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1.jpg" ContentType="image/png"/>
  <Override PartName="/ppt/media/image12.jpg" ContentType="image/png"/>
  <Override PartName="/ppt/media/image13.jpg" ContentType="image/pn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3.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4.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5.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39"/>
  </p:notesMasterIdLst>
  <p:handoutMasterIdLst>
    <p:handoutMasterId r:id="rId40"/>
  </p:handoutMasterIdLst>
  <p:sldIdLst>
    <p:sldId id="256" r:id="rId2"/>
    <p:sldId id="285" r:id="rId3"/>
    <p:sldId id="287" r:id="rId4"/>
    <p:sldId id="288" r:id="rId5"/>
    <p:sldId id="289" r:id="rId6"/>
    <p:sldId id="286" r:id="rId7"/>
    <p:sldId id="290" r:id="rId8"/>
    <p:sldId id="301" r:id="rId9"/>
    <p:sldId id="291" r:id="rId10"/>
    <p:sldId id="292" r:id="rId11"/>
    <p:sldId id="293" r:id="rId12"/>
    <p:sldId id="274" r:id="rId13"/>
    <p:sldId id="275" r:id="rId14"/>
    <p:sldId id="297" r:id="rId15"/>
    <p:sldId id="295" r:id="rId16"/>
    <p:sldId id="263" r:id="rId17"/>
    <p:sldId id="276" r:id="rId18"/>
    <p:sldId id="296" r:id="rId19"/>
    <p:sldId id="260" r:id="rId20"/>
    <p:sldId id="298" r:id="rId21"/>
    <p:sldId id="299" r:id="rId22"/>
    <p:sldId id="300" r:id="rId23"/>
    <p:sldId id="302" r:id="rId24"/>
    <p:sldId id="303" r:id="rId25"/>
    <p:sldId id="304" r:id="rId26"/>
    <p:sldId id="305" r:id="rId27"/>
    <p:sldId id="306" r:id="rId28"/>
    <p:sldId id="269" r:id="rId29"/>
    <p:sldId id="308" r:id="rId30"/>
    <p:sldId id="270" r:id="rId31"/>
    <p:sldId id="309" r:id="rId32"/>
    <p:sldId id="310" r:id="rId33"/>
    <p:sldId id="307" r:id="rId34"/>
    <p:sldId id="279" r:id="rId35"/>
    <p:sldId id="272" r:id="rId36"/>
    <p:sldId id="281" r:id="rId37"/>
    <p:sldId id="280"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595959"/>
    <a:srgbClr val="0432FF"/>
    <a:srgbClr val="D6D6D6"/>
    <a:srgbClr val="EBEBEB"/>
    <a:srgbClr val="FFFFFF"/>
    <a:srgbClr val="0096FF"/>
    <a:srgbClr val="E2F0D9"/>
    <a:srgbClr val="9DC3E6"/>
    <a:srgbClr val="BF9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98"/>
    <p:restoredTop sz="52254" autoAdjust="0"/>
  </p:normalViewPr>
  <p:slideViewPr>
    <p:cSldViewPr snapToGrid="0">
      <p:cViewPr varScale="1">
        <p:scale>
          <a:sx n="50" d="100"/>
          <a:sy n="50" d="100"/>
        </p:scale>
        <p:origin x="2376" y="168"/>
      </p:cViewPr>
      <p:guideLst/>
    </p:cSldViewPr>
  </p:slideViewPr>
  <p:notesTextViewPr>
    <p:cViewPr>
      <p:scale>
        <a:sx n="3" d="2"/>
        <a:sy n="3" d="2"/>
      </p:scale>
      <p:origin x="0" y="0"/>
    </p:cViewPr>
  </p:notesTextViewPr>
  <p:notesViewPr>
    <p:cSldViewPr snapToGrid="0">
      <p:cViewPr varScale="1">
        <p:scale>
          <a:sx n="87" d="100"/>
          <a:sy n="87" d="100"/>
        </p:scale>
        <p:origin x="384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___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11.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___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41182742782152"/>
          <c:y val="4.8603540041173537E-2"/>
          <c:w val="0.8529650590551181"/>
          <c:h val="0.79583775639174104"/>
        </c:manualLayout>
      </c:layout>
      <c:barChart>
        <c:barDir val="col"/>
        <c:grouping val="stacked"/>
        <c:varyColors val="0"/>
        <c:ser>
          <c:idx val="0"/>
          <c:order val="0"/>
          <c:tx>
            <c:strRef>
              <c:f>Sheet1!$B$1</c:f>
              <c:strCache>
                <c:ptCount val="1"/>
                <c:pt idx="0">
                  <c:v>affected</c:v>
                </c:pt>
              </c:strCache>
            </c:strRef>
          </c:tx>
          <c:spPr>
            <a:solidFill>
              <a:schemeClr val="accent1">
                <a:lumMod val="60000"/>
                <a:lumOff val="40000"/>
              </a:schemeClr>
            </a:solidFill>
            <a:ln>
              <a:solidFill>
                <a:schemeClr val="tx1"/>
              </a:solidFill>
            </a:ln>
            <a:effectLst/>
          </c:spPr>
          <c:invertIfNegative val="0"/>
          <c:dPt>
            <c:idx val="0"/>
            <c:invertIfNegative val="0"/>
            <c:bubble3D val="0"/>
            <c:spPr>
              <a:solidFill>
                <a:srgbClr val="9DC3E6"/>
              </a:solidFill>
              <a:ln>
                <a:solidFill>
                  <a:schemeClr val="tx1"/>
                </a:solidFill>
              </a:ln>
              <a:effectLst/>
            </c:spPr>
            <c:extLst>
              <c:ext xmlns:c16="http://schemas.microsoft.com/office/drawing/2014/chart" uri="{C3380CC4-5D6E-409C-BE32-E72D297353CC}">
                <c16:uniqueId val="{00000001-A6F8-8D4A-AD24-16A2C3890698}"/>
              </c:ext>
            </c:extLst>
          </c:dPt>
          <c:cat>
            <c:strRef>
              <c:f>Sheet1!$A$2:$A$8</c:f>
              <c:strCache>
                <c:ptCount val="7"/>
                <c:pt idx="0">
                  <c:v>c</c:v>
                </c:pt>
                <c:pt idx="1">
                  <c:v>c++</c:v>
                </c:pt>
                <c:pt idx="2">
                  <c:v>java</c:v>
                </c:pt>
                <c:pt idx="3">
                  <c:v>go</c:v>
                </c:pt>
                <c:pt idx="4">
                  <c:v>python</c:v>
                </c:pt>
                <c:pt idx="5">
                  <c:v>php</c:v>
                </c:pt>
                <c:pt idx="6">
                  <c:v>ruby</c:v>
                </c:pt>
              </c:strCache>
            </c:strRef>
          </c:cat>
          <c:val>
            <c:numRef>
              <c:f>Sheet1!$B$2:$B$8</c:f>
              <c:numCache>
                <c:formatCode>General</c:formatCode>
                <c:ptCount val="7"/>
                <c:pt idx="0">
                  <c:v>10</c:v>
                </c:pt>
                <c:pt idx="1">
                  <c:v>5</c:v>
                </c:pt>
                <c:pt idx="2">
                  <c:v>27</c:v>
                </c:pt>
                <c:pt idx="3">
                  <c:v>5</c:v>
                </c:pt>
                <c:pt idx="4">
                  <c:v>2</c:v>
                </c:pt>
                <c:pt idx="5">
                  <c:v>12</c:v>
                </c:pt>
                <c:pt idx="6">
                  <c:v>1</c:v>
                </c:pt>
              </c:numCache>
            </c:numRef>
          </c:val>
          <c:extLst>
            <c:ext xmlns:c16="http://schemas.microsoft.com/office/drawing/2014/chart" uri="{C3380CC4-5D6E-409C-BE32-E72D297353CC}">
              <c16:uniqueId val="{00000002-A6F8-8D4A-AD24-16A2C3890698}"/>
            </c:ext>
          </c:extLst>
        </c:ser>
        <c:ser>
          <c:idx val="1"/>
          <c:order val="1"/>
          <c:tx>
            <c:strRef>
              <c:f>Sheet1!$C$1</c:f>
              <c:strCache>
                <c:ptCount val="1"/>
                <c:pt idx="0">
                  <c:v>unaffected</c:v>
                </c:pt>
              </c:strCache>
            </c:strRef>
          </c:tx>
          <c:spPr>
            <a:solidFill>
              <a:srgbClr val="E2F0D9"/>
            </a:solidFill>
            <a:ln>
              <a:solidFill>
                <a:schemeClr val="tx1"/>
              </a:solidFill>
            </a:ln>
            <a:effectLst/>
          </c:spPr>
          <c:invertIfNegative val="0"/>
          <c:cat>
            <c:strRef>
              <c:f>Sheet1!$A$2:$A$8</c:f>
              <c:strCache>
                <c:ptCount val="7"/>
                <c:pt idx="0">
                  <c:v>c</c:v>
                </c:pt>
                <c:pt idx="1">
                  <c:v>c++</c:v>
                </c:pt>
                <c:pt idx="2">
                  <c:v>java</c:v>
                </c:pt>
                <c:pt idx="3">
                  <c:v>go</c:v>
                </c:pt>
                <c:pt idx="4">
                  <c:v>python</c:v>
                </c:pt>
                <c:pt idx="5">
                  <c:v>php</c:v>
                </c:pt>
                <c:pt idx="6">
                  <c:v>ruby</c:v>
                </c:pt>
              </c:strCache>
            </c:strRef>
          </c:cat>
          <c:val>
            <c:numRef>
              <c:f>Sheet1!$C$2:$C$8</c:f>
              <c:numCache>
                <c:formatCode>General</c:formatCode>
                <c:ptCount val="7"/>
                <c:pt idx="0">
                  <c:v>10</c:v>
                </c:pt>
                <c:pt idx="1">
                  <c:v>1</c:v>
                </c:pt>
                <c:pt idx="2">
                  <c:v>0</c:v>
                </c:pt>
                <c:pt idx="3">
                  <c:v>13</c:v>
                </c:pt>
                <c:pt idx="4">
                  <c:v>9</c:v>
                </c:pt>
                <c:pt idx="5">
                  <c:v>0</c:v>
                </c:pt>
                <c:pt idx="6">
                  <c:v>5</c:v>
                </c:pt>
              </c:numCache>
            </c:numRef>
          </c:val>
          <c:extLst>
            <c:ext xmlns:c16="http://schemas.microsoft.com/office/drawing/2014/chart" uri="{C3380CC4-5D6E-409C-BE32-E72D297353CC}">
              <c16:uniqueId val="{00000003-A6F8-8D4A-AD24-16A2C3890698}"/>
            </c:ext>
          </c:extLst>
        </c:ser>
        <c:dLbls>
          <c:showLegendKey val="0"/>
          <c:showVal val="0"/>
          <c:showCatName val="0"/>
          <c:showSerName val="0"/>
          <c:showPercent val="0"/>
          <c:showBubbleSize val="0"/>
        </c:dLbls>
        <c:gapWidth val="150"/>
        <c:overlap val="100"/>
        <c:axId val="1616037648"/>
        <c:axId val="1616043888"/>
      </c:barChart>
      <c:catAx>
        <c:axId val="1616037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616043888"/>
        <c:crosses val="autoZero"/>
        <c:auto val="1"/>
        <c:lblAlgn val="ctr"/>
        <c:lblOffset val="100"/>
        <c:noMultiLvlLbl val="0"/>
      </c:catAx>
      <c:valAx>
        <c:axId val="1616043888"/>
        <c:scaling>
          <c:orientation val="minMax"/>
        </c:scaling>
        <c:delete val="0"/>
        <c:axPos val="l"/>
        <c:majorGridlines>
          <c:spPr>
            <a:ln w="952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ltLang="zh-CN" sz="1200" dirty="0"/>
                  <a:t>Number of </a:t>
                </a:r>
                <a:r>
                  <a:rPr lang="en-US" altLang="zh-CN" sz="1200" dirty="0" err="1"/>
                  <a:t>DockerHub</a:t>
                </a:r>
                <a:r>
                  <a:rPr lang="en-US" altLang="zh-CN" sz="1200" baseline="0" dirty="0"/>
                  <a:t> </a:t>
                </a:r>
                <a:r>
                  <a:rPr lang="en-US" altLang="zh-CN" sz="1200" dirty="0"/>
                  <a:t>Images</a:t>
                </a:r>
                <a:endParaRPr lang="zh-CN" altLang="en-US" sz="1200" dirty="0"/>
              </a:p>
            </c:rich>
          </c:tx>
          <c:layout>
            <c:manualLayout>
              <c:xMode val="edge"/>
              <c:yMode val="edge"/>
              <c:x val="1.5136394804169926E-2"/>
              <c:y val="7.6061763986216613E-2"/>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616037648"/>
        <c:crosses val="autoZero"/>
        <c:crossBetween val="between"/>
      </c:valAx>
      <c:spPr>
        <a:noFill/>
        <a:ln>
          <a:solidFill>
            <a:sysClr val="windowText" lastClr="000000">
              <a:lumMod val="15000"/>
              <a:lumOff val="85000"/>
            </a:sysClr>
          </a:solidFill>
        </a:ln>
        <a:effectLst/>
      </c:spPr>
    </c:plotArea>
    <c:legend>
      <c:legendPos val="b"/>
      <c:layout>
        <c:manualLayout>
          <c:xMode val="edge"/>
          <c:yMode val="edge"/>
          <c:x val="0.55237012371748018"/>
          <c:y val="7.3140613702803586E-2"/>
          <c:w val="0.39162770016617549"/>
          <c:h val="9.5511201299597281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91500190041934"/>
          <c:y val="4.2095537480824216E-2"/>
          <c:w val="0.77064447335428443"/>
          <c:h val="0.83895980055840413"/>
        </c:manualLayout>
      </c:layout>
      <c:lineChart>
        <c:grouping val="standard"/>
        <c:varyColors val="0"/>
        <c:ser>
          <c:idx val="0"/>
          <c:order val="0"/>
          <c:tx>
            <c:strRef>
              <c:f>Sheet1!$B$1</c:f>
              <c:strCache>
                <c:ptCount val="1"/>
                <c:pt idx="0">
                  <c:v>Used</c:v>
                </c:pt>
              </c:strCache>
            </c:strRef>
          </c:tx>
          <c:spPr>
            <a:ln w="19050" cap="rnd">
              <a:solidFill>
                <a:schemeClr val="accent1">
                  <a:lumMod val="60000"/>
                  <a:lumOff val="40000"/>
                </a:schemeClr>
              </a:solidFill>
              <a:round/>
            </a:ln>
            <a:effectLst/>
          </c:spPr>
          <c:marker>
            <c:symbol val="none"/>
          </c:marker>
          <c:cat>
            <c:strRef>
              <c:f>Sheet1!$A$2:$A$516</c:f>
              <c:strCache>
                <c:ptCount val="4"/>
                <c:pt idx="0">
                  <c:v>类别 1</c:v>
                </c:pt>
                <c:pt idx="1">
                  <c:v>类别 2</c:v>
                </c:pt>
                <c:pt idx="2">
                  <c:v>类别 3</c:v>
                </c:pt>
                <c:pt idx="3">
                  <c:v>类别 4</c:v>
                </c:pt>
              </c:strCache>
            </c:strRef>
          </c:cat>
          <c:val>
            <c:numRef>
              <c:f>Sheet1!$B$2:$B$516</c:f>
              <c:numCache>
                <c:formatCode>General</c:formatCode>
                <c:ptCount val="515"/>
                <c:pt idx="0">
                  <c:v>1.5019499999999999</c:v>
                </c:pt>
                <c:pt idx="1">
                  <c:v>3.00684</c:v>
                </c:pt>
                <c:pt idx="2">
                  <c:v>4.2822300000000002</c:v>
                </c:pt>
                <c:pt idx="3">
                  <c:v>5.18262</c:v>
                </c:pt>
                <c:pt idx="4">
                  <c:v>5.21875</c:v>
                </c:pt>
                <c:pt idx="5">
                  <c:v>5.25</c:v>
                </c:pt>
                <c:pt idx="6">
                  <c:v>5.2900400000000003</c:v>
                </c:pt>
                <c:pt idx="7">
                  <c:v>5.3232400000000002</c:v>
                </c:pt>
                <c:pt idx="8">
                  <c:v>5.3554700000000004</c:v>
                </c:pt>
                <c:pt idx="9">
                  <c:v>5.3906299999999998</c:v>
                </c:pt>
                <c:pt idx="10">
                  <c:v>5.4218799999999998</c:v>
                </c:pt>
                <c:pt idx="11">
                  <c:v>5.4560500000000003</c:v>
                </c:pt>
                <c:pt idx="12">
                  <c:v>5.4892599999999998</c:v>
                </c:pt>
                <c:pt idx="13">
                  <c:v>5.5224599999999997</c:v>
                </c:pt>
                <c:pt idx="14">
                  <c:v>5.5537099999999997</c:v>
                </c:pt>
                <c:pt idx="15">
                  <c:v>5.59375</c:v>
                </c:pt>
                <c:pt idx="16">
                  <c:v>5.6259800000000002</c:v>
                </c:pt>
                <c:pt idx="17">
                  <c:v>5.6572300000000002</c:v>
                </c:pt>
                <c:pt idx="18">
                  <c:v>5.6914100000000003</c:v>
                </c:pt>
                <c:pt idx="19">
                  <c:v>5.7226600000000003</c:v>
                </c:pt>
                <c:pt idx="20">
                  <c:v>5.7539100000000003</c:v>
                </c:pt>
                <c:pt idx="21">
                  <c:v>5.7851600000000003</c:v>
                </c:pt>
                <c:pt idx="22">
                  <c:v>5.8281299999999998</c:v>
                </c:pt>
                <c:pt idx="23">
                  <c:v>5.8603500000000004</c:v>
                </c:pt>
                <c:pt idx="24">
                  <c:v>5.9003899999999998</c:v>
                </c:pt>
                <c:pt idx="25">
                  <c:v>5.9316399999999998</c:v>
                </c:pt>
                <c:pt idx="26">
                  <c:v>5.96387</c:v>
                </c:pt>
                <c:pt idx="27">
                  <c:v>5.99512</c:v>
                </c:pt>
                <c:pt idx="28">
                  <c:v>6.02637</c:v>
                </c:pt>
                <c:pt idx="29">
                  <c:v>6.05762</c:v>
                </c:pt>
                <c:pt idx="30">
                  <c:v>6.0898399999999997</c:v>
                </c:pt>
                <c:pt idx="31">
                  <c:v>6.1220699999999999</c:v>
                </c:pt>
                <c:pt idx="32">
                  <c:v>6.1552699999999998</c:v>
                </c:pt>
                <c:pt idx="33">
                  <c:v>6.1972699999999996</c:v>
                </c:pt>
                <c:pt idx="34">
                  <c:v>6.2285199999999996</c:v>
                </c:pt>
                <c:pt idx="35">
                  <c:v>6.2597699999999996</c:v>
                </c:pt>
                <c:pt idx="36">
                  <c:v>6.2919900000000002</c:v>
                </c:pt>
                <c:pt idx="37">
                  <c:v>6.3261700000000003</c:v>
                </c:pt>
                <c:pt idx="38">
                  <c:v>6.3564499999999997</c:v>
                </c:pt>
                <c:pt idx="39">
                  <c:v>6.3886700000000003</c:v>
                </c:pt>
                <c:pt idx="40">
                  <c:v>6.4199200000000003</c:v>
                </c:pt>
                <c:pt idx="41">
                  <c:v>6.4541000000000004</c:v>
                </c:pt>
                <c:pt idx="42">
                  <c:v>6.4931599999999996</c:v>
                </c:pt>
                <c:pt idx="43">
                  <c:v>6.5244099999999996</c:v>
                </c:pt>
                <c:pt idx="44">
                  <c:v>6.5556599999999996</c:v>
                </c:pt>
                <c:pt idx="45">
                  <c:v>6.5878899999999998</c:v>
                </c:pt>
                <c:pt idx="46">
                  <c:v>6.6210899999999997</c:v>
                </c:pt>
                <c:pt idx="47">
                  <c:v>6.6523399999999997</c:v>
                </c:pt>
                <c:pt idx="48">
                  <c:v>6.6845699999999999</c:v>
                </c:pt>
                <c:pt idx="49">
                  <c:v>6.7158199999999999</c:v>
                </c:pt>
                <c:pt idx="50">
                  <c:v>6.7558600000000002</c:v>
                </c:pt>
                <c:pt idx="51">
                  <c:v>6.7900400000000003</c:v>
                </c:pt>
                <c:pt idx="52">
                  <c:v>6.8203100000000001</c:v>
                </c:pt>
                <c:pt idx="53">
                  <c:v>6.8525400000000003</c:v>
                </c:pt>
                <c:pt idx="54">
                  <c:v>6.8837900000000003</c:v>
                </c:pt>
                <c:pt idx="55">
                  <c:v>6.9169900000000002</c:v>
                </c:pt>
                <c:pt idx="56">
                  <c:v>6.9472699999999996</c:v>
                </c:pt>
                <c:pt idx="57">
                  <c:v>6.9794900000000002</c:v>
                </c:pt>
                <c:pt idx="58">
                  <c:v>7.0107400000000002</c:v>
                </c:pt>
                <c:pt idx="59">
                  <c:v>7.0498000000000003</c:v>
                </c:pt>
                <c:pt idx="60">
                  <c:v>7.0830099999999998</c:v>
                </c:pt>
                <c:pt idx="61">
                  <c:v>7.1142599999999998</c:v>
                </c:pt>
                <c:pt idx="62">
                  <c:v>7.1455099999999998</c:v>
                </c:pt>
                <c:pt idx="63">
                  <c:v>7.1767599999999998</c:v>
                </c:pt>
                <c:pt idx="64">
                  <c:v>7.2099599999999997</c:v>
                </c:pt>
                <c:pt idx="65">
                  <c:v>7.2431599999999996</c:v>
                </c:pt>
                <c:pt idx="66">
                  <c:v>7.2724599999999997</c:v>
                </c:pt>
                <c:pt idx="67">
                  <c:v>7.3037099999999997</c:v>
                </c:pt>
                <c:pt idx="68">
                  <c:v>7.3427699999999998</c:v>
                </c:pt>
                <c:pt idx="69">
                  <c:v>7.3740199999999998</c:v>
                </c:pt>
                <c:pt idx="70">
                  <c:v>7.4052699999999998</c:v>
                </c:pt>
                <c:pt idx="71">
                  <c:v>7.4365199999999998</c:v>
                </c:pt>
                <c:pt idx="72">
                  <c:v>7.4677699999999998</c:v>
                </c:pt>
                <c:pt idx="73">
                  <c:v>7.5039100000000003</c:v>
                </c:pt>
                <c:pt idx="74">
                  <c:v>7.5351600000000003</c:v>
                </c:pt>
                <c:pt idx="75">
                  <c:v>7.5664100000000003</c:v>
                </c:pt>
                <c:pt idx="76">
                  <c:v>7.59863</c:v>
                </c:pt>
                <c:pt idx="77">
                  <c:v>7.6367200000000004</c:v>
                </c:pt>
                <c:pt idx="78">
                  <c:v>7.6699200000000003</c:v>
                </c:pt>
                <c:pt idx="79">
                  <c:v>7.6982400000000002</c:v>
                </c:pt>
                <c:pt idx="80">
                  <c:v>7.7294900000000002</c:v>
                </c:pt>
                <c:pt idx="81">
                  <c:v>7.7607400000000002</c:v>
                </c:pt>
                <c:pt idx="82">
                  <c:v>7.7919900000000002</c:v>
                </c:pt>
                <c:pt idx="83">
                  <c:v>7.8261700000000003</c:v>
                </c:pt>
                <c:pt idx="84">
                  <c:v>7.8574200000000003</c:v>
                </c:pt>
                <c:pt idx="85">
                  <c:v>7.8886700000000003</c:v>
                </c:pt>
                <c:pt idx="86">
                  <c:v>7.9277300000000004</c:v>
                </c:pt>
                <c:pt idx="87">
                  <c:v>7.9609399999999999</c:v>
                </c:pt>
                <c:pt idx="88">
                  <c:v>7.9921899999999999</c:v>
                </c:pt>
                <c:pt idx="89">
                  <c:v>8.0234400000000008</c:v>
                </c:pt>
                <c:pt idx="90">
                  <c:v>8.0546900000000008</c:v>
                </c:pt>
                <c:pt idx="91">
                  <c:v>8.0859400000000008</c:v>
                </c:pt>
                <c:pt idx="92">
                  <c:v>8.12012</c:v>
                </c:pt>
                <c:pt idx="93">
                  <c:v>8.15137</c:v>
                </c:pt>
                <c:pt idx="94">
                  <c:v>8.1835900000000006</c:v>
                </c:pt>
                <c:pt idx="95">
                  <c:v>8.2285199999999996</c:v>
                </c:pt>
                <c:pt idx="96">
                  <c:v>8.2607400000000002</c:v>
                </c:pt>
                <c:pt idx="97">
                  <c:v>8.2939500000000006</c:v>
                </c:pt>
                <c:pt idx="98">
                  <c:v>8.3242200000000004</c:v>
                </c:pt>
                <c:pt idx="99">
                  <c:v>8.3564500000000006</c:v>
                </c:pt>
                <c:pt idx="100">
                  <c:v>8.3877000000000006</c:v>
                </c:pt>
                <c:pt idx="101">
                  <c:v>8.4189500000000006</c:v>
                </c:pt>
                <c:pt idx="102">
                  <c:v>8.4521499999999996</c:v>
                </c:pt>
                <c:pt idx="103">
                  <c:v>8.4833999999999996</c:v>
                </c:pt>
                <c:pt idx="104">
                  <c:v>8.5146499999999996</c:v>
                </c:pt>
                <c:pt idx="105">
                  <c:v>8.5517599999999998</c:v>
                </c:pt>
                <c:pt idx="106">
                  <c:v>8.5830099999999998</c:v>
                </c:pt>
                <c:pt idx="107">
                  <c:v>8.6162100000000006</c:v>
                </c:pt>
                <c:pt idx="108">
                  <c:v>8.6474600000000006</c:v>
                </c:pt>
                <c:pt idx="109">
                  <c:v>8.6787100000000006</c:v>
                </c:pt>
                <c:pt idx="110">
                  <c:v>8.7099600000000006</c:v>
                </c:pt>
                <c:pt idx="111">
                  <c:v>8.7431599999999996</c:v>
                </c:pt>
                <c:pt idx="112">
                  <c:v>8.7744099999999996</c:v>
                </c:pt>
                <c:pt idx="113">
                  <c:v>8.8056599999999996</c:v>
                </c:pt>
                <c:pt idx="114">
                  <c:v>8.8457000000000008</c:v>
                </c:pt>
                <c:pt idx="115">
                  <c:v>8.8769500000000008</c:v>
                </c:pt>
                <c:pt idx="116">
                  <c:v>8.9101599999999994</c:v>
                </c:pt>
                <c:pt idx="117">
                  <c:v>8.9414099999999994</c:v>
                </c:pt>
                <c:pt idx="118">
                  <c:v>8.9716799999999992</c:v>
                </c:pt>
                <c:pt idx="119">
                  <c:v>9.0039099999999994</c:v>
                </c:pt>
                <c:pt idx="120">
                  <c:v>9.0371100000000002</c:v>
                </c:pt>
                <c:pt idx="121">
                  <c:v>9.0683600000000002</c:v>
                </c:pt>
                <c:pt idx="122">
                  <c:v>9.0996100000000002</c:v>
                </c:pt>
                <c:pt idx="123">
                  <c:v>9.1386699999999994</c:v>
                </c:pt>
                <c:pt idx="124">
                  <c:v>9.1699199999999994</c:v>
                </c:pt>
                <c:pt idx="125">
                  <c:v>9.2031299999999998</c:v>
                </c:pt>
                <c:pt idx="126">
                  <c:v>9.2343799999999998</c:v>
                </c:pt>
                <c:pt idx="127">
                  <c:v>9.2656299999999998</c:v>
                </c:pt>
                <c:pt idx="128">
                  <c:v>9.2978500000000004</c:v>
                </c:pt>
                <c:pt idx="129">
                  <c:v>9.3310499999999994</c:v>
                </c:pt>
                <c:pt idx="130">
                  <c:v>9.3622999999999994</c:v>
                </c:pt>
                <c:pt idx="131">
                  <c:v>9.3925800000000006</c:v>
                </c:pt>
                <c:pt idx="132">
                  <c:v>9.4238300000000006</c:v>
                </c:pt>
                <c:pt idx="133">
                  <c:v>9.4628899999999998</c:v>
                </c:pt>
                <c:pt idx="134">
                  <c:v>9.4970700000000008</c:v>
                </c:pt>
                <c:pt idx="135">
                  <c:v>9.5273400000000006</c:v>
                </c:pt>
                <c:pt idx="136">
                  <c:v>9.5595700000000008</c:v>
                </c:pt>
                <c:pt idx="137">
                  <c:v>9.5908200000000008</c:v>
                </c:pt>
                <c:pt idx="138">
                  <c:v>9.6240199999999998</c:v>
                </c:pt>
                <c:pt idx="139">
                  <c:v>9.6552699999999998</c:v>
                </c:pt>
                <c:pt idx="140">
                  <c:v>9.6875</c:v>
                </c:pt>
                <c:pt idx="141">
                  <c:v>9.7177699999999998</c:v>
                </c:pt>
                <c:pt idx="142">
                  <c:v>9.7578099999999992</c:v>
                </c:pt>
                <c:pt idx="143">
                  <c:v>9.7910199999999996</c:v>
                </c:pt>
                <c:pt idx="144">
                  <c:v>9.8222699999999996</c:v>
                </c:pt>
                <c:pt idx="145">
                  <c:v>9.8535199999999996</c:v>
                </c:pt>
                <c:pt idx="146">
                  <c:v>9.8847699999999996</c:v>
                </c:pt>
                <c:pt idx="147">
                  <c:v>9.9179700000000004</c:v>
                </c:pt>
                <c:pt idx="148">
                  <c:v>9.9492200000000004</c:v>
                </c:pt>
                <c:pt idx="149">
                  <c:v>9.9804700000000004</c:v>
                </c:pt>
                <c:pt idx="150">
                  <c:v>10.01172</c:v>
                </c:pt>
                <c:pt idx="151">
                  <c:v>10.05176</c:v>
                </c:pt>
                <c:pt idx="152">
                  <c:v>10.26953</c:v>
                </c:pt>
                <c:pt idx="153">
                  <c:v>10.26953</c:v>
                </c:pt>
                <c:pt idx="154">
                  <c:v>10.272460000000001</c:v>
                </c:pt>
                <c:pt idx="155">
                  <c:v>10.27539</c:v>
                </c:pt>
                <c:pt idx="156">
                  <c:v>10.3125</c:v>
                </c:pt>
                <c:pt idx="157">
                  <c:v>10.351559999999999</c:v>
                </c:pt>
                <c:pt idx="158">
                  <c:v>10.35547</c:v>
                </c:pt>
                <c:pt idx="159">
                  <c:v>10.35547</c:v>
                </c:pt>
                <c:pt idx="160">
                  <c:v>10.35547</c:v>
                </c:pt>
                <c:pt idx="161">
                  <c:v>10.383789999999999</c:v>
                </c:pt>
                <c:pt idx="162">
                  <c:v>10.42285</c:v>
                </c:pt>
                <c:pt idx="163">
                  <c:v>10.45215</c:v>
                </c:pt>
                <c:pt idx="164">
                  <c:v>10.496090000000001</c:v>
                </c:pt>
                <c:pt idx="165">
                  <c:v>10.502929999999999</c:v>
                </c:pt>
                <c:pt idx="166">
                  <c:v>10.55176</c:v>
                </c:pt>
                <c:pt idx="167">
                  <c:v>10.564450000000001</c:v>
                </c:pt>
                <c:pt idx="168">
                  <c:v>10.59277</c:v>
                </c:pt>
                <c:pt idx="169">
                  <c:v>10.621090000000001</c:v>
                </c:pt>
                <c:pt idx="170">
                  <c:v>10.64551</c:v>
                </c:pt>
                <c:pt idx="171">
                  <c:v>10.66309</c:v>
                </c:pt>
                <c:pt idx="172">
                  <c:v>10.716799999999999</c:v>
                </c:pt>
                <c:pt idx="173">
                  <c:v>10.748049999999999</c:v>
                </c:pt>
                <c:pt idx="174">
                  <c:v>10.78223</c:v>
                </c:pt>
                <c:pt idx="175">
                  <c:v>10.81348</c:v>
                </c:pt>
                <c:pt idx="176">
                  <c:v>10.86523</c:v>
                </c:pt>
                <c:pt idx="177">
                  <c:v>10.88574</c:v>
                </c:pt>
                <c:pt idx="178">
                  <c:v>10.91699</c:v>
                </c:pt>
                <c:pt idx="179">
                  <c:v>10.94434</c:v>
                </c:pt>
                <c:pt idx="180">
                  <c:v>10.97559</c:v>
                </c:pt>
                <c:pt idx="181">
                  <c:v>11.00098</c:v>
                </c:pt>
                <c:pt idx="182">
                  <c:v>11.03613</c:v>
                </c:pt>
                <c:pt idx="183">
                  <c:v>11.0625</c:v>
                </c:pt>
                <c:pt idx="184">
                  <c:v>11.09375</c:v>
                </c:pt>
                <c:pt idx="185">
                  <c:v>11.14063</c:v>
                </c:pt>
                <c:pt idx="186">
                  <c:v>11.165039999999999</c:v>
                </c:pt>
                <c:pt idx="187">
                  <c:v>11.190429999999999</c:v>
                </c:pt>
                <c:pt idx="188">
                  <c:v>11.221679999999999</c:v>
                </c:pt>
                <c:pt idx="189">
                  <c:v>11.25977</c:v>
                </c:pt>
                <c:pt idx="190">
                  <c:v>11.29102</c:v>
                </c:pt>
                <c:pt idx="191">
                  <c:v>11.32227</c:v>
                </c:pt>
                <c:pt idx="192">
                  <c:v>11.35352</c:v>
                </c:pt>
                <c:pt idx="193">
                  <c:v>11.372070000000001</c:v>
                </c:pt>
                <c:pt idx="194">
                  <c:v>11.392580000000001</c:v>
                </c:pt>
                <c:pt idx="195">
                  <c:v>11.4209</c:v>
                </c:pt>
                <c:pt idx="196">
                  <c:v>11.44434</c:v>
                </c:pt>
                <c:pt idx="197">
                  <c:v>11.47559</c:v>
                </c:pt>
                <c:pt idx="198">
                  <c:v>11.50684</c:v>
                </c:pt>
                <c:pt idx="199">
                  <c:v>11.53223</c:v>
                </c:pt>
                <c:pt idx="200">
                  <c:v>11.565429999999999</c:v>
                </c:pt>
                <c:pt idx="201">
                  <c:v>11.596679999999999</c:v>
                </c:pt>
                <c:pt idx="202">
                  <c:v>11.627929999999999</c:v>
                </c:pt>
                <c:pt idx="203">
                  <c:v>11.65723</c:v>
                </c:pt>
                <c:pt idx="204">
                  <c:v>11.68652</c:v>
                </c:pt>
                <c:pt idx="205">
                  <c:v>11.71777</c:v>
                </c:pt>
                <c:pt idx="206">
                  <c:v>11.74902</c:v>
                </c:pt>
                <c:pt idx="207">
                  <c:v>11.78125</c:v>
                </c:pt>
                <c:pt idx="208">
                  <c:v>11.804690000000001</c:v>
                </c:pt>
                <c:pt idx="209">
                  <c:v>11.83789</c:v>
                </c:pt>
                <c:pt idx="210">
                  <c:v>11.86328</c:v>
                </c:pt>
                <c:pt idx="211">
                  <c:v>11.89648</c:v>
                </c:pt>
                <c:pt idx="212">
                  <c:v>11.92773</c:v>
                </c:pt>
                <c:pt idx="213">
                  <c:v>11.95898</c:v>
                </c:pt>
                <c:pt idx="214">
                  <c:v>11.992190000000001</c:v>
                </c:pt>
                <c:pt idx="215">
                  <c:v>12.023440000000001</c:v>
                </c:pt>
                <c:pt idx="216">
                  <c:v>12.06348</c:v>
                </c:pt>
                <c:pt idx="217">
                  <c:v>12.09473</c:v>
                </c:pt>
                <c:pt idx="218">
                  <c:v>12.12598</c:v>
                </c:pt>
                <c:pt idx="219">
                  <c:v>12.15723</c:v>
                </c:pt>
                <c:pt idx="220">
                  <c:v>12.17188</c:v>
                </c:pt>
                <c:pt idx="221">
                  <c:v>12.20313</c:v>
                </c:pt>
                <c:pt idx="222">
                  <c:v>12.231450000000001</c:v>
                </c:pt>
                <c:pt idx="223">
                  <c:v>12.28223</c:v>
                </c:pt>
                <c:pt idx="224">
                  <c:v>12.30566</c:v>
                </c:pt>
                <c:pt idx="225">
                  <c:v>12.33789</c:v>
                </c:pt>
                <c:pt idx="226">
                  <c:v>12.371090000000001</c:v>
                </c:pt>
                <c:pt idx="227">
                  <c:v>12.402340000000001</c:v>
                </c:pt>
                <c:pt idx="228">
                  <c:v>12.433590000000001</c:v>
                </c:pt>
                <c:pt idx="229">
                  <c:v>12.465820000000001</c:v>
                </c:pt>
                <c:pt idx="230">
                  <c:v>12.48828</c:v>
                </c:pt>
                <c:pt idx="231">
                  <c:v>12.52148</c:v>
                </c:pt>
                <c:pt idx="232">
                  <c:v>12.55078</c:v>
                </c:pt>
                <c:pt idx="233">
                  <c:v>12.58301</c:v>
                </c:pt>
                <c:pt idx="234">
                  <c:v>12.616210000000001</c:v>
                </c:pt>
                <c:pt idx="235">
                  <c:v>12.643549999999999</c:v>
                </c:pt>
                <c:pt idx="236">
                  <c:v>12.674799999999999</c:v>
                </c:pt>
                <c:pt idx="237">
                  <c:v>12.706049999999999</c:v>
                </c:pt>
                <c:pt idx="238">
                  <c:v>12.73926</c:v>
                </c:pt>
                <c:pt idx="239">
                  <c:v>12.77051</c:v>
                </c:pt>
                <c:pt idx="240">
                  <c:v>12.809570000000001</c:v>
                </c:pt>
                <c:pt idx="241">
                  <c:v>12.83398</c:v>
                </c:pt>
                <c:pt idx="242">
                  <c:v>12.86523</c:v>
                </c:pt>
                <c:pt idx="243">
                  <c:v>12.898440000000001</c:v>
                </c:pt>
                <c:pt idx="244">
                  <c:v>12.929690000000001</c:v>
                </c:pt>
                <c:pt idx="245">
                  <c:v>12.96191</c:v>
                </c:pt>
                <c:pt idx="246">
                  <c:v>12.992190000000001</c:v>
                </c:pt>
                <c:pt idx="247">
                  <c:v>13.02441</c:v>
                </c:pt>
                <c:pt idx="248">
                  <c:v>13.05664</c:v>
                </c:pt>
                <c:pt idx="249">
                  <c:v>13.107419999999999</c:v>
                </c:pt>
                <c:pt idx="250">
                  <c:v>13.13086</c:v>
                </c:pt>
                <c:pt idx="251">
                  <c:v>13.164059999999999</c:v>
                </c:pt>
                <c:pt idx="252">
                  <c:v>13.1875</c:v>
                </c:pt>
                <c:pt idx="253">
                  <c:v>13.215820000000001</c:v>
                </c:pt>
                <c:pt idx="254">
                  <c:v>13.246090000000001</c:v>
                </c:pt>
                <c:pt idx="255">
                  <c:v>13.285159999999999</c:v>
                </c:pt>
                <c:pt idx="256">
                  <c:v>13.32422</c:v>
                </c:pt>
                <c:pt idx="257">
                  <c:v>13.35352</c:v>
                </c:pt>
                <c:pt idx="258">
                  <c:v>13.38477</c:v>
                </c:pt>
                <c:pt idx="259">
                  <c:v>13.43262</c:v>
                </c:pt>
                <c:pt idx="260">
                  <c:v>13.471679999999999</c:v>
                </c:pt>
                <c:pt idx="261">
                  <c:v>13.518549999999999</c:v>
                </c:pt>
                <c:pt idx="262">
                  <c:v>14.33398</c:v>
                </c:pt>
                <c:pt idx="263">
                  <c:v>14.48535</c:v>
                </c:pt>
                <c:pt idx="264">
                  <c:v>14.523440000000001</c:v>
                </c:pt>
                <c:pt idx="265">
                  <c:v>14.54785</c:v>
                </c:pt>
                <c:pt idx="266">
                  <c:v>14.57715</c:v>
                </c:pt>
                <c:pt idx="267">
                  <c:v>14.627929999999999</c:v>
                </c:pt>
                <c:pt idx="268">
                  <c:v>14.7041</c:v>
                </c:pt>
                <c:pt idx="269">
                  <c:v>14.72559</c:v>
                </c:pt>
                <c:pt idx="270">
                  <c:v>14.74902</c:v>
                </c:pt>
                <c:pt idx="271">
                  <c:v>14.8125</c:v>
                </c:pt>
                <c:pt idx="272">
                  <c:v>14.8291</c:v>
                </c:pt>
                <c:pt idx="273">
                  <c:v>14.8291</c:v>
                </c:pt>
                <c:pt idx="274">
                  <c:v>14.85352</c:v>
                </c:pt>
                <c:pt idx="275">
                  <c:v>14.88477</c:v>
                </c:pt>
                <c:pt idx="276">
                  <c:v>14.902340000000001</c:v>
                </c:pt>
                <c:pt idx="277">
                  <c:v>14.933590000000001</c:v>
                </c:pt>
                <c:pt idx="278">
                  <c:v>14.95898</c:v>
                </c:pt>
                <c:pt idx="279">
                  <c:v>14.99023</c:v>
                </c:pt>
                <c:pt idx="280">
                  <c:v>15.02148</c:v>
                </c:pt>
                <c:pt idx="281">
                  <c:v>15.044919999999999</c:v>
                </c:pt>
                <c:pt idx="282">
                  <c:v>15.07715</c:v>
                </c:pt>
                <c:pt idx="283">
                  <c:v>15.10059</c:v>
                </c:pt>
                <c:pt idx="284">
                  <c:v>15.12598</c:v>
                </c:pt>
                <c:pt idx="285">
                  <c:v>15.15723</c:v>
                </c:pt>
                <c:pt idx="286">
                  <c:v>15.179690000000001</c:v>
                </c:pt>
                <c:pt idx="287">
                  <c:v>15.21875</c:v>
                </c:pt>
                <c:pt idx="288">
                  <c:v>15.24414</c:v>
                </c:pt>
                <c:pt idx="289">
                  <c:v>15.27539</c:v>
                </c:pt>
                <c:pt idx="290">
                  <c:v>15.298830000000001</c:v>
                </c:pt>
                <c:pt idx="291">
                  <c:v>15.331049999999999</c:v>
                </c:pt>
                <c:pt idx="292">
                  <c:v>15.33887</c:v>
                </c:pt>
                <c:pt idx="293">
                  <c:v>15.378909999999999</c:v>
                </c:pt>
                <c:pt idx="294">
                  <c:v>15.41113</c:v>
                </c:pt>
                <c:pt idx="295">
                  <c:v>15.4375</c:v>
                </c:pt>
                <c:pt idx="296">
                  <c:v>15.46875</c:v>
                </c:pt>
                <c:pt idx="297">
                  <c:v>15.49316</c:v>
                </c:pt>
                <c:pt idx="298">
                  <c:v>15.52539</c:v>
                </c:pt>
                <c:pt idx="299">
                  <c:v>15.55078</c:v>
                </c:pt>
                <c:pt idx="300">
                  <c:v>15.58203</c:v>
                </c:pt>
                <c:pt idx="301">
                  <c:v>15.611330000000001</c:v>
                </c:pt>
                <c:pt idx="302">
                  <c:v>15.669919999999999</c:v>
                </c:pt>
                <c:pt idx="303">
                  <c:v>15.70215</c:v>
                </c:pt>
                <c:pt idx="304">
                  <c:v>15.741210000000001</c:v>
                </c:pt>
                <c:pt idx="305">
                  <c:v>15.77441</c:v>
                </c:pt>
                <c:pt idx="306">
                  <c:v>15.79785</c:v>
                </c:pt>
                <c:pt idx="307">
                  <c:v>15.82715</c:v>
                </c:pt>
                <c:pt idx="308">
                  <c:v>15.85059</c:v>
                </c:pt>
                <c:pt idx="309">
                  <c:v>15.88184</c:v>
                </c:pt>
                <c:pt idx="310">
                  <c:v>15.90625</c:v>
                </c:pt>
                <c:pt idx="311">
                  <c:v>15.93848</c:v>
                </c:pt>
                <c:pt idx="312">
                  <c:v>15.96191</c:v>
                </c:pt>
                <c:pt idx="313">
                  <c:v>15.99316</c:v>
                </c:pt>
                <c:pt idx="314">
                  <c:v>16.048829999999999</c:v>
                </c:pt>
                <c:pt idx="315">
                  <c:v>16.097660000000001</c:v>
                </c:pt>
                <c:pt idx="316">
                  <c:v>16.15137</c:v>
                </c:pt>
                <c:pt idx="317">
                  <c:v>16.191410000000001</c:v>
                </c:pt>
                <c:pt idx="318">
                  <c:v>16.200199999999999</c:v>
                </c:pt>
                <c:pt idx="319">
                  <c:v>16.512699999999999</c:v>
                </c:pt>
                <c:pt idx="320">
                  <c:v>17.11328</c:v>
                </c:pt>
                <c:pt idx="321">
                  <c:v>17.184570000000001</c:v>
                </c:pt>
                <c:pt idx="322">
                  <c:v>17.24512</c:v>
                </c:pt>
                <c:pt idx="323">
                  <c:v>17.299800000000001</c:v>
                </c:pt>
                <c:pt idx="324">
                  <c:v>17.34863</c:v>
                </c:pt>
                <c:pt idx="325">
                  <c:v>17.415040000000001</c:v>
                </c:pt>
                <c:pt idx="326">
                  <c:v>17.45215</c:v>
                </c:pt>
                <c:pt idx="327">
                  <c:v>17.481449999999999</c:v>
                </c:pt>
                <c:pt idx="328">
                  <c:v>17.489260000000002</c:v>
                </c:pt>
                <c:pt idx="329">
                  <c:v>17.529299999999999</c:v>
                </c:pt>
                <c:pt idx="330">
                  <c:v>17.559570000000001</c:v>
                </c:pt>
                <c:pt idx="331">
                  <c:v>17.585940000000001</c:v>
                </c:pt>
                <c:pt idx="332">
                  <c:v>17.619140000000002</c:v>
                </c:pt>
                <c:pt idx="333">
                  <c:v>17.6875</c:v>
                </c:pt>
                <c:pt idx="334">
                  <c:v>17.73535</c:v>
                </c:pt>
                <c:pt idx="335">
                  <c:v>17.7666</c:v>
                </c:pt>
                <c:pt idx="336">
                  <c:v>17.77441</c:v>
                </c:pt>
                <c:pt idx="337">
                  <c:v>17.80566</c:v>
                </c:pt>
                <c:pt idx="338">
                  <c:v>17.83887</c:v>
                </c:pt>
                <c:pt idx="339">
                  <c:v>17.878910000000001</c:v>
                </c:pt>
                <c:pt idx="340">
                  <c:v>17.910160000000001</c:v>
                </c:pt>
                <c:pt idx="341">
                  <c:v>17.964839999999999</c:v>
                </c:pt>
                <c:pt idx="342">
                  <c:v>17.996089999999999</c:v>
                </c:pt>
                <c:pt idx="343">
                  <c:v>18.029299999999999</c:v>
                </c:pt>
                <c:pt idx="344">
                  <c:v>18.060549999999999</c:v>
                </c:pt>
                <c:pt idx="345">
                  <c:v>18.099609999999998</c:v>
                </c:pt>
                <c:pt idx="346">
                  <c:v>18.130859999999998</c:v>
                </c:pt>
                <c:pt idx="347">
                  <c:v>18.164059999999999</c:v>
                </c:pt>
                <c:pt idx="348">
                  <c:v>18.196290000000001</c:v>
                </c:pt>
                <c:pt idx="349">
                  <c:v>18.282229999999998</c:v>
                </c:pt>
                <c:pt idx="350">
                  <c:v>18.33691</c:v>
                </c:pt>
                <c:pt idx="351">
                  <c:v>18.393550000000001</c:v>
                </c:pt>
                <c:pt idx="352">
                  <c:v>18.424800000000001</c:v>
                </c:pt>
                <c:pt idx="353">
                  <c:v>18.456050000000001</c:v>
                </c:pt>
                <c:pt idx="354">
                  <c:v>18.491209999999999</c:v>
                </c:pt>
                <c:pt idx="355">
                  <c:v>18.522459999999999</c:v>
                </c:pt>
                <c:pt idx="356">
                  <c:v>18.55566</c:v>
                </c:pt>
                <c:pt idx="357">
                  <c:v>18.58691</c:v>
                </c:pt>
                <c:pt idx="358">
                  <c:v>18.625979999999998</c:v>
                </c:pt>
                <c:pt idx="359">
                  <c:v>18.657229999999998</c:v>
                </c:pt>
                <c:pt idx="360">
                  <c:v>18.688479999999998</c:v>
                </c:pt>
                <c:pt idx="361">
                  <c:v>18.729489999999998</c:v>
                </c:pt>
                <c:pt idx="362">
                  <c:v>18.76172</c:v>
                </c:pt>
                <c:pt idx="363">
                  <c:v>18.79297</c:v>
                </c:pt>
                <c:pt idx="364">
                  <c:v>18.83398</c:v>
                </c:pt>
                <c:pt idx="365">
                  <c:v>18.9209</c:v>
                </c:pt>
                <c:pt idx="366">
                  <c:v>19.522459999999999</c:v>
                </c:pt>
                <c:pt idx="367">
                  <c:v>19.96387</c:v>
                </c:pt>
                <c:pt idx="368">
                  <c:v>20.023440000000001</c:v>
                </c:pt>
                <c:pt idx="369">
                  <c:v>20.023440000000001</c:v>
                </c:pt>
                <c:pt idx="370">
                  <c:v>20.05762</c:v>
                </c:pt>
                <c:pt idx="371">
                  <c:v>20.085940000000001</c:v>
                </c:pt>
                <c:pt idx="372">
                  <c:v>20.085940000000001</c:v>
                </c:pt>
                <c:pt idx="373">
                  <c:v>20.085940000000001</c:v>
                </c:pt>
                <c:pt idx="374">
                  <c:v>20.095700000000001</c:v>
                </c:pt>
                <c:pt idx="375">
                  <c:v>20.132809999999999</c:v>
                </c:pt>
                <c:pt idx="376">
                  <c:v>20.152339999999999</c:v>
                </c:pt>
                <c:pt idx="377">
                  <c:v>20.191410000000001</c:v>
                </c:pt>
                <c:pt idx="378">
                  <c:v>20.21875</c:v>
                </c:pt>
                <c:pt idx="379">
                  <c:v>20.260739999999998</c:v>
                </c:pt>
                <c:pt idx="380">
                  <c:v>20.29102</c:v>
                </c:pt>
                <c:pt idx="381">
                  <c:v>20.331050000000001</c:v>
                </c:pt>
                <c:pt idx="382">
                  <c:v>20.361329999999999</c:v>
                </c:pt>
                <c:pt idx="383">
                  <c:v>20.40137</c:v>
                </c:pt>
                <c:pt idx="384">
                  <c:v>20.44238</c:v>
                </c:pt>
                <c:pt idx="385">
                  <c:v>20.47363</c:v>
                </c:pt>
                <c:pt idx="386">
                  <c:v>20.51465</c:v>
                </c:pt>
                <c:pt idx="387">
                  <c:v>20.624020000000002</c:v>
                </c:pt>
                <c:pt idx="388">
                  <c:v>20.63477</c:v>
                </c:pt>
                <c:pt idx="389">
                  <c:v>20.70703</c:v>
                </c:pt>
                <c:pt idx="390">
                  <c:v>20.773440000000001</c:v>
                </c:pt>
                <c:pt idx="391">
                  <c:v>20.83887</c:v>
                </c:pt>
                <c:pt idx="392">
                  <c:v>20.909179999999999</c:v>
                </c:pt>
                <c:pt idx="393">
                  <c:v>20.971679999999999</c:v>
                </c:pt>
                <c:pt idx="394">
                  <c:v>21.012699999999999</c:v>
                </c:pt>
                <c:pt idx="395">
                  <c:v>21.041989999999998</c:v>
                </c:pt>
                <c:pt idx="396">
                  <c:v>21.081050000000001</c:v>
                </c:pt>
                <c:pt idx="397">
                  <c:v>21.12012</c:v>
                </c:pt>
                <c:pt idx="398">
                  <c:v>21.16113</c:v>
                </c:pt>
                <c:pt idx="399">
                  <c:v>21.19238</c:v>
                </c:pt>
                <c:pt idx="400">
                  <c:v>21.231449999999999</c:v>
                </c:pt>
                <c:pt idx="401">
                  <c:v>21.263670000000001</c:v>
                </c:pt>
                <c:pt idx="402">
                  <c:v>21.287109999999998</c:v>
                </c:pt>
                <c:pt idx="403">
                  <c:v>21.310549999999999</c:v>
                </c:pt>
                <c:pt idx="404">
                  <c:v>21.397459999999999</c:v>
                </c:pt>
                <c:pt idx="405">
                  <c:v>21.41309</c:v>
                </c:pt>
                <c:pt idx="406">
                  <c:v>21.438479999999998</c:v>
                </c:pt>
                <c:pt idx="407">
                  <c:v>21.4541</c:v>
                </c:pt>
                <c:pt idx="408">
                  <c:v>21.477540000000001</c:v>
                </c:pt>
                <c:pt idx="409">
                  <c:v>21.476559999999999</c:v>
                </c:pt>
                <c:pt idx="410">
                  <c:v>21.476559999999999</c:v>
                </c:pt>
                <c:pt idx="411">
                  <c:v>21.510739999999998</c:v>
                </c:pt>
                <c:pt idx="412">
                  <c:v>21.541989999999998</c:v>
                </c:pt>
                <c:pt idx="413">
                  <c:v>21.58203</c:v>
                </c:pt>
                <c:pt idx="414">
                  <c:v>21.602540000000001</c:v>
                </c:pt>
                <c:pt idx="415">
                  <c:v>22.08691</c:v>
                </c:pt>
                <c:pt idx="416">
                  <c:v>22.472660000000001</c:v>
                </c:pt>
                <c:pt idx="417">
                  <c:v>22.513670000000001</c:v>
                </c:pt>
                <c:pt idx="418">
                  <c:v>22.58203</c:v>
                </c:pt>
                <c:pt idx="419">
                  <c:v>22.668949999999999</c:v>
                </c:pt>
                <c:pt idx="420">
                  <c:v>22.74512</c:v>
                </c:pt>
                <c:pt idx="421">
                  <c:v>22.778320000000001</c:v>
                </c:pt>
                <c:pt idx="422">
                  <c:v>22.801760000000002</c:v>
                </c:pt>
                <c:pt idx="423">
                  <c:v>22.825199999999999</c:v>
                </c:pt>
                <c:pt idx="424">
                  <c:v>22.84863</c:v>
                </c:pt>
                <c:pt idx="425">
                  <c:v>22.87988</c:v>
                </c:pt>
                <c:pt idx="426">
                  <c:v>22.903320000000001</c:v>
                </c:pt>
                <c:pt idx="427">
                  <c:v>22.936520000000002</c:v>
                </c:pt>
                <c:pt idx="428">
                  <c:v>22.967770000000002</c:v>
                </c:pt>
                <c:pt idx="429">
                  <c:v>22.992190000000001</c:v>
                </c:pt>
                <c:pt idx="430">
                  <c:v>23.023440000000001</c:v>
                </c:pt>
                <c:pt idx="431">
                  <c:v>23.046880000000002</c:v>
                </c:pt>
                <c:pt idx="432">
                  <c:v>23.080079999999999</c:v>
                </c:pt>
                <c:pt idx="433">
                  <c:v>23.119140000000002</c:v>
                </c:pt>
                <c:pt idx="434">
                  <c:v>23.150390000000002</c:v>
                </c:pt>
                <c:pt idx="435">
                  <c:v>23.173829999999999</c:v>
                </c:pt>
                <c:pt idx="436">
                  <c:v>23.268550000000001</c:v>
                </c:pt>
                <c:pt idx="437">
                  <c:v>23.290040000000001</c:v>
                </c:pt>
                <c:pt idx="438">
                  <c:v>23.323239999999998</c:v>
                </c:pt>
                <c:pt idx="439">
                  <c:v>23.377929999999999</c:v>
                </c:pt>
                <c:pt idx="440">
                  <c:v>23.43262</c:v>
                </c:pt>
                <c:pt idx="441">
                  <c:v>23.487300000000001</c:v>
                </c:pt>
                <c:pt idx="442">
                  <c:v>23.544920000000001</c:v>
                </c:pt>
                <c:pt idx="443">
                  <c:v>23.599609999999998</c:v>
                </c:pt>
                <c:pt idx="444">
                  <c:v>23.654299999999999</c:v>
                </c:pt>
                <c:pt idx="445">
                  <c:v>23.710940000000001</c:v>
                </c:pt>
                <c:pt idx="446">
                  <c:v>23.742190000000001</c:v>
                </c:pt>
                <c:pt idx="447">
                  <c:v>23.76465</c:v>
                </c:pt>
                <c:pt idx="448">
                  <c:v>23.787109999999998</c:v>
                </c:pt>
                <c:pt idx="449">
                  <c:v>23.810549999999999</c:v>
                </c:pt>
                <c:pt idx="450">
                  <c:v>23.839839999999999</c:v>
                </c:pt>
                <c:pt idx="451">
                  <c:v>23.86523</c:v>
                </c:pt>
                <c:pt idx="452">
                  <c:v>23.89648</c:v>
                </c:pt>
                <c:pt idx="453">
                  <c:v>23.92773</c:v>
                </c:pt>
                <c:pt idx="454">
                  <c:v>23.951170000000001</c:v>
                </c:pt>
                <c:pt idx="455">
                  <c:v>23.982420000000001</c:v>
                </c:pt>
                <c:pt idx="456">
                  <c:v>24.005859999999998</c:v>
                </c:pt>
                <c:pt idx="457">
                  <c:v>24.037109999999998</c:v>
                </c:pt>
                <c:pt idx="458">
                  <c:v>24.070309999999999</c:v>
                </c:pt>
                <c:pt idx="459">
                  <c:v>24.09375</c:v>
                </c:pt>
                <c:pt idx="460">
                  <c:v>24.157229999999998</c:v>
                </c:pt>
                <c:pt idx="461">
                  <c:v>24.157229999999998</c:v>
                </c:pt>
                <c:pt idx="462">
                  <c:v>24.157229999999998</c:v>
                </c:pt>
                <c:pt idx="463">
                  <c:v>24.181640000000002</c:v>
                </c:pt>
                <c:pt idx="464">
                  <c:v>24.242190000000001</c:v>
                </c:pt>
                <c:pt idx="465">
                  <c:v>24.242190000000001</c:v>
                </c:pt>
                <c:pt idx="466">
                  <c:v>24.242190000000001</c:v>
                </c:pt>
                <c:pt idx="467">
                  <c:v>24.242190000000001</c:v>
                </c:pt>
                <c:pt idx="468">
                  <c:v>24.242190000000001</c:v>
                </c:pt>
                <c:pt idx="469">
                  <c:v>24.25977</c:v>
                </c:pt>
                <c:pt idx="470">
                  <c:v>24.2666</c:v>
                </c:pt>
                <c:pt idx="471">
                  <c:v>24.29785</c:v>
                </c:pt>
                <c:pt idx="472">
                  <c:v>24.330079999999999</c:v>
                </c:pt>
                <c:pt idx="473">
                  <c:v>24.354489999999998</c:v>
                </c:pt>
                <c:pt idx="474">
                  <c:v>24.849609999999998</c:v>
                </c:pt>
                <c:pt idx="475">
                  <c:v>25.278320000000001</c:v>
                </c:pt>
                <c:pt idx="476">
                  <c:v>25.333010000000002</c:v>
                </c:pt>
                <c:pt idx="477">
                  <c:v>25.357420000000001</c:v>
                </c:pt>
                <c:pt idx="478">
                  <c:v>25.38184</c:v>
                </c:pt>
                <c:pt idx="479">
                  <c:v>25.4541</c:v>
                </c:pt>
                <c:pt idx="480">
                  <c:v>25.501950000000001</c:v>
                </c:pt>
                <c:pt idx="481">
                  <c:v>25.525390000000002</c:v>
                </c:pt>
                <c:pt idx="482">
                  <c:v>25.558589999999999</c:v>
                </c:pt>
                <c:pt idx="483">
                  <c:v>25.589839999999999</c:v>
                </c:pt>
                <c:pt idx="484">
                  <c:v>25.621089999999999</c:v>
                </c:pt>
                <c:pt idx="485">
                  <c:v>25.652339999999999</c:v>
                </c:pt>
                <c:pt idx="486">
                  <c:v>25.685549999999999</c:v>
                </c:pt>
                <c:pt idx="487">
                  <c:v>25.716799999999999</c:v>
                </c:pt>
                <c:pt idx="488">
                  <c:v>25.75</c:v>
                </c:pt>
                <c:pt idx="489">
                  <c:v>25.784179999999999</c:v>
                </c:pt>
                <c:pt idx="490">
                  <c:v>25.815429999999999</c:v>
                </c:pt>
                <c:pt idx="491">
                  <c:v>25.851559999999999</c:v>
                </c:pt>
                <c:pt idx="492">
                  <c:v>25.883790000000001</c:v>
                </c:pt>
                <c:pt idx="493">
                  <c:v>25.914059999999999</c:v>
                </c:pt>
                <c:pt idx="494">
                  <c:v>25.946290000000001</c:v>
                </c:pt>
                <c:pt idx="495">
                  <c:v>25.981449999999999</c:v>
                </c:pt>
                <c:pt idx="496">
                  <c:v>26.01465</c:v>
                </c:pt>
                <c:pt idx="497">
                  <c:v>26.0459</c:v>
                </c:pt>
                <c:pt idx="498">
                  <c:v>26.078130000000002</c:v>
                </c:pt>
                <c:pt idx="499">
                  <c:v>26.205079999999999</c:v>
                </c:pt>
                <c:pt idx="500">
                  <c:v>26.22559</c:v>
                </c:pt>
                <c:pt idx="501">
                  <c:v>26.272459999999999</c:v>
                </c:pt>
                <c:pt idx="502">
                  <c:v>26.335940000000001</c:v>
                </c:pt>
                <c:pt idx="503">
                  <c:v>26.400390000000002</c:v>
                </c:pt>
                <c:pt idx="504">
                  <c:v>26.441410000000001</c:v>
                </c:pt>
                <c:pt idx="505">
                  <c:v>26.505859999999998</c:v>
                </c:pt>
                <c:pt idx="506">
                  <c:v>26.568359999999998</c:v>
                </c:pt>
                <c:pt idx="507">
                  <c:v>26.630859999999998</c:v>
                </c:pt>
                <c:pt idx="508">
                  <c:v>26.671880000000002</c:v>
                </c:pt>
                <c:pt idx="509">
                  <c:v>26.703130000000002</c:v>
                </c:pt>
                <c:pt idx="510">
                  <c:v>26.734380000000002</c:v>
                </c:pt>
                <c:pt idx="511">
                  <c:v>26.765630000000002</c:v>
                </c:pt>
                <c:pt idx="512">
                  <c:v>26.79785</c:v>
                </c:pt>
                <c:pt idx="513">
                  <c:v>26.823239999999998</c:v>
                </c:pt>
                <c:pt idx="514">
                  <c:v>26.856449999999999</c:v>
                </c:pt>
              </c:numCache>
            </c:numRef>
          </c:val>
          <c:smooth val="0"/>
          <c:extLst>
            <c:ext xmlns:c16="http://schemas.microsoft.com/office/drawing/2014/chart" uri="{C3380CC4-5D6E-409C-BE32-E72D297353CC}">
              <c16:uniqueId val="{00000000-0B6E-470F-B9BA-B386529FE2A1}"/>
            </c:ext>
          </c:extLst>
        </c:ser>
        <c:ser>
          <c:idx val="1"/>
          <c:order val="1"/>
          <c:tx>
            <c:strRef>
              <c:f>Sheet1!$C$1</c:f>
              <c:strCache>
                <c:ptCount val="1"/>
                <c:pt idx="0">
                  <c:v>Commited</c:v>
                </c:pt>
              </c:strCache>
            </c:strRef>
          </c:tx>
          <c:spPr>
            <a:ln w="19050" cap="rnd">
              <a:solidFill>
                <a:schemeClr val="tx1"/>
              </a:solidFill>
              <a:round/>
            </a:ln>
            <a:effectLst/>
          </c:spPr>
          <c:marker>
            <c:symbol val="none"/>
          </c:marker>
          <c:cat>
            <c:strRef>
              <c:f>Sheet1!$A$2:$A$516</c:f>
              <c:strCache>
                <c:ptCount val="4"/>
                <c:pt idx="0">
                  <c:v>类别 1</c:v>
                </c:pt>
                <c:pt idx="1">
                  <c:v>类别 2</c:v>
                </c:pt>
                <c:pt idx="2">
                  <c:v>类别 3</c:v>
                </c:pt>
                <c:pt idx="3">
                  <c:v>类别 4</c:v>
                </c:pt>
              </c:strCache>
            </c:strRef>
          </c:cat>
          <c:val>
            <c:numRef>
              <c:f>Sheet1!$C$2:$C$516</c:f>
              <c:numCache>
                <c:formatCode>General</c:formatCode>
                <c:ptCount val="515"/>
                <c:pt idx="0">
                  <c:v>6.3662099999999997</c:v>
                </c:pt>
                <c:pt idx="1">
                  <c:v>7.8789100000000003</c:v>
                </c:pt>
                <c:pt idx="2">
                  <c:v>9.1269500000000008</c:v>
                </c:pt>
                <c:pt idx="3">
                  <c:v>9.9394500000000008</c:v>
                </c:pt>
                <c:pt idx="4">
                  <c:v>9.9384800000000002</c:v>
                </c:pt>
                <c:pt idx="5">
                  <c:v>9.90625</c:v>
                </c:pt>
                <c:pt idx="6">
                  <c:v>9.9394500000000008</c:v>
                </c:pt>
                <c:pt idx="7">
                  <c:v>9.9247999999999994</c:v>
                </c:pt>
                <c:pt idx="8">
                  <c:v>9.9414099999999994</c:v>
                </c:pt>
                <c:pt idx="9">
                  <c:v>9.9247999999999994</c:v>
                </c:pt>
                <c:pt idx="10">
                  <c:v>9.9394500000000008</c:v>
                </c:pt>
                <c:pt idx="11">
                  <c:v>9.9247999999999994</c:v>
                </c:pt>
                <c:pt idx="12">
                  <c:v>9.9365199999999998</c:v>
                </c:pt>
                <c:pt idx="13">
                  <c:v>9.9394500000000008</c:v>
                </c:pt>
                <c:pt idx="14">
                  <c:v>9.9257799999999996</c:v>
                </c:pt>
                <c:pt idx="15">
                  <c:v>9.9414099999999994</c:v>
                </c:pt>
                <c:pt idx="16">
                  <c:v>9.9375</c:v>
                </c:pt>
                <c:pt idx="17">
                  <c:v>9.9375</c:v>
                </c:pt>
                <c:pt idx="18">
                  <c:v>9.9414099999999994</c:v>
                </c:pt>
                <c:pt idx="19">
                  <c:v>9.94238</c:v>
                </c:pt>
                <c:pt idx="20">
                  <c:v>9.9472699999999996</c:v>
                </c:pt>
                <c:pt idx="21">
                  <c:v>9.9482400000000002</c:v>
                </c:pt>
                <c:pt idx="22">
                  <c:v>9.93262</c:v>
                </c:pt>
                <c:pt idx="23">
                  <c:v>9.9414099999999994</c:v>
                </c:pt>
                <c:pt idx="24">
                  <c:v>9.9394500000000008</c:v>
                </c:pt>
                <c:pt idx="25">
                  <c:v>9.9414099999999994</c:v>
                </c:pt>
                <c:pt idx="26">
                  <c:v>9.9238300000000006</c:v>
                </c:pt>
                <c:pt idx="27">
                  <c:v>9.9345700000000008</c:v>
                </c:pt>
                <c:pt idx="28">
                  <c:v>9.9414099999999994</c:v>
                </c:pt>
                <c:pt idx="29">
                  <c:v>9.94238</c:v>
                </c:pt>
                <c:pt idx="30">
                  <c:v>9.9462899999999994</c:v>
                </c:pt>
                <c:pt idx="31">
                  <c:v>9.9482400000000002</c:v>
                </c:pt>
                <c:pt idx="32">
                  <c:v>9.9502000000000006</c:v>
                </c:pt>
                <c:pt idx="33">
                  <c:v>9.9179700000000004</c:v>
                </c:pt>
                <c:pt idx="34">
                  <c:v>9.9482400000000002</c:v>
                </c:pt>
                <c:pt idx="35">
                  <c:v>9.9482400000000002</c:v>
                </c:pt>
                <c:pt idx="36">
                  <c:v>9.9443400000000004</c:v>
                </c:pt>
                <c:pt idx="37">
                  <c:v>9.9287100000000006</c:v>
                </c:pt>
                <c:pt idx="38">
                  <c:v>9.94238</c:v>
                </c:pt>
                <c:pt idx="39">
                  <c:v>9.9414099999999994</c:v>
                </c:pt>
                <c:pt idx="40">
                  <c:v>9.9287100000000006</c:v>
                </c:pt>
                <c:pt idx="41">
                  <c:v>9.94238</c:v>
                </c:pt>
                <c:pt idx="42">
                  <c:v>9.9433600000000002</c:v>
                </c:pt>
                <c:pt idx="43">
                  <c:v>9.9472699999999996</c:v>
                </c:pt>
                <c:pt idx="44">
                  <c:v>9.9482400000000002</c:v>
                </c:pt>
                <c:pt idx="45">
                  <c:v>9.9433600000000002</c:v>
                </c:pt>
                <c:pt idx="46">
                  <c:v>9.9433600000000002</c:v>
                </c:pt>
                <c:pt idx="47">
                  <c:v>9.9384800000000002</c:v>
                </c:pt>
                <c:pt idx="48">
                  <c:v>9.94238</c:v>
                </c:pt>
                <c:pt idx="49">
                  <c:v>9.94238</c:v>
                </c:pt>
                <c:pt idx="50">
                  <c:v>9.94238</c:v>
                </c:pt>
                <c:pt idx="51">
                  <c:v>9.9394500000000008</c:v>
                </c:pt>
                <c:pt idx="52">
                  <c:v>9.9140599999999992</c:v>
                </c:pt>
                <c:pt idx="53">
                  <c:v>9.9404299999999992</c:v>
                </c:pt>
                <c:pt idx="54">
                  <c:v>9.94238</c:v>
                </c:pt>
                <c:pt idx="55">
                  <c:v>9.9443400000000004</c:v>
                </c:pt>
                <c:pt idx="56">
                  <c:v>9.94238</c:v>
                </c:pt>
                <c:pt idx="57">
                  <c:v>9.9433600000000002</c:v>
                </c:pt>
                <c:pt idx="58">
                  <c:v>9.9404299999999992</c:v>
                </c:pt>
                <c:pt idx="59">
                  <c:v>9.9433600000000002</c:v>
                </c:pt>
                <c:pt idx="60">
                  <c:v>9.9453099999999992</c:v>
                </c:pt>
                <c:pt idx="61">
                  <c:v>9.9492200000000004</c:v>
                </c:pt>
                <c:pt idx="62">
                  <c:v>9.9121100000000002</c:v>
                </c:pt>
                <c:pt idx="63">
                  <c:v>9.9472699999999996</c:v>
                </c:pt>
                <c:pt idx="64">
                  <c:v>9.9472699999999996</c:v>
                </c:pt>
                <c:pt idx="65">
                  <c:v>9.93262</c:v>
                </c:pt>
                <c:pt idx="66">
                  <c:v>9.9394500000000008</c:v>
                </c:pt>
                <c:pt idx="67">
                  <c:v>9.9082000000000008</c:v>
                </c:pt>
                <c:pt idx="68">
                  <c:v>9.9404299999999992</c:v>
                </c:pt>
                <c:pt idx="69">
                  <c:v>9.9179700000000004</c:v>
                </c:pt>
                <c:pt idx="70">
                  <c:v>9.9443400000000004</c:v>
                </c:pt>
                <c:pt idx="71">
                  <c:v>9.9472699999999996</c:v>
                </c:pt>
                <c:pt idx="72">
                  <c:v>9.9404299999999992</c:v>
                </c:pt>
                <c:pt idx="73">
                  <c:v>9.94238</c:v>
                </c:pt>
                <c:pt idx="74">
                  <c:v>9.9160199999999996</c:v>
                </c:pt>
                <c:pt idx="75">
                  <c:v>9.94238</c:v>
                </c:pt>
                <c:pt idx="76">
                  <c:v>9.9267599999999998</c:v>
                </c:pt>
                <c:pt idx="77">
                  <c:v>9.9238300000000006</c:v>
                </c:pt>
                <c:pt idx="78">
                  <c:v>9.9375</c:v>
                </c:pt>
                <c:pt idx="79">
                  <c:v>9.9257799999999996</c:v>
                </c:pt>
                <c:pt idx="80">
                  <c:v>9.9414099999999994</c:v>
                </c:pt>
                <c:pt idx="81">
                  <c:v>9.9257799999999996</c:v>
                </c:pt>
                <c:pt idx="82">
                  <c:v>9.9404299999999992</c:v>
                </c:pt>
                <c:pt idx="83">
                  <c:v>9.9257799999999996</c:v>
                </c:pt>
                <c:pt idx="84">
                  <c:v>9.9404299999999992</c:v>
                </c:pt>
                <c:pt idx="85">
                  <c:v>9.9257799999999996</c:v>
                </c:pt>
                <c:pt idx="86">
                  <c:v>9.9365199999999998</c:v>
                </c:pt>
                <c:pt idx="87">
                  <c:v>9.9375</c:v>
                </c:pt>
                <c:pt idx="88">
                  <c:v>9.9072300000000002</c:v>
                </c:pt>
                <c:pt idx="89">
                  <c:v>9.9414099999999994</c:v>
                </c:pt>
                <c:pt idx="90">
                  <c:v>9.9414099999999994</c:v>
                </c:pt>
                <c:pt idx="91">
                  <c:v>9.9277300000000004</c:v>
                </c:pt>
                <c:pt idx="92">
                  <c:v>9.9433600000000002</c:v>
                </c:pt>
                <c:pt idx="93">
                  <c:v>9.9091799999999992</c:v>
                </c:pt>
                <c:pt idx="94">
                  <c:v>9.9472699999999996</c:v>
                </c:pt>
                <c:pt idx="95">
                  <c:v>9.9160199999999996</c:v>
                </c:pt>
                <c:pt idx="96">
                  <c:v>9.9345700000000008</c:v>
                </c:pt>
                <c:pt idx="97">
                  <c:v>9.9296900000000008</c:v>
                </c:pt>
                <c:pt idx="98">
                  <c:v>9.8906299999999998</c:v>
                </c:pt>
                <c:pt idx="99">
                  <c:v>9.9316399999999998</c:v>
                </c:pt>
                <c:pt idx="100">
                  <c:v>9.90625</c:v>
                </c:pt>
                <c:pt idx="101">
                  <c:v>9.9365199999999998</c:v>
                </c:pt>
                <c:pt idx="102">
                  <c:v>9.9394500000000008</c:v>
                </c:pt>
                <c:pt idx="103">
                  <c:v>9.9384800000000002</c:v>
                </c:pt>
                <c:pt idx="104">
                  <c:v>9.9375</c:v>
                </c:pt>
                <c:pt idx="105">
                  <c:v>9.9121100000000002</c:v>
                </c:pt>
                <c:pt idx="106">
                  <c:v>9.9179700000000004</c:v>
                </c:pt>
                <c:pt idx="107">
                  <c:v>9.9404299999999992</c:v>
                </c:pt>
                <c:pt idx="108">
                  <c:v>9.9257799999999996</c:v>
                </c:pt>
                <c:pt idx="109">
                  <c:v>9.9247999999999994</c:v>
                </c:pt>
                <c:pt idx="110">
                  <c:v>9.9384800000000002</c:v>
                </c:pt>
                <c:pt idx="111">
                  <c:v>9.9414099999999994</c:v>
                </c:pt>
                <c:pt idx="112">
                  <c:v>9.94238</c:v>
                </c:pt>
                <c:pt idx="113">
                  <c:v>9.9433600000000002</c:v>
                </c:pt>
                <c:pt idx="114">
                  <c:v>9.94238</c:v>
                </c:pt>
                <c:pt idx="115">
                  <c:v>9.9404299999999992</c:v>
                </c:pt>
                <c:pt idx="116">
                  <c:v>9.94238</c:v>
                </c:pt>
                <c:pt idx="117">
                  <c:v>9.9404299999999992</c:v>
                </c:pt>
                <c:pt idx="118">
                  <c:v>9.9414099999999994</c:v>
                </c:pt>
                <c:pt idx="119">
                  <c:v>9.9404299999999992</c:v>
                </c:pt>
                <c:pt idx="120">
                  <c:v>9.9414099999999994</c:v>
                </c:pt>
                <c:pt idx="121">
                  <c:v>9.9189500000000006</c:v>
                </c:pt>
                <c:pt idx="122">
                  <c:v>9.9345700000000008</c:v>
                </c:pt>
                <c:pt idx="123">
                  <c:v>9.9394500000000008</c:v>
                </c:pt>
                <c:pt idx="124">
                  <c:v>9.9384800000000002</c:v>
                </c:pt>
                <c:pt idx="125">
                  <c:v>9.9404299999999992</c:v>
                </c:pt>
                <c:pt idx="126">
                  <c:v>9.9414099999999994</c:v>
                </c:pt>
                <c:pt idx="127">
                  <c:v>9.9208999999999996</c:v>
                </c:pt>
                <c:pt idx="128">
                  <c:v>9.9355499999999992</c:v>
                </c:pt>
                <c:pt idx="129">
                  <c:v>9.9375</c:v>
                </c:pt>
                <c:pt idx="130">
                  <c:v>9.9072300000000002</c:v>
                </c:pt>
                <c:pt idx="131">
                  <c:v>9.9384800000000002</c:v>
                </c:pt>
                <c:pt idx="132">
                  <c:v>9.9316399999999998</c:v>
                </c:pt>
                <c:pt idx="133">
                  <c:v>9.9208999999999996</c:v>
                </c:pt>
                <c:pt idx="134">
                  <c:v>9.9355499999999992</c:v>
                </c:pt>
                <c:pt idx="135">
                  <c:v>9.9375</c:v>
                </c:pt>
                <c:pt idx="136">
                  <c:v>9.91113</c:v>
                </c:pt>
                <c:pt idx="137">
                  <c:v>9.9130900000000004</c:v>
                </c:pt>
                <c:pt idx="138">
                  <c:v>9.94238</c:v>
                </c:pt>
                <c:pt idx="139">
                  <c:v>9.9472699999999996</c:v>
                </c:pt>
                <c:pt idx="140">
                  <c:v>9.9414099999999994</c:v>
                </c:pt>
                <c:pt idx="141">
                  <c:v>9.9140599999999992</c:v>
                </c:pt>
                <c:pt idx="142">
                  <c:v>9.94238</c:v>
                </c:pt>
                <c:pt idx="143">
                  <c:v>9.9433600000000002</c:v>
                </c:pt>
                <c:pt idx="144">
                  <c:v>9.9433600000000002</c:v>
                </c:pt>
                <c:pt idx="145">
                  <c:v>9.9414099999999994</c:v>
                </c:pt>
                <c:pt idx="146">
                  <c:v>9.9101599999999994</c:v>
                </c:pt>
                <c:pt idx="147">
                  <c:v>9.9414099999999994</c:v>
                </c:pt>
                <c:pt idx="148">
                  <c:v>9.94238</c:v>
                </c:pt>
                <c:pt idx="149">
                  <c:v>9.9462899999999994</c:v>
                </c:pt>
                <c:pt idx="150">
                  <c:v>9.9502000000000006</c:v>
                </c:pt>
                <c:pt idx="151">
                  <c:v>9.9443400000000004</c:v>
                </c:pt>
                <c:pt idx="152">
                  <c:v>9.9472699999999996</c:v>
                </c:pt>
                <c:pt idx="153">
                  <c:v>9.9511699999999994</c:v>
                </c:pt>
                <c:pt idx="154">
                  <c:v>9.9462899999999994</c:v>
                </c:pt>
                <c:pt idx="155">
                  <c:v>9.9238300000000006</c:v>
                </c:pt>
                <c:pt idx="156">
                  <c:v>9.9609400000000008</c:v>
                </c:pt>
                <c:pt idx="157">
                  <c:v>9.9462899999999994</c:v>
                </c:pt>
                <c:pt idx="158">
                  <c:v>9.9287100000000006</c:v>
                </c:pt>
                <c:pt idx="159">
                  <c:v>9.8808600000000002</c:v>
                </c:pt>
                <c:pt idx="160">
                  <c:v>9.8339800000000004</c:v>
                </c:pt>
                <c:pt idx="161">
                  <c:v>9.7958999999999996</c:v>
                </c:pt>
                <c:pt idx="162">
                  <c:v>9.7919900000000002</c:v>
                </c:pt>
                <c:pt idx="163">
                  <c:v>9.8105499999999992</c:v>
                </c:pt>
                <c:pt idx="164">
                  <c:v>9.8183600000000002</c:v>
                </c:pt>
                <c:pt idx="165">
                  <c:v>9.9189500000000006</c:v>
                </c:pt>
                <c:pt idx="166">
                  <c:v>9.9082000000000008</c:v>
                </c:pt>
                <c:pt idx="167">
                  <c:v>9.9765599999999992</c:v>
                </c:pt>
                <c:pt idx="168">
                  <c:v>10.034179999999999</c:v>
                </c:pt>
                <c:pt idx="169">
                  <c:v>10.0459</c:v>
                </c:pt>
                <c:pt idx="170">
                  <c:v>10.10059</c:v>
                </c:pt>
                <c:pt idx="171">
                  <c:v>10.10352</c:v>
                </c:pt>
                <c:pt idx="172">
                  <c:v>10.173830000000001</c:v>
                </c:pt>
                <c:pt idx="173">
                  <c:v>10.17773</c:v>
                </c:pt>
                <c:pt idx="174">
                  <c:v>10.231450000000001</c:v>
                </c:pt>
                <c:pt idx="175">
                  <c:v>10.24023</c:v>
                </c:pt>
                <c:pt idx="176">
                  <c:v>10.315429999999999</c:v>
                </c:pt>
                <c:pt idx="177">
                  <c:v>10.30273</c:v>
                </c:pt>
                <c:pt idx="178">
                  <c:v>10.320309999999999</c:v>
                </c:pt>
                <c:pt idx="179">
                  <c:v>10.408200000000001</c:v>
                </c:pt>
                <c:pt idx="180">
                  <c:v>10.41309</c:v>
                </c:pt>
                <c:pt idx="181">
                  <c:v>10.415039999999999</c:v>
                </c:pt>
                <c:pt idx="182">
                  <c:v>10.50977</c:v>
                </c:pt>
                <c:pt idx="183">
                  <c:v>10.50586</c:v>
                </c:pt>
                <c:pt idx="184">
                  <c:v>10.50684</c:v>
                </c:pt>
                <c:pt idx="185">
                  <c:v>10.621090000000001</c:v>
                </c:pt>
                <c:pt idx="186">
                  <c:v>10.60449</c:v>
                </c:pt>
                <c:pt idx="187">
                  <c:v>10.606450000000001</c:v>
                </c:pt>
                <c:pt idx="188">
                  <c:v>10.606450000000001</c:v>
                </c:pt>
                <c:pt idx="189">
                  <c:v>10.73047</c:v>
                </c:pt>
                <c:pt idx="190">
                  <c:v>10.7334</c:v>
                </c:pt>
                <c:pt idx="191">
                  <c:v>10.736330000000001</c:v>
                </c:pt>
                <c:pt idx="192">
                  <c:v>10.74023</c:v>
                </c:pt>
                <c:pt idx="193">
                  <c:v>10.732419999999999</c:v>
                </c:pt>
                <c:pt idx="194">
                  <c:v>10.872070000000001</c:v>
                </c:pt>
                <c:pt idx="195">
                  <c:v>10.873049999999999</c:v>
                </c:pt>
                <c:pt idx="196">
                  <c:v>10.871090000000001</c:v>
                </c:pt>
                <c:pt idx="197">
                  <c:v>10.87012</c:v>
                </c:pt>
                <c:pt idx="198">
                  <c:v>10.857419999999999</c:v>
                </c:pt>
                <c:pt idx="199">
                  <c:v>11.008789999999999</c:v>
                </c:pt>
                <c:pt idx="200">
                  <c:v>11.0166</c:v>
                </c:pt>
                <c:pt idx="201">
                  <c:v>11.02148</c:v>
                </c:pt>
                <c:pt idx="202">
                  <c:v>11.022460000000001</c:v>
                </c:pt>
                <c:pt idx="203">
                  <c:v>11.017580000000001</c:v>
                </c:pt>
                <c:pt idx="204">
                  <c:v>11.191409999999999</c:v>
                </c:pt>
                <c:pt idx="205">
                  <c:v>11.191409999999999</c:v>
                </c:pt>
                <c:pt idx="206">
                  <c:v>11.178710000000001</c:v>
                </c:pt>
                <c:pt idx="207">
                  <c:v>11.19434</c:v>
                </c:pt>
                <c:pt idx="208">
                  <c:v>11.17578</c:v>
                </c:pt>
                <c:pt idx="209">
                  <c:v>11.185549999999999</c:v>
                </c:pt>
                <c:pt idx="210">
                  <c:v>11.351559999999999</c:v>
                </c:pt>
                <c:pt idx="211">
                  <c:v>11.32715</c:v>
                </c:pt>
                <c:pt idx="212">
                  <c:v>11.37012</c:v>
                </c:pt>
                <c:pt idx="213">
                  <c:v>11.373049999999999</c:v>
                </c:pt>
                <c:pt idx="214">
                  <c:v>11.36328</c:v>
                </c:pt>
                <c:pt idx="215">
                  <c:v>11.346679999999999</c:v>
                </c:pt>
                <c:pt idx="216">
                  <c:v>11.581049999999999</c:v>
                </c:pt>
                <c:pt idx="217">
                  <c:v>11.58398</c:v>
                </c:pt>
                <c:pt idx="218">
                  <c:v>11.58887</c:v>
                </c:pt>
                <c:pt idx="219">
                  <c:v>11.58887</c:v>
                </c:pt>
                <c:pt idx="220">
                  <c:v>11.589840000000001</c:v>
                </c:pt>
                <c:pt idx="221">
                  <c:v>11.58301</c:v>
                </c:pt>
                <c:pt idx="222">
                  <c:v>11.57227</c:v>
                </c:pt>
                <c:pt idx="223">
                  <c:v>11.804690000000001</c:v>
                </c:pt>
                <c:pt idx="224">
                  <c:v>11.77148</c:v>
                </c:pt>
                <c:pt idx="225">
                  <c:v>11.8125</c:v>
                </c:pt>
                <c:pt idx="226">
                  <c:v>11.81348</c:v>
                </c:pt>
                <c:pt idx="227">
                  <c:v>11.815429999999999</c:v>
                </c:pt>
                <c:pt idx="228">
                  <c:v>11.793950000000001</c:v>
                </c:pt>
                <c:pt idx="229">
                  <c:v>11.82227</c:v>
                </c:pt>
                <c:pt idx="230">
                  <c:v>11.815429999999999</c:v>
                </c:pt>
                <c:pt idx="231">
                  <c:v>12.0791</c:v>
                </c:pt>
                <c:pt idx="232">
                  <c:v>12.070309999999999</c:v>
                </c:pt>
                <c:pt idx="233">
                  <c:v>12.075200000000001</c:v>
                </c:pt>
                <c:pt idx="234">
                  <c:v>12.076169999999999</c:v>
                </c:pt>
                <c:pt idx="235">
                  <c:v>12.070309999999999</c:v>
                </c:pt>
                <c:pt idx="236">
                  <c:v>12.06934</c:v>
                </c:pt>
                <c:pt idx="237">
                  <c:v>12.07422</c:v>
                </c:pt>
                <c:pt idx="238">
                  <c:v>12.06836</c:v>
                </c:pt>
                <c:pt idx="239">
                  <c:v>12.075200000000001</c:v>
                </c:pt>
                <c:pt idx="240">
                  <c:v>12.3584</c:v>
                </c:pt>
                <c:pt idx="241">
                  <c:v>12.35059</c:v>
                </c:pt>
                <c:pt idx="242">
                  <c:v>12.341799999999999</c:v>
                </c:pt>
                <c:pt idx="243">
                  <c:v>12.357419999999999</c:v>
                </c:pt>
                <c:pt idx="244">
                  <c:v>12.33789</c:v>
                </c:pt>
                <c:pt idx="245">
                  <c:v>12.326169999999999</c:v>
                </c:pt>
                <c:pt idx="246">
                  <c:v>12.35059</c:v>
                </c:pt>
                <c:pt idx="247">
                  <c:v>12.35449</c:v>
                </c:pt>
                <c:pt idx="248">
                  <c:v>12.356450000000001</c:v>
                </c:pt>
                <c:pt idx="249">
                  <c:v>12.665039999999999</c:v>
                </c:pt>
                <c:pt idx="250">
                  <c:v>12.67188</c:v>
                </c:pt>
                <c:pt idx="251">
                  <c:v>12.674799999999999</c:v>
                </c:pt>
                <c:pt idx="252">
                  <c:v>12.67578</c:v>
                </c:pt>
                <c:pt idx="253">
                  <c:v>12.67188</c:v>
                </c:pt>
                <c:pt idx="254">
                  <c:v>12.67285</c:v>
                </c:pt>
                <c:pt idx="255">
                  <c:v>12.664059999999999</c:v>
                </c:pt>
                <c:pt idx="256">
                  <c:v>12.66797</c:v>
                </c:pt>
                <c:pt idx="257">
                  <c:v>12.668950000000001</c:v>
                </c:pt>
                <c:pt idx="258">
                  <c:v>12.668950000000001</c:v>
                </c:pt>
                <c:pt idx="259">
                  <c:v>13.012700000000001</c:v>
                </c:pt>
                <c:pt idx="260">
                  <c:v>13.00586</c:v>
                </c:pt>
                <c:pt idx="261">
                  <c:v>13.002929999999999</c:v>
                </c:pt>
                <c:pt idx="262">
                  <c:v>14.003909999999999</c:v>
                </c:pt>
                <c:pt idx="263">
                  <c:v>14.01074</c:v>
                </c:pt>
                <c:pt idx="264">
                  <c:v>14.0166</c:v>
                </c:pt>
                <c:pt idx="265">
                  <c:v>14.01953</c:v>
                </c:pt>
                <c:pt idx="266">
                  <c:v>14.023440000000001</c:v>
                </c:pt>
                <c:pt idx="267">
                  <c:v>14.03027</c:v>
                </c:pt>
                <c:pt idx="268">
                  <c:v>14.003909999999999</c:v>
                </c:pt>
                <c:pt idx="269">
                  <c:v>13.939450000000001</c:v>
                </c:pt>
                <c:pt idx="270">
                  <c:v>14.00684</c:v>
                </c:pt>
                <c:pt idx="271">
                  <c:v>14.3291</c:v>
                </c:pt>
                <c:pt idx="272">
                  <c:v>14.3916</c:v>
                </c:pt>
                <c:pt idx="273">
                  <c:v>14.34863</c:v>
                </c:pt>
                <c:pt idx="274">
                  <c:v>14.34961</c:v>
                </c:pt>
                <c:pt idx="275">
                  <c:v>14.3125</c:v>
                </c:pt>
                <c:pt idx="276">
                  <c:v>14.32813</c:v>
                </c:pt>
                <c:pt idx="277">
                  <c:v>14.277340000000001</c:v>
                </c:pt>
                <c:pt idx="278">
                  <c:v>14.32324</c:v>
                </c:pt>
                <c:pt idx="279">
                  <c:v>14.326169999999999</c:v>
                </c:pt>
                <c:pt idx="280">
                  <c:v>14.331049999999999</c:v>
                </c:pt>
                <c:pt idx="281">
                  <c:v>14.340820000000001</c:v>
                </c:pt>
                <c:pt idx="282">
                  <c:v>14.346679999999999</c:v>
                </c:pt>
                <c:pt idx="283">
                  <c:v>14.352539999999999</c:v>
                </c:pt>
                <c:pt idx="284">
                  <c:v>14.3584</c:v>
                </c:pt>
                <c:pt idx="285">
                  <c:v>14.357419999999999</c:v>
                </c:pt>
                <c:pt idx="286">
                  <c:v>14.3584</c:v>
                </c:pt>
                <c:pt idx="287">
                  <c:v>14.78613</c:v>
                </c:pt>
                <c:pt idx="288">
                  <c:v>14.789059999999999</c:v>
                </c:pt>
                <c:pt idx="289">
                  <c:v>14.789059999999999</c:v>
                </c:pt>
                <c:pt idx="290">
                  <c:v>14.790039999999999</c:v>
                </c:pt>
                <c:pt idx="291">
                  <c:v>14.793950000000001</c:v>
                </c:pt>
                <c:pt idx="292">
                  <c:v>14.799799999999999</c:v>
                </c:pt>
                <c:pt idx="293">
                  <c:v>14.793950000000001</c:v>
                </c:pt>
                <c:pt idx="294">
                  <c:v>14.793950000000001</c:v>
                </c:pt>
                <c:pt idx="295">
                  <c:v>14.783200000000001</c:v>
                </c:pt>
                <c:pt idx="296">
                  <c:v>14.79688</c:v>
                </c:pt>
                <c:pt idx="297">
                  <c:v>14.785159999999999</c:v>
                </c:pt>
                <c:pt idx="298">
                  <c:v>14.793950000000001</c:v>
                </c:pt>
                <c:pt idx="299">
                  <c:v>14.798830000000001</c:v>
                </c:pt>
                <c:pt idx="300">
                  <c:v>14.7959</c:v>
                </c:pt>
                <c:pt idx="301">
                  <c:v>14.79297</c:v>
                </c:pt>
                <c:pt idx="302">
                  <c:v>15.24902</c:v>
                </c:pt>
                <c:pt idx="303">
                  <c:v>15.253909999999999</c:v>
                </c:pt>
                <c:pt idx="304">
                  <c:v>15.183590000000001</c:v>
                </c:pt>
                <c:pt idx="305">
                  <c:v>15.24512</c:v>
                </c:pt>
                <c:pt idx="306">
                  <c:v>15.247070000000001</c:v>
                </c:pt>
                <c:pt idx="307">
                  <c:v>15.25</c:v>
                </c:pt>
                <c:pt idx="308">
                  <c:v>15.251950000000001</c:v>
                </c:pt>
                <c:pt idx="309">
                  <c:v>15.26074</c:v>
                </c:pt>
                <c:pt idx="310">
                  <c:v>15.26074</c:v>
                </c:pt>
                <c:pt idx="311">
                  <c:v>15.263669999999999</c:v>
                </c:pt>
                <c:pt idx="312">
                  <c:v>15.26465</c:v>
                </c:pt>
                <c:pt idx="313">
                  <c:v>15.263669999999999</c:v>
                </c:pt>
                <c:pt idx="314">
                  <c:v>15.19434</c:v>
                </c:pt>
                <c:pt idx="315">
                  <c:v>15.253909999999999</c:v>
                </c:pt>
                <c:pt idx="316">
                  <c:v>15.685549999999999</c:v>
                </c:pt>
                <c:pt idx="317">
                  <c:v>15.75586</c:v>
                </c:pt>
                <c:pt idx="318">
                  <c:v>15.653320000000001</c:v>
                </c:pt>
                <c:pt idx="319">
                  <c:v>16.323239999999998</c:v>
                </c:pt>
                <c:pt idx="320">
                  <c:v>16.7666</c:v>
                </c:pt>
                <c:pt idx="321">
                  <c:v>16.79102</c:v>
                </c:pt>
                <c:pt idx="322">
                  <c:v>16.79785</c:v>
                </c:pt>
                <c:pt idx="323">
                  <c:v>16.8125</c:v>
                </c:pt>
                <c:pt idx="324">
                  <c:v>16.818359999999998</c:v>
                </c:pt>
                <c:pt idx="325">
                  <c:v>16.793949999999999</c:v>
                </c:pt>
                <c:pt idx="326">
                  <c:v>16.76953</c:v>
                </c:pt>
                <c:pt idx="327">
                  <c:v>16.796880000000002</c:v>
                </c:pt>
                <c:pt idx="328">
                  <c:v>16.749020000000002</c:v>
                </c:pt>
                <c:pt idx="329">
                  <c:v>16.77148</c:v>
                </c:pt>
                <c:pt idx="330">
                  <c:v>16.77441</c:v>
                </c:pt>
                <c:pt idx="331">
                  <c:v>16.778320000000001</c:v>
                </c:pt>
                <c:pt idx="332">
                  <c:v>16.724609999999998</c:v>
                </c:pt>
                <c:pt idx="333">
                  <c:v>17.325199999999999</c:v>
                </c:pt>
                <c:pt idx="334">
                  <c:v>17.3291</c:v>
                </c:pt>
                <c:pt idx="335">
                  <c:v>17.32715</c:v>
                </c:pt>
                <c:pt idx="336">
                  <c:v>17.33887</c:v>
                </c:pt>
                <c:pt idx="337">
                  <c:v>17.284179999999999</c:v>
                </c:pt>
                <c:pt idx="338">
                  <c:v>17.34375</c:v>
                </c:pt>
                <c:pt idx="339">
                  <c:v>17.303709999999999</c:v>
                </c:pt>
                <c:pt idx="340">
                  <c:v>17.35059</c:v>
                </c:pt>
                <c:pt idx="341">
                  <c:v>17.349609999999998</c:v>
                </c:pt>
                <c:pt idx="342">
                  <c:v>17.35059</c:v>
                </c:pt>
                <c:pt idx="343">
                  <c:v>17.3584</c:v>
                </c:pt>
                <c:pt idx="344">
                  <c:v>17.364260000000002</c:v>
                </c:pt>
                <c:pt idx="345">
                  <c:v>17.328130000000002</c:v>
                </c:pt>
                <c:pt idx="346">
                  <c:v>17.362300000000001</c:v>
                </c:pt>
                <c:pt idx="347">
                  <c:v>17.32227</c:v>
                </c:pt>
                <c:pt idx="348">
                  <c:v>17.367190000000001</c:v>
                </c:pt>
                <c:pt idx="349">
                  <c:v>17.970700000000001</c:v>
                </c:pt>
                <c:pt idx="350">
                  <c:v>17.967770000000002</c:v>
                </c:pt>
                <c:pt idx="351">
                  <c:v>17.9541</c:v>
                </c:pt>
                <c:pt idx="352">
                  <c:v>17.95898</c:v>
                </c:pt>
                <c:pt idx="353">
                  <c:v>17.956050000000001</c:v>
                </c:pt>
                <c:pt idx="354">
                  <c:v>17.960940000000001</c:v>
                </c:pt>
                <c:pt idx="355">
                  <c:v>17.974609999999998</c:v>
                </c:pt>
                <c:pt idx="356">
                  <c:v>17.998049999999999</c:v>
                </c:pt>
                <c:pt idx="357">
                  <c:v>18.002929999999999</c:v>
                </c:pt>
                <c:pt idx="358">
                  <c:v>18.00977</c:v>
                </c:pt>
                <c:pt idx="359">
                  <c:v>18.023440000000001</c:v>
                </c:pt>
                <c:pt idx="360">
                  <c:v>18.030270000000002</c:v>
                </c:pt>
                <c:pt idx="361">
                  <c:v>18.034179999999999</c:v>
                </c:pt>
                <c:pt idx="362">
                  <c:v>18.035160000000001</c:v>
                </c:pt>
                <c:pt idx="363">
                  <c:v>18.032229999999998</c:v>
                </c:pt>
                <c:pt idx="364">
                  <c:v>18.03125</c:v>
                </c:pt>
                <c:pt idx="365">
                  <c:v>18.6875</c:v>
                </c:pt>
                <c:pt idx="366">
                  <c:v>19.294920000000001</c:v>
                </c:pt>
                <c:pt idx="367">
                  <c:v>19.66602</c:v>
                </c:pt>
                <c:pt idx="368">
                  <c:v>19.63184</c:v>
                </c:pt>
                <c:pt idx="369">
                  <c:v>19.63477</c:v>
                </c:pt>
                <c:pt idx="370">
                  <c:v>19.584959999999999</c:v>
                </c:pt>
                <c:pt idx="371">
                  <c:v>19.587890000000002</c:v>
                </c:pt>
                <c:pt idx="372">
                  <c:v>19.501950000000001</c:v>
                </c:pt>
                <c:pt idx="373">
                  <c:v>19.46387</c:v>
                </c:pt>
                <c:pt idx="374">
                  <c:v>19.364260000000002</c:v>
                </c:pt>
                <c:pt idx="375">
                  <c:v>19.393550000000001</c:v>
                </c:pt>
                <c:pt idx="376">
                  <c:v>19.25488</c:v>
                </c:pt>
                <c:pt idx="377">
                  <c:v>19.40625</c:v>
                </c:pt>
                <c:pt idx="378">
                  <c:v>19.40625</c:v>
                </c:pt>
                <c:pt idx="379">
                  <c:v>19.428709999999999</c:v>
                </c:pt>
                <c:pt idx="380">
                  <c:v>19.448239999999998</c:v>
                </c:pt>
                <c:pt idx="381">
                  <c:v>19.466799999999999</c:v>
                </c:pt>
                <c:pt idx="382">
                  <c:v>19.470700000000001</c:v>
                </c:pt>
                <c:pt idx="383">
                  <c:v>19.481449999999999</c:v>
                </c:pt>
                <c:pt idx="384">
                  <c:v>19.426760000000002</c:v>
                </c:pt>
                <c:pt idx="385">
                  <c:v>19.469729999999998</c:v>
                </c:pt>
                <c:pt idx="386">
                  <c:v>19.48047</c:v>
                </c:pt>
                <c:pt idx="387">
                  <c:v>20.20898</c:v>
                </c:pt>
                <c:pt idx="388">
                  <c:v>20.20898</c:v>
                </c:pt>
                <c:pt idx="389">
                  <c:v>20.083010000000002</c:v>
                </c:pt>
                <c:pt idx="390">
                  <c:v>20.188479999999998</c:v>
                </c:pt>
                <c:pt idx="391">
                  <c:v>19.992190000000001</c:v>
                </c:pt>
                <c:pt idx="392">
                  <c:v>20.188479999999998</c:v>
                </c:pt>
                <c:pt idx="393">
                  <c:v>19.926760000000002</c:v>
                </c:pt>
                <c:pt idx="394">
                  <c:v>20.185549999999999</c:v>
                </c:pt>
                <c:pt idx="395">
                  <c:v>20.1875</c:v>
                </c:pt>
                <c:pt idx="396">
                  <c:v>20.2334</c:v>
                </c:pt>
                <c:pt idx="397">
                  <c:v>20.24512</c:v>
                </c:pt>
                <c:pt idx="398">
                  <c:v>20.294920000000001</c:v>
                </c:pt>
                <c:pt idx="399">
                  <c:v>20.311520000000002</c:v>
                </c:pt>
                <c:pt idx="400">
                  <c:v>20.340820000000001</c:v>
                </c:pt>
                <c:pt idx="401">
                  <c:v>20.354489999999998</c:v>
                </c:pt>
                <c:pt idx="402">
                  <c:v>20.36523</c:v>
                </c:pt>
                <c:pt idx="403">
                  <c:v>20.378910000000001</c:v>
                </c:pt>
                <c:pt idx="404">
                  <c:v>21.171880000000002</c:v>
                </c:pt>
                <c:pt idx="405">
                  <c:v>21.178709999999999</c:v>
                </c:pt>
                <c:pt idx="406">
                  <c:v>21.145510000000002</c:v>
                </c:pt>
                <c:pt idx="407">
                  <c:v>21.08691</c:v>
                </c:pt>
                <c:pt idx="408">
                  <c:v>21.075199999999999</c:v>
                </c:pt>
                <c:pt idx="409">
                  <c:v>20.97852</c:v>
                </c:pt>
                <c:pt idx="410">
                  <c:v>20.94922</c:v>
                </c:pt>
                <c:pt idx="411">
                  <c:v>20.83398</c:v>
                </c:pt>
                <c:pt idx="412">
                  <c:v>20.90137</c:v>
                </c:pt>
                <c:pt idx="413">
                  <c:v>20.770510000000002</c:v>
                </c:pt>
                <c:pt idx="414">
                  <c:v>20.89648</c:v>
                </c:pt>
                <c:pt idx="415">
                  <c:v>21.566410000000001</c:v>
                </c:pt>
                <c:pt idx="416">
                  <c:v>21.918949999999999</c:v>
                </c:pt>
                <c:pt idx="417">
                  <c:v>21.94238</c:v>
                </c:pt>
                <c:pt idx="418">
                  <c:v>21.95898</c:v>
                </c:pt>
                <c:pt idx="419">
                  <c:v>21.96191</c:v>
                </c:pt>
                <c:pt idx="420">
                  <c:v>21.916989999999998</c:v>
                </c:pt>
                <c:pt idx="421">
                  <c:v>21.958010000000002</c:v>
                </c:pt>
                <c:pt idx="422">
                  <c:v>21.958010000000002</c:v>
                </c:pt>
                <c:pt idx="423">
                  <c:v>21.89453</c:v>
                </c:pt>
                <c:pt idx="424">
                  <c:v>21.893550000000001</c:v>
                </c:pt>
                <c:pt idx="425">
                  <c:v>21.86816</c:v>
                </c:pt>
                <c:pt idx="426">
                  <c:v>21.940429999999999</c:v>
                </c:pt>
                <c:pt idx="427">
                  <c:v>21.946290000000001</c:v>
                </c:pt>
                <c:pt idx="428">
                  <c:v>21.89648</c:v>
                </c:pt>
                <c:pt idx="429">
                  <c:v>21.951170000000001</c:v>
                </c:pt>
                <c:pt idx="430">
                  <c:v>21.9541</c:v>
                </c:pt>
                <c:pt idx="431">
                  <c:v>21.960940000000001</c:v>
                </c:pt>
                <c:pt idx="432">
                  <c:v>21.969729999999998</c:v>
                </c:pt>
                <c:pt idx="433">
                  <c:v>21.969729999999998</c:v>
                </c:pt>
                <c:pt idx="434">
                  <c:v>21.969729999999998</c:v>
                </c:pt>
                <c:pt idx="435">
                  <c:v>21.97363</c:v>
                </c:pt>
                <c:pt idx="436">
                  <c:v>22.84863</c:v>
                </c:pt>
                <c:pt idx="437">
                  <c:v>22.84863</c:v>
                </c:pt>
                <c:pt idx="438">
                  <c:v>22.851559999999999</c:v>
                </c:pt>
                <c:pt idx="439">
                  <c:v>22.85547</c:v>
                </c:pt>
                <c:pt idx="440">
                  <c:v>22.849609999999998</c:v>
                </c:pt>
                <c:pt idx="441">
                  <c:v>22.835940000000001</c:v>
                </c:pt>
                <c:pt idx="442">
                  <c:v>22.813479999999998</c:v>
                </c:pt>
                <c:pt idx="443">
                  <c:v>22.80762</c:v>
                </c:pt>
                <c:pt idx="444">
                  <c:v>22.798829999999999</c:v>
                </c:pt>
                <c:pt idx="445">
                  <c:v>22.794920000000001</c:v>
                </c:pt>
                <c:pt idx="446">
                  <c:v>22.80078</c:v>
                </c:pt>
                <c:pt idx="447">
                  <c:v>22.79297</c:v>
                </c:pt>
                <c:pt idx="448">
                  <c:v>22.804690000000001</c:v>
                </c:pt>
                <c:pt idx="449">
                  <c:v>22.825199999999999</c:v>
                </c:pt>
                <c:pt idx="450">
                  <c:v>22.846679999999999</c:v>
                </c:pt>
                <c:pt idx="451">
                  <c:v>22.871089999999999</c:v>
                </c:pt>
                <c:pt idx="452">
                  <c:v>22.895510000000002</c:v>
                </c:pt>
                <c:pt idx="453">
                  <c:v>22.916989999999998</c:v>
                </c:pt>
                <c:pt idx="454">
                  <c:v>22.9375</c:v>
                </c:pt>
                <c:pt idx="455">
                  <c:v>22.96387</c:v>
                </c:pt>
                <c:pt idx="456">
                  <c:v>22.98047</c:v>
                </c:pt>
                <c:pt idx="457">
                  <c:v>22.99316</c:v>
                </c:pt>
                <c:pt idx="458">
                  <c:v>23.010739999999998</c:v>
                </c:pt>
                <c:pt idx="459">
                  <c:v>23.022459999999999</c:v>
                </c:pt>
                <c:pt idx="460">
                  <c:v>23.95703</c:v>
                </c:pt>
                <c:pt idx="461">
                  <c:v>23.962890000000002</c:v>
                </c:pt>
                <c:pt idx="462">
                  <c:v>23.956050000000001</c:v>
                </c:pt>
                <c:pt idx="463">
                  <c:v>23.926760000000002</c:v>
                </c:pt>
                <c:pt idx="464">
                  <c:v>23.86328</c:v>
                </c:pt>
                <c:pt idx="465">
                  <c:v>23.84863</c:v>
                </c:pt>
                <c:pt idx="466">
                  <c:v>23.81738</c:v>
                </c:pt>
                <c:pt idx="467">
                  <c:v>23.75684</c:v>
                </c:pt>
                <c:pt idx="468">
                  <c:v>23.721679999999999</c:v>
                </c:pt>
                <c:pt idx="469">
                  <c:v>23.66797</c:v>
                </c:pt>
                <c:pt idx="470">
                  <c:v>23.602540000000001</c:v>
                </c:pt>
                <c:pt idx="471">
                  <c:v>23.549800000000001</c:v>
                </c:pt>
                <c:pt idx="472">
                  <c:v>23.67578</c:v>
                </c:pt>
                <c:pt idx="473">
                  <c:v>23.676760000000002</c:v>
                </c:pt>
                <c:pt idx="474">
                  <c:v>24.441410000000001</c:v>
                </c:pt>
                <c:pt idx="475">
                  <c:v>24.664059999999999</c:v>
                </c:pt>
                <c:pt idx="476">
                  <c:v>24.669920000000001</c:v>
                </c:pt>
                <c:pt idx="477">
                  <c:v>24.69922</c:v>
                </c:pt>
                <c:pt idx="478">
                  <c:v>24.716799999999999</c:v>
                </c:pt>
                <c:pt idx="479">
                  <c:v>24.74023</c:v>
                </c:pt>
                <c:pt idx="480">
                  <c:v>24.66797</c:v>
                </c:pt>
                <c:pt idx="481">
                  <c:v>24.664059999999999</c:v>
                </c:pt>
                <c:pt idx="482">
                  <c:v>24.724609999999998</c:v>
                </c:pt>
                <c:pt idx="483">
                  <c:v>24.722660000000001</c:v>
                </c:pt>
                <c:pt idx="484">
                  <c:v>24.623049999999999</c:v>
                </c:pt>
                <c:pt idx="485">
                  <c:v>24.71387</c:v>
                </c:pt>
                <c:pt idx="486">
                  <c:v>24.731449999999999</c:v>
                </c:pt>
                <c:pt idx="487">
                  <c:v>24.73047</c:v>
                </c:pt>
                <c:pt idx="488">
                  <c:v>24.691410000000001</c:v>
                </c:pt>
                <c:pt idx="489">
                  <c:v>24.695309999999999</c:v>
                </c:pt>
                <c:pt idx="490">
                  <c:v>24.690429999999999</c:v>
                </c:pt>
                <c:pt idx="491">
                  <c:v>24.73828</c:v>
                </c:pt>
                <c:pt idx="492">
                  <c:v>24.737300000000001</c:v>
                </c:pt>
                <c:pt idx="493">
                  <c:v>24.737300000000001</c:v>
                </c:pt>
                <c:pt idx="494">
                  <c:v>24.751950000000001</c:v>
                </c:pt>
                <c:pt idx="495">
                  <c:v>24.751950000000001</c:v>
                </c:pt>
                <c:pt idx="496">
                  <c:v>24.753910000000001</c:v>
                </c:pt>
                <c:pt idx="497">
                  <c:v>24.75684</c:v>
                </c:pt>
                <c:pt idx="498">
                  <c:v>24.76465</c:v>
                </c:pt>
                <c:pt idx="499">
                  <c:v>25.813479999999998</c:v>
                </c:pt>
                <c:pt idx="500">
                  <c:v>25.815429999999999</c:v>
                </c:pt>
                <c:pt idx="501">
                  <c:v>25.816410000000001</c:v>
                </c:pt>
                <c:pt idx="502">
                  <c:v>25.737300000000001</c:v>
                </c:pt>
                <c:pt idx="503">
                  <c:v>25.674800000000001</c:v>
                </c:pt>
                <c:pt idx="504">
                  <c:v>25.62012</c:v>
                </c:pt>
                <c:pt idx="505">
                  <c:v>25.58691</c:v>
                </c:pt>
                <c:pt idx="506">
                  <c:v>25.51172</c:v>
                </c:pt>
                <c:pt idx="507">
                  <c:v>25.481449999999999</c:v>
                </c:pt>
                <c:pt idx="508">
                  <c:v>25.765630000000002</c:v>
                </c:pt>
                <c:pt idx="509">
                  <c:v>25.763670000000001</c:v>
                </c:pt>
                <c:pt idx="510">
                  <c:v>25.76172</c:v>
                </c:pt>
                <c:pt idx="511">
                  <c:v>25.772459999999999</c:v>
                </c:pt>
                <c:pt idx="512">
                  <c:v>25.79102</c:v>
                </c:pt>
                <c:pt idx="513">
                  <c:v>25.809570000000001</c:v>
                </c:pt>
                <c:pt idx="514">
                  <c:v>25.837890000000002</c:v>
                </c:pt>
              </c:numCache>
            </c:numRef>
          </c:val>
          <c:smooth val="0"/>
          <c:extLst>
            <c:ext xmlns:c16="http://schemas.microsoft.com/office/drawing/2014/chart" uri="{C3380CC4-5D6E-409C-BE32-E72D297353CC}">
              <c16:uniqueId val="{00000001-0B6E-470F-B9BA-B386529FE2A1}"/>
            </c:ext>
          </c:extLst>
        </c:ser>
        <c:ser>
          <c:idx val="2"/>
          <c:order val="2"/>
          <c:tx>
            <c:strRef>
              <c:f>Sheet1!$D$1</c:f>
              <c:strCache>
                <c:ptCount val="1"/>
                <c:pt idx="0">
                  <c:v>VirtualMax</c:v>
                </c:pt>
              </c:strCache>
            </c:strRef>
          </c:tx>
          <c:spPr>
            <a:ln w="19050" cap="rnd">
              <a:solidFill>
                <a:srgbClr val="C00000"/>
              </a:solidFill>
              <a:round/>
            </a:ln>
            <a:effectLst/>
          </c:spPr>
          <c:marker>
            <c:symbol val="none"/>
          </c:marker>
          <c:cat>
            <c:strRef>
              <c:f>Sheet1!$A$2:$A$516</c:f>
              <c:strCache>
                <c:ptCount val="4"/>
                <c:pt idx="0">
                  <c:v>类别 1</c:v>
                </c:pt>
                <c:pt idx="1">
                  <c:v>类别 2</c:v>
                </c:pt>
                <c:pt idx="2">
                  <c:v>类别 3</c:v>
                </c:pt>
                <c:pt idx="3">
                  <c:v>类别 4</c:v>
                </c:pt>
              </c:strCache>
            </c:strRef>
          </c:cat>
          <c:val>
            <c:numRef>
              <c:f>Sheet1!$D$2:$D$516</c:f>
              <c:numCache>
                <c:formatCode>General</c:formatCode>
                <c:ptCount val="515"/>
                <c:pt idx="0">
                  <c:v>15</c:v>
                </c:pt>
                <c:pt idx="1">
                  <c:v>15</c:v>
                </c:pt>
                <c:pt idx="2">
                  <c:v>15</c:v>
                </c:pt>
                <c:pt idx="3">
                  <c:v>15</c:v>
                </c:pt>
                <c:pt idx="4">
                  <c:v>15</c:v>
                </c:pt>
                <c:pt idx="5">
                  <c:v>15</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15</c:v>
                </c:pt>
                <c:pt idx="20">
                  <c:v>15</c:v>
                </c:pt>
                <c:pt idx="21">
                  <c:v>15</c:v>
                </c:pt>
                <c:pt idx="22">
                  <c:v>15</c:v>
                </c:pt>
                <c:pt idx="23">
                  <c:v>15</c:v>
                </c:pt>
                <c:pt idx="24">
                  <c:v>15</c:v>
                </c:pt>
                <c:pt idx="25">
                  <c:v>15</c:v>
                </c:pt>
                <c:pt idx="26">
                  <c:v>15</c:v>
                </c:pt>
                <c:pt idx="27">
                  <c:v>15</c:v>
                </c:pt>
                <c:pt idx="28">
                  <c:v>15</c:v>
                </c:pt>
                <c:pt idx="29">
                  <c:v>15</c:v>
                </c:pt>
                <c:pt idx="30">
                  <c:v>15</c:v>
                </c:pt>
                <c:pt idx="31">
                  <c:v>15</c:v>
                </c:pt>
                <c:pt idx="32">
                  <c:v>15</c:v>
                </c:pt>
                <c:pt idx="33">
                  <c:v>15</c:v>
                </c:pt>
                <c:pt idx="34">
                  <c:v>15</c:v>
                </c:pt>
                <c:pt idx="35">
                  <c:v>15</c:v>
                </c:pt>
                <c:pt idx="36">
                  <c:v>15</c:v>
                </c:pt>
                <c:pt idx="37">
                  <c:v>15</c:v>
                </c:pt>
                <c:pt idx="38">
                  <c:v>15</c:v>
                </c:pt>
                <c:pt idx="39">
                  <c:v>15</c:v>
                </c:pt>
                <c:pt idx="40">
                  <c:v>15</c:v>
                </c:pt>
                <c:pt idx="41">
                  <c:v>15</c:v>
                </c:pt>
                <c:pt idx="42">
                  <c:v>15</c:v>
                </c:pt>
                <c:pt idx="43">
                  <c:v>15</c:v>
                </c:pt>
                <c:pt idx="44">
                  <c:v>15</c:v>
                </c:pt>
                <c:pt idx="45">
                  <c:v>15</c:v>
                </c:pt>
                <c:pt idx="46">
                  <c:v>15</c:v>
                </c:pt>
                <c:pt idx="47">
                  <c:v>15</c:v>
                </c:pt>
                <c:pt idx="48">
                  <c:v>15</c:v>
                </c:pt>
                <c:pt idx="49">
                  <c:v>15</c:v>
                </c:pt>
                <c:pt idx="50">
                  <c:v>15</c:v>
                </c:pt>
                <c:pt idx="51">
                  <c:v>15</c:v>
                </c:pt>
                <c:pt idx="52">
                  <c:v>15</c:v>
                </c:pt>
                <c:pt idx="53">
                  <c:v>15</c:v>
                </c:pt>
                <c:pt idx="54">
                  <c:v>15</c:v>
                </c:pt>
                <c:pt idx="55">
                  <c:v>15</c:v>
                </c:pt>
                <c:pt idx="56">
                  <c:v>15</c:v>
                </c:pt>
                <c:pt idx="57">
                  <c:v>15</c:v>
                </c:pt>
                <c:pt idx="58">
                  <c:v>15</c:v>
                </c:pt>
                <c:pt idx="59">
                  <c:v>15</c:v>
                </c:pt>
                <c:pt idx="60">
                  <c:v>15</c:v>
                </c:pt>
                <c:pt idx="61">
                  <c:v>15</c:v>
                </c:pt>
                <c:pt idx="62">
                  <c:v>15</c:v>
                </c:pt>
                <c:pt idx="63">
                  <c:v>15</c:v>
                </c:pt>
                <c:pt idx="64">
                  <c:v>15</c:v>
                </c:pt>
                <c:pt idx="65">
                  <c:v>15</c:v>
                </c:pt>
                <c:pt idx="66">
                  <c:v>15</c:v>
                </c:pt>
                <c:pt idx="67">
                  <c:v>15</c:v>
                </c:pt>
                <c:pt idx="68">
                  <c:v>15</c:v>
                </c:pt>
                <c:pt idx="69">
                  <c:v>15</c:v>
                </c:pt>
                <c:pt idx="70">
                  <c:v>15</c:v>
                </c:pt>
                <c:pt idx="71">
                  <c:v>15</c:v>
                </c:pt>
                <c:pt idx="72">
                  <c:v>15</c:v>
                </c:pt>
                <c:pt idx="73">
                  <c:v>15</c:v>
                </c:pt>
                <c:pt idx="74">
                  <c:v>15</c:v>
                </c:pt>
                <c:pt idx="75">
                  <c:v>15</c:v>
                </c:pt>
                <c:pt idx="76">
                  <c:v>15</c:v>
                </c:pt>
                <c:pt idx="77">
                  <c:v>15</c:v>
                </c:pt>
                <c:pt idx="78">
                  <c:v>15</c:v>
                </c:pt>
                <c:pt idx="79">
                  <c:v>15</c:v>
                </c:pt>
                <c:pt idx="80">
                  <c:v>15</c:v>
                </c:pt>
                <c:pt idx="81">
                  <c:v>15</c:v>
                </c:pt>
                <c:pt idx="82">
                  <c:v>15</c:v>
                </c:pt>
                <c:pt idx="83">
                  <c:v>15</c:v>
                </c:pt>
                <c:pt idx="84">
                  <c:v>15</c:v>
                </c:pt>
                <c:pt idx="85">
                  <c:v>15</c:v>
                </c:pt>
                <c:pt idx="86">
                  <c:v>15</c:v>
                </c:pt>
                <c:pt idx="87">
                  <c:v>15</c:v>
                </c:pt>
                <c:pt idx="88">
                  <c:v>15</c:v>
                </c:pt>
                <c:pt idx="89">
                  <c:v>15</c:v>
                </c:pt>
                <c:pt idx="90">
                  <c:v>15</c:v>
                </c:pt>
                <c:pt idx="91">
                  <c:v>15</c:v>
                </c:pt>
                <c:pt idx="92">
                  <c:v>15</c:v>
                </c:pt>
                <c:pt idx="93">
                  <c:v>15</c:v>
                </c:pt>
                <c:pt idx="94">
                  <c:v>15</c:v>
                </c:pt>
                <c:pt idx="95">
                  <c:v>15</c:v>
                </c:pt>
                <c:pt idx="96">
                  <c:v>15</c:v>
                </c:pt>
                <c:pt idx="97">
                  <c:v>15</c:v>
                </c:pt>
                <c:pt idx="98">
                  <c:v>15</c:v>
                </c:pt>
                <c:pt idx="99">
                  <c:v>15</c:v>
                </c:pt>
                <c:pt idx="100">
                  <c:v>15</c:v>
                </c:pt>
                <c:pt idx="101">
                  <c:v>15</c:v>
                </c:pt>
                <c:pt idx="102">
                  <c:v>15</c:v>
                </c:pt>
                <c:pt idx="103">
                  <c:v>15</c:v>
                </c:pt>
                <c:pt idx="104">
                  <c:v>15</c:v>
                </c:pt>
                <c:pt idx="105">
                  <c:v>15</c:v>
                </c:pt>
                <c:pt idx="106">
                  <c:v>15</c:v>
                </c:pt>
                <c:pt idx="107">
                  <c:v>15</c:v>
                </c:pt>
                <c:pt idx="108">
                  <c:v>15</c:v>
                </c:pt>
                <c:pt idx="109">
                  <c:v>15</c:v>
                </c:pt>
                <c:pt idx="110">
                  <c:v>15</c:v>
                </c:pt>
                <c:pt idx="111">
                  <c:v>15</c:v>
                </c:pt>
                <c:pt idx="112">
                  <c:v>15</c:v>
                </c:pt>
                <c:pt idx="113">
                  <c:v>15</c:v>
                </c:pt>
                <c:pt idx="114">
                  <c:v>15</c:v>
                </c:pt>
                <c:pt idx="115">
                  <c:v>15</c:v>
                </c:pt>
                <c:pt idx="116">
                  <c:v>15</c:v>
                </c:pt>
                <c:pt idx="117">
                  <c:v>15</c:v>
                </c:pt>
                <c:pt idx="118">
                  <c:v>15</c:v>
                </c:pt>
                <c:pt idx="119">
                  <c:v>15</c:v>
                </c:pt>
                <c:pt idx="120">
                  <c:v>15</c:v>
                </c:pt>
                <c:pt idx="121">
                  <c:v>15</c:v>
                </c:pt>
                <c:pt idx="122">
                  <c:v>15</c:v>
                </c:pt>
                <c:pt idx="123">
                  <c:v>15</c:v>
                </c:pt>
                <c:pt idx="124">
                  <c:v>15</c:v>
                </c:pt>
                <c:pt idx="125">
                  <c:v>15</c:v>
                </c:pt>
                <c:pt idx="126">
                  <c:v>15</c:v>
                </c:pt>
                <c:pt idx="127">
                  <c:v>15</c:v>
                </c:pt>
                <c:pt idx="128">
                  <c:v>15</c:v>
                </c:pt>
                <c:pt idx="129">
                  <c:v>15</c:v>
                </c:pt>
                <c:pt idx="130">
                  <c:v>15</c:v>
                </c:pt>
                <c:pt idx="131">
                  <c:v>15</c:v>
                </c:pt>
                <c:pt idx="132">
                  <c:v>15</c:v>
                </c:pt>
                <c:pt idx="133">
                  <c:v>15</c:v>
                </c:pt>
                <c:pt idx="134">
                  <c:v>15</c:v>
                </c:pt>
                <c:pt idx="135">
                  <c:v>15</c:v>
                </c:pt>
                <c:pt idx="136">
                  <c:v>15</c:v>
                </c:pt>
                <c:pt idx="137">
                  <c:v>15</c:v>
                </c:pt>
                <c:pt idx="138">
                  <c:v>15</c:v>
                </c:pt>
                <c:pt idx="139">
                  <c:v>15</c:v>
                </c:pt>
                <c:pt idx="140">
                  <c:v>15</c:v>
                </c:pt>
                <c:pt idx="141">
                  <c:v>15</c:v>
                </c:pt>
                <c:pt idx="142">
                  <c:v>15</c:v>
                </c:pt>
                <c:pt idx="143">
                  <c:v>15</c:v>
                </c:pt>
                <c:pt idx="144">
                  <c:v>15</c:v>
                </c:pt>
                <c:pt idx="145">
                  <c:v>15</c:v>
                </c:pt>
                <c:pt idx="146">
                  <c:v>15</c:v>
                </c:pt>
                <c:pt idx="147">
                  <c:v>15</c:v>
                </c:pt>
                <c:pt idx="148">
                  <c:v>15</c:v>
                </c:pt>
                <c:pt idx="149">
                  <c:v>15</c:v>
                </c:pt>
                <c:pt idx="150">
                  <c:v>15</c:v>
                </c:pt>
                <c:pt idx="151">
                  <c:v>15</c:v>
                </c:pt>
                <c:pt idx="152">
                  <c:v>15</c:v>
                </c:pt>
                <c:pt idx="153">
                  <c:v>15</c:v>
                </c:pt>
                <c:pt idx="154">
                  <c:v>15</c:v>
                </c:pt>
                <c:pt idx="155">
                  <c:v>15</c:v>
                </c:pt>
                <c:pt idx="156">
                  <c:v>15</c:v>
                </c:pt>
                <c:pt idx="157">
                  <c:v>15</c:v>
                </c:pt>
                <c:pt idx="158">
                  <c:v>15</c:v>
                </c:pt>
                <c:pt idx="159">
                  <c:v>15</c:v>
                </c:pt>
                <c:pt idx="160">
                  <c:v>15</c:v>
                </c:pt>
                <c:pt idx="161">
                  <c:v>15</c:v>
                </c:pt>
                <c:pt idx="162">
                  <c:v>15</c:v>
                </c:pt>
                <c:pt idx="163">
                  <c:v>15</c:v>
                </c:pt>
                <c:pt idx="164">
                  <c:v>15</c:v>
                </c:pt>
                <c:pt idx="165">
                  <c:v>15</c:v>
                </c:pt>
                <c:pt idx="166">
                  <c:v>15</c:v>
                </c:pt>
                <c:pt idx="167">
                  <c:v>15</c:v>
                </c:pt>
                <c:pt idx="168">
                  <c:v>15</c:v>
                </c:pt>
                <c:pt idx="169">
                  <c:v>15</c:v>
                </c:pt>
                <c:pt idx="170">
                  <c:v>15</c:v>
                </c:pt>
                <c:pt idx="171">
                  <c:v>15</c:v>
                </c:pt>
                <c:pt idx="172">
                  <c:v>15</c:v>
                </c:pt>
                <c:pt idx="173">
                  <c:v>15</c:v>
                </c:pt>
                <c:pt idx="174">
                  <c:v>15</c:v>
                </c:pt>
                <c:pt idx="175">
                  <c:v>15</c:v>
                </c:pt>
                <c:pt idx="176">
                  <c:v>15</c:v>
                </c:pt>
                <c:pt idx="177">
                  <c:v>15</c:v>
                </c:pt>
                <c:pt idx="178">
                  <c:v>15</c:v>
                </c:pt>
                <c:pt idx="179">
                  <c:v>15</c:v>
                </c:pt>
                <c:pt idx="180">
                  <c:v>15</c:v>
                </c:pt>
                <c:pt idx="181">
                  <c:v>15</c:v>
                </c:pt>
                <c:pt idx="182">
                  <c:v>15</c:v>
                </c:pt>
                <c:pt idx="183">
                  <c:v>15</c:v>
                </c:pt>
                <c:pt idx="184">
                  <c:v>15</c:v>
                </c:pt>
                <c:pt idx="185">
                  <c:v>15</c:v>
                </c:pt>
                <c:pt idx="186">
                  <c:v>15</c:v>
                </c:pt>
                <c:pt idx="187">
                  <c:v>15</c:v>
                </c:pt>
                <c:pt idx="188">
                  <c:v>15</c:v>
                </c:pt>
                <c:pt idx="189">
                  <c:v>15</c:v>
                </c:pt>
                <c:pt idx="190">
                  <c:v>15</c:v>
                </c:pt>
                <c:pt idx="191">
                  <c:v>15</c:v>
                </c:pt>
                <c:pt idx="192">
                  <c:v>15</c:v>
                </c:pt>
                <c:pt idx="193">
                  <c:v>15</c:v>
                </c:pt>
                <c:pt idx="194">
                  <c:v>15</c:v>
                </c:pt>
                <c:pt idx="195">
                  <c:v>15</c:v>
                </c:pt>
                <c:pt idx="196">
                  <c:v>15</c:v>
                </c:pt>
                <c:pt idx="197">
                  <c:v>15</c:v>
                </c:pt>
                <c:pt idx="198">
                  <c:v>15</c:v>
                </c:pt>
                <c:pt idx="199">
                  <c:v>15</c:v>
                </c:pt>
                <c:pt idx="200">
                  <c:v>15</c:v>
                </c:pt>
                <c:pt idx="201">
                  <c:v>15</c:v>
                </c:pt>
                <c:pt idx="202">
                  <c:v>15</c:v>
                </c:pt>
                <c:pt idx="203">
                  <c:v>15</c:v>
                </c:pt>
                <c:pt idx="204">
                  <c:v>15</c:v>
                </c:pt>
                <c:pt idx="205">
                  <c:v>15</c:v>
                </c:pt>
                <c:pt idx="206">
                  <c:v>15</c:v>
                </c:pt>
                <c:pt idx="207">
                  <c:v>15</c:v>
                </c:pt>
                <c:pt idx="208">
                  <c:v>15</c:v>
                </c:pt>
                <c:pt idx="209">
                  <c:v>15</c:v>
                </c:pt>
                <c:pt idx="210">
                  <c:v>15</c:v>
                </c:pt>
                <c:pt idx="211">
                  <c:v>15</c:v>
                </c:pt>
                <c:pt idx="212">
                  <c:v>15</c:v>
                </c:pt>
                <c:pt idx="213">
                  <c:v>15</c:v>
                </c:pt>
                <c:pt idx="214">
                  <c:v>15</c:v>
                </c:pt>
                <c:pt idx="215">
                  <c:v>15</c:v>
                </c:pt>
                <c:pt idx="216">
                  <c:v>15</c:v>
                </c:pt>
                <c:pt idx="217">
                  <c:v>15</c:v>
                </c:pt>
                <c:pt idx="218">
                  <c:v>15</c:v>
                </c:pt>
                <c:pt idx="219">
                  <c:v>15</c:v>
                </c:pt>
                <c:pt idx="220">
                  <c:v>15</c:v>
                </c:pt>
                <c:pt idx="221">
                  <c:v>15</c:v>
                </c:pt>
                <c:pt idx="222">
                  <c:v>15</c:v>
                </c:pt>
                <c:pt idx="223">
                  <c:v>15</c:v>
                </c:pt>
                <c:pt idx="224">
                  <c:v>15</c:v>
                </c:pt>
                <c:pt idx="225">
                  <c:v>15</c:v>
                </c:pt>
                <c:pt idx="226">
                  <c:v>15</c:v>
                </c:pt>
                <c:pt idx="227">
                  <c:v>15</c:v>
                </c:pt>
                <c:pt idx="228">
                  <c:v>15</c:v>
                </c:pt>
                <c:pt idx="229">
                  <c:v>15</c:v>
                </c:pt>
                <c:pt idx="230">
                  <c:v>15</c:v>
                </c:pt>
                <c:pt idx="231">
                  <c:v>15</c:v>
                </c:pt>
                <c:pt idx="232">
                  <c:v>15</c:v>
                </c:pt>
                <c:pt idx="233">
                  <c:v>15</c:v>
                </c:pt>
                <c:pt idx="234">
                  <c:v>15</c:v>
                </c:pt>
                <c:pt idx="235">
                  <c:v>15</c:v>
                </c:pt>
                <c:pt idx="236">
                  <c:v>15</c:v>
                </c:pt>
                <c:pt idx="237">
                  <c:v>15</c:v>
                </c:pt>
                <c:pt idx="238">
                  <c:v>15</c:v>
                </c:pt>
                <c:pt idx="239">
                  <c:v>15</c:v>
                </c:pt>
                <c:pt idx="240">
                  <c:v>15</c:v>
                </c:pt>
                <c:pt idx="241">
                  <c:v>15</c:v>
                </c:pt>
                <c:pt idx="242">
                  <c:v>15</c:v>
                </c:pt>
                <c:pt idx="243">
                  <c:v>15</c:v>
                </c:pt>
                <c:pt idx="244">
                  <c:v>15</c:v>
                </c:pt>
                <c:pt idx="245">
                  <c:v>15</c:v>
                </c:pt>
                <c:pt idx="246">
                  <c:v>15</c:v>
                </c:pt>
                <c:pt idx="247">
                  <c:v>15</c:v>
                </c:pt>
                <c:pt idx="248">
                  <c:v>15</c:v>
                </c:pt>
                <c:pt idx="249">
                  <c:v>15</c:v>
                </c:pt>
                <c:pt idx="250">
                  <c:v>15</c:v>
                </c:pt>
                <c:pt idx="251">
                  <c:v>15</c:v>
                </c:pt>
                <c:pt idx="252">
                  <c:v>15</c:v>
                </c:pt>
                <c:pt idx="253">
                  <c:v>15</c:v>
                </c:pt>
                <c:pt idx="254">
                  <c:v>15</c:v>
                </c:pt>
                <c:pt idx="255">
                  <c:v>15</c:v>
                </c:pt>
                <c:pt idx="256">
                  <c:v>15</c:v>
                </c:pt>
                <c:pt idx="257">
                  <c:v>15</c:v>
                </c:pt>
                <c:pt idx="258">
                  <c:v>15</c:v>
                </c:pt>
                <c:pt idx="259">
                  <c:v>15</c:v>
                </c:pt>
                <c:pt idx="260">
                  <c:v>15</c:v>
                </c:pt>
                <c:pt idx="261">
                  <c:v>18</c:v>
                </c:pt>
                <c:pt idx="262">
                  <c:v>18</c:v>
                </c:pt>
                <c:pt idx="263">
                  <c:v>18</c:v>
                </c:pt>
                <c:pt idx="264">
                  <c:v>18</c:v>
                </c:pt>
                <c:pt idx="265">
                  <c:v>18</c:v>
                </c:pt>
                <c:pt idx="266">
                  <c:v>18</c:v>
                </c:pt>
                <c:pt idx="267">
                  <c:v>18</c:v>
                </c:pt>
                <c:pt idx="268">
                  <c:v>18</c:v>
                </c:pt>
                <c:pt idx="269">
                  <c:v>18</c:v>
                </c:pt>
                <c:pt idx="270">
                  <c:v>18</c:v>
                </c:pt>
                <c:pt idx="271">
                  <c:v>18</c:v>
                </c:pt>
                <c:pt idx="272">
                  <c:v>18</c:v>
                </c:pt>
                <c:pt idx="273">
                  <c:v>18</c:v>
                </c:pt>
                <c:pt idx="274">
                  <c:v>18</c:v>
                </c:pt>
                <c:pt idx="275">
                  <c:v>18</c:v>
                </c:pt>
                <c:pt idx="276">
                  <c:v>18</c:v>
                </c:pt>
                <c:pt idx="277">
                  <c:v>18</c:v>
                </c:pt>
                <c:pt idx="278">
                  <c:v>18</c:v>
                </c:pt>
                <c:pt idx="279">
                  <c:v>18</c:v>
                </c:pt>
                <c:pt idx="280">
                  <c:v>18</c:v>
                </c:pt>
                <c:pt idx="281">
                  <c:v>18</c:v>
                </c:pt>
                <c:pt idx="282">
                  <c:v>18</c:v>
                </c:pt>
                <c:pt idx="283">
                  <c:v>18</c:v>
                </c:pt>
                <c:pt idx="284">
                  <c:v>18</c:v>
                </c:pt>
                <c:pt idx="285">
                  <c:v>18</c:v>
                </c:pt>
                <c:pt idx="286">
                  <c:v>18</c:v>
                </c:pt>
                <c:pt idx="287">
                  <c:v>18</c:v>
                </c:pt>
                <c:pt idx="288">
                  <c:v>18</c:v>
                </c:pt>
                <c:pt idx="289">
                  <c:v>18</c:v>
                </c:pt>
                <c:pt idx="290">
                  <c:v>18</c:v>
                </c:pt>
                <c:pt idx="291">
                  <c:v>18</c:v>
                </c:pt>
                <c:pt idx="292">
                  <c:v>18</c:v>
                </c:pt>
                <c:pt idx="293">
                  <c:v>18</c:v>
                </c:pt>
                <c:pt idx="294">
                  <c:v>18</c:v>
                </c:pt>
                <c:pt idx="295">
                  <c:v>18</c:v>
                </c:pt>
                <c:pt idx="296">
                  <c:v>18</c:v>
                </c:pt>
                <c:pt idx="297">
                  <c:v>18</c:v>
                </c:pt>
                <c:pt idx="298">
                  <c:v>18</c:v>
                </c:pt>
                <c:pt idx="299">
                  <c:v>18</c:v>
                </c:pt>
                <c:pt idx="300">
                  <c:v>18</c:v>
                </c:pt>
                <c:pt idx="301">
                  <c:v>18</c:v>
                </c:pt>
                <c:pt idx="302">
                  <c:v>18</c:v>
                </c:pt>
                <c:pt idx="303">
                  <c:v>18</c:v>
                </c:pt>
                <c:pt idx="304">
                  <c:v>18</c:v>
                </c:pt>
                <c:pt idx="305">
                  <c:v>18</c:v>
                </c:pt>
                <c:pt idx="306">
                  <c:v>18</c:v>
                </c:pt>
                <c:pt idx="307">
                  <c:v>18</c:v>
                </c:pt>
                <c:pt idx="308">
                  <c:v>18</c:v>
                </c:pt>
                <c:pt idx="309">
                  <c:v>18</c:v>
                </c:pt>
                <c:pt idx="310">
                  <c:v>18</c:v>
                </c:pt>
                <c:pt idx="311">
                  <c:v>18</c:v>
                </c:pt>
                <c:pt idx="312">
                  <c:v>18</c:v>
                </c:pt>
                <c:pt idx="313">
                  <c:v>18</c:v>
                </c:pt>
                <c:pt idx="314">
                  <c:v>18</c:v>
                </c:pt>
                <c:pt idx="315">
                  <c:v>18</c:v>
                </c:pt>
                <c:pt idx="316">
                  <c:v>18</c:v>
                </c:pt>
                <c:pt idx="317">
                  <c:v>18</c:v>
                </c:pt>
                <c:pt idx="318">
                  <c:v>21</c:v>
                </c:pt>
                <c:pt idx="319">
                  <c:v>21</c:v>
                </c:pt>
                <c:pt idx="320">
                  <c:v>21</c:v>
                </c:pt>
                <c:pt idx="321">
                  <c:v>21</c:v>
                </c:pt>
                <c:pt idx="322">
                  <c:v>21</c:v>
                </c:pt>
                <c:pt idx="323">
                  <c:v>21</c:v>
                </c:pt>
                <c:pt idx="324">
                  <c:v>21</c:v>
                </c:pt>
                <c:pt idx="325">
                  <c:v>21</c:v>
                </c:pt>
                <c:pt idx="326">
                  <c:v>21</c:v>
                </c:pt>
                <c:pt idx="327">
                  <c:v>21</c:v>
                </c:pt>
                <c:pt idx="328">
                  <c:v>21</c:v>
                </c:pt>
                <c:pt idx="329">
                  <c:v>21</c:v>
                </c:pt>
                <c:pt idx="330">
                  <c:v>21</c:v>
                </c:pt>
                <c:pt idx="331">
                  <c:v>21</c:v>
                </c:pt>
                <c:pt idx="332">
                  <c:v>21</c:v>
                </c:pt>
                <c:pt idx="333">
                  <c:v>21</c:v>
                </c:pt>
                <c:pt idx="334">
                  <c:v>21</c:v>
                </c:pt>
                <c:pt idx="335">
                  <c:v>21</c:v>
                </c:pt>
                <c:pt idx="336">
                  <c:v>21</c:v>
                </c:pt>
                <c:pt idx="337">
                  <c:v>21</c:v>
                </c:pt>
                <c:pt idx="338">
                  <c:v>21</c:v>
                </c:pt>
                <c:pt idx="339">
                  <c:v>21</c:v>
                </c:pt>
                <c:pt idx="340">
                  <c:v>21</c:v>
                </c:pt>
                <c:pt idx="341">
                  <c:v>21</c:v>
                </c:pt>
                <c:pt idx="342">
                  <c:v>21</c:v>
                </c:pt>
                <c:pt idx="343">
                  <c:v>21</c:v>
                </c:pt>
                <c:pt idx="344">
                  <c:v>21</c:v>
                </c:pt>
                <c:pt idx="345">
                  <c:v>21</c:v>
                </c:pt>
                <c:pt idx="346">
                  <c:v>21</c:v>
                </c:pt>
                <c:pt idx="347">
                  <c:v>21</c:v>
                </c:pt>
                <c:pt idx="348">
                  <c:v>21</c:v>
                </c:pt>
                <c:pt idx="349">
                  <c:v>21</c:v>
                </c:pt>
                <c:pt idx="350">
                  <c:v>21</c:v>
                </c:pt>
                <c:pt idx="351">
                  <c:v>21</c:v>
                </c:pt>
                <c:pt idx="352">
                  <c:v>21</c:v>
                </c:pt>
                <c:pt idx="353">
                  <c:v>21</c:v>
                </c:pt>
                <c:pt idx="354">
                  <c:v>21</c:v>
                </c:pt>
                <c:pt idx="355">
                  <c:v>21</c:v>
                </c:pt>
                <c:pt idx="356">
                  <c:v>21</c:v>
                </c:pt>
                <c:pt idx="357">
                  <c:v>21</c:v>
                </c:pt>
                <c:pt idx="358">
                  <c:v>21</c:v>
                </c:pt>
                <c:pt idx="359">
                  <c:v>21</c:v>
                </c:pt>
                <c:pt idx="360">
                  <c:v>21</c:v>
                </c:pt>
                <c:pt idx="361">
                  <c:v>21</c:v>
                </c:pt>
                <c:pt idx="362">
                  <c:v>21</c:v>
                </c:pt>
                <c:pt idx="363">
                  <c:v>21</c:v>
                </c:pt>
                <c:pt idx="364">
                  <c:v>21</c:v>
                </c:pt>
                <c:pt idx="365">
                  <c:v>24</c:v>
                </c:pt>
                <c:pt idx="366">
                  <c:v>24</c:v>
                </c:pt>
                <c:pt idx="367">
                  <c:v>24</c:v>
                </c:pt>
                <c:pt idx="368">
                  <c:v>24</c:v>
                </c:pt>
                <c:pt idx="369">
                  <c:v>24</c:v>
                </c:pt>
                <c:pt idx="370">
                  <c:v>24</c:v>
                </c:pt>
                <c:pt idx="371">
                  <c:v>24</c:v>
                </c:pt>
                <c:pt idx="372">
                  <c:v>24</c:v>
                </c:pt>
                <c:pt idx="373">
                  <c:v>24</c:v>
                </c:pt>
                <c:pt idx="374">
                  <c:v>24</c:v>
                </c:pt>
                <c:pt idx="375">
                  <c:v>24</c:v>
                </c:pt>
                <c:pt idx="376">
                  <c:v>24</c:v>
                </c:pt>
                <c:pt idx="377">
                  <c:v>24</c:v>
                </c:pt>
                <c:pt idx="378">
                  <c:v>24</c:v>
                </c:pt>
                <c:pt idx="379">
                  <c:v>24</c:v>
                </c:pt>
                <c:pt idx="380">
                  <c:v>24</c:v>
                </c:pt>
                <c:pt idx="381">
                  <c:v>24</c:v>
                </c:pt>
                <c:pt idx="382">
                  <c:v>24</c:v>
                </c:pt>
                <c:pt idx="383">
                  <c:v>24</c:v>
                </c:pt>
                <c:pt idx="384">
                  <c:v>24</c:v>
                </c:pt>
                <c:pt idx="385">
                  <c:v>24</c:v>
                </c:pt>
                <c:pt idx="386">
                  <c:v>24</c:v>
                </c:pt>
                <c:pt idx="387">
                  <c:v>24</c:v>
                </c:pt>
                <c:pt idx="388">
                  <c:v>24</c:v>
                </c:pt>
                <c:pt idx="389">
                  <c:v>24</c:v>
                </c:pt>
                <c:pt idx="390">
                  <c:v>24</c:v>
                </c:pt>
                <c:pt idx="391">
                  <c:v>24</c:v>
                </c:pt>
                <c:pt idx="392">
                  <c:v>24</c:v>
                </c:pt>
                <c:pt idx="393">
                  <c:v>24</c:v>
                </c:pt>
                <c:pt idx="394">
                  <c:v>24</c:v>
                </c:pt>
                <c:pt idx="395">
                  <c:v>24</c:v>
                </c:pt>
                <c:pt idx="396">
                  <c:v>24</c:v>
                </c:pt>
                <c:pt idx="397">
                  <c:v>24</c:v>
                </c:pt>
                <c:pt idx="398">
                  <c:v>24</c:v>
                </c:pt>
                <c:pt idx="399">
                  <c:v>24</c:v>
                </c:pt>
                <c:pt idx="400">
                  <c:v>24</c:v>
                </c:pt>
                <c:pt idx="401">
                  <c:v>24</c:v>
                </c:pt>
                <c:pt idx="402">
                  <c:v>24</c:v>
                </c:pt>
                <c:pt idx="403">
                  <c:v>24</c:v>
                </c:pt>
                <c:pt idx="404">
                  <c:v>24</c:v>
                </c:pt>
                <c:pt idx="405">
                  <c:v>24</c:v>
                </c:pt>
                <c:pt idx="406">
                  <c:v>24</c:v>
                </c:pt>
                <c:pt idx="407">
                  <c:v>24</c:v>
                </c:pt>
                <c:pt idx="408">
                  <c:v>24</c:v>
                </c:pt>
                <c:pt idx="409">
                  <c:v>24</c:v>
                </c:pt>
                <c:pt idx="410">
                  <c:v>24</c:v>
                </c:pt>
                <c:pt idx="411">
                  <c:v>24</c:v>
                </c:pt>
                <c:pt idx="412">
                  <c:v>24</c:v>
                </c:pt>
                <c:pt idx="413">
                  <c:v>24</c:v>
                </c:pt>
                <c:pt idx="414">
                  <c:v>27</c:v>
                </c:pt>
                <c:pt idx="415">
                  <c:v>27</c:v>
                </c:pt>
                <c:pt idx="416">
                  <c:v>27</c:v>
                </c:pt>
                <c:pt idx="417">
                  <c:v>27</c:v>
                </c:pt>
                <c:pt idx="418">
                  <c:v>27</c:v>
                </c:pt>
                <c:pt idx="419">
                  <c:v>27</c:v>
                </c:pt>
                <c:pt idx="420">
                  <c:v>27</c:v>
                </c:pt>
                <c:pt idx="421">
                  <c:v>27</c:v>
                </c:pt>
                <c:pt idx="422">
                  <c:v>27</c:v>
                </c:pt>
                <c:pt idx="423">
                  <c:v>27</c:v>
                </c:pt>
                <c:pt idx="424">
                  <c:v>27</c:v>
                </c:pt>
                <c:pt idx="425">
                  <c:v>27</c:v>
                </c:pt>
                <c:pt idx="426">
                  <c:v>27</c:v>
                </c:pt>
                <c:pt idx="427">
                  <c:v>27</c:v>
                </c:pt>
                <c:pt idx="428">
                  <c:v>27</c:v>
                </c:pt>
                <c:pt idx="429">
                  <c:v>27</c:v>
                </c:pt>
                <c:pt idx="430">
                  <c:v>27</c:v>
                </c:pt>
                <c:pt idx="431">
                  <c:v>27</c:v>
                </c:pt>
                <c:pt idx="432">
                  <c:v>27</c:v>
                </c:pt>
                <c:pt idx="433">
                  <c:v>27</c:v>
                </c:pt>
                <c:pt idx="434">
                  <c:v>27</c:v>
                </c:pt>
                <c:pt idx="435">
                  <c:v>27</c:v>
                </c:pt>
                <c:pt idx="436">
                  <c:v>27</c:v>
                </c:pt>
                <c:pt idx="437">
                  <c:v>27</c:v>
                </c:pt>
                <c:pt idx="438">
                  <c:v>27</c:v>
                </c:pt>
                <c:pt idx="439">
                  <c:v>27</c:v>
                </c:pt>
                <c:pt idx="440">
                  <c:v>27</c:v>
                </c:pt>
                <c:pt idx="441">
                  <c:v>27</c:v>
                </c:pt>
                <c:pt idx="442">
                  <c:v>27</c:v>
                </c:pt>
                <c:pt idx="443">
                  <c:v>27</c:v>
                </c:pt>
                <c:pt idx="444">
                  <c:v>27</c:v>
                </c:pt>
                <c:pt idx="445">
                  <c:v>27</c:v>
                </c:pt>
                <c:pt idx="446">
                  <c:v>27</c:v>
                </c:pt>
                <c:pt idx="447">
                  <c:v>27</c:v>
                </c:pt>
                <c:pt idx="448">
                  <c:v>27</c:v>
                </c:pt>
                <c:pt idx="449">
                  <c:v>27</c:v>
                </c:pt>
                <c:pt idx="450">
                  <c:v>27</c:v>
                </c:pt>
                <c:pt idx="451">
                  <c:v>27</c:v>
                </c:pt>
                <c:pt idx="452">
                  <c:v>27</c:v>
                </c:pt>
                <c:pt idx="453">
                  <c:v>27</c:v>
                </c:pt>
                <c:pt idx="454">
                  <c:v>27</c:v>
                </c:pt>
                <c:pt idx="455">
                  <c:v>27</c:v>
                </c:pt>
                <c:pt idx="456">
                  <c:v>27</c:v>
                </c:pt>
                <c:pt idx="457">
                  <c:v>27</c:v>
                </c:pt>
                <c:pt idx="458">
                  <c:v>27</c:v>
                </c:pt>
                <c:pt idx="459">
                  <c:v>27</c:v>
                </c:pt>
                <c:pt idx="460">
                  <c:v>27</c:v>
                </c:pt>
                <c:pt idx="461">
                  <c:v>27</c:v>
                </c:pt>
                <c:pt idx="462">
                  <c:v>27</c:v>
                </c:pt>
                <c:pt idx="463">
                  <c:v>27</c:v>
                </c:pt>
                <c:pt idx="464">
                  <c:v>27</c:v>
                </c:pt>
                <c:pt idx="465">
                  <c:v>27</c:v>
                </c:pt>
                <c:pt idx="466">
                  <c:v>27</c:v>
                </c:pt>
                <c:pt idx="467">
                  <c:v>27</c:v>
                </c:pt>
                <c:pt idx="468">
                  <c:v>27</c:v>
                </c:pt>
                <c:pt idx="469">
                  <c:v>27</c:v>
                </c:pt>
                <c:pt idx="470">
                  <c:v>27</c:v>
                </c:pt>
                <c:pt idx="471">
                  <c:v>27</c:v>
                </c:pt>
                <c:pt idx="472">
                  <c:v>30</c:v>
                </c:pt>
                <c:pt idx="473">
                  <c:v>30</c:v>
                </c:pt>
                <c:pt idx="474">
                  <c:v>30</c:v>
                </c:pt>
                <c:pt idx="475">
                  <c:v>30</c:v>
                </c:pt>
                <c:pt idx="476">
                  <c:v>30</c:v>
                </c:pt>
                <c:pt idx="477">
                  <c:v>30</c:v>
                </c:pt>
                <c:pt idx="478">
                  <c:v>30</c:v>
                </c:pt>
                <c:pt idx="479">
                  <c:v>30</c:v>
                </c:pt>
                <c:pt idx="480">
                  <c:v>30</c:v>
                </c:pt>
                <c:pt idx="481">
                  <c:v>30</c:v>
                </c:pt>
                <c:pt idx="482">
                  <c:v>30</c:v>
                </c:pt>
                <c:pt idx="483">
                  <c:v>30</c:v>
                </c:pt>
                <c:pt idx="484">
                  <c:v>30</c:v>
                </c:pt>
                <c:pt idx="485">
                  <c:v>30</c:v>
                </c:pt>
                <c:pt idx="486">
                  <c:v>30</c:v>
                </c:pt>
                <c:pt idx="487">
                  <c:v>30</c:v>
                </c:pt>
                <c:pt idx="488">
                  <c:v>30</c:v>
                </c:pt>
                <c:pt idx="489">
                  <c:v>30</c:v>
                </c:pt>
                <c:pt idx="490">
                  <c:v>30</c:v>
                </c:pt>
                <c:pt idx="491">
                  <c:v>30</c:v>
                </c:pt>
                <c:pt idx="492">
                  <c:v>30</c:v>
                </c:pt>
                <c:pt idx="493">
                  <c:v>30</c:v>
                </c:pt>
                <c:pt idx="494">
                  <c:v>30</c:v>
                </c:pt>
                <c:pt idx="495">
                  <c:v>30</c:v>
                </c:pt>
                <c:pt idx="496">
                  <c:v>30</c:v>
                </c:pt>
                <c:pt idx="497">
                  <c:v>30</c:v>
                </c:pt>
                <c:pt idx="498">
                  <c:v>30</c:v>
                </c:pt>
                <c:pt idx="499">
                  <c:v>30</c:v>
                </c:pt>
                <c:pt idx="500">
                  <c:v>30</c:v>
                </c:pt>
                <c:pt idx="501">
                  <c:v>30</c:v>
                </c:pt>
                <c:pt idx="502">
                  <c:v>30</c:v>
                </c:pt>
                <c:pt idx="503">
                  <c:v>30</c:v>
                </c:pt>
                <c:pt idx="504">
                  <c:v>30</c:v>
                </c:pt>
                <c:pt idx="505">
                  <c:v>30</c:v>
                </c:pt>
                <c:pt idx="506">
                  <c:v>30</c:v>
                </c:pt>
                <c:pt idx="507">
                  <c:v>30</c:v>
                </c:pt>
                <c:pt idx="508">
                  <c:v>30</c:v>
                </c:pt>
                <c:pt idx="509">
                  <c:v>30</c:v>
                </c:pt>
                <c:pt idx="510">
                  <c:v>30</c:v>
                </c:pt>
                <c:pt idx="511">
                  <c:v>30</c:v>
                </c:pt>
                <c:pt idx="512">
                  <c:v>30</c:v>
                </c:pt>
                <c:pt idx="513">
                  <c:v>30</c:v>
                </c:pt>
                <c:pt idx="514">
                  <c:v>30</c:v>
                </c:pt>
              </c:numCache>
            </c:numRef>
          </c:val>
          <c:smooth val="0"/>
          <c:extLst>
            <c:ext xmlns:c16="http://schemas.microsoft.com/office/drawing/2014/chart" uri="{C3380CC4-5D6E-409C-BE32-E72D297353CC}">
              <c16:uniqueId val="{00000002-0B6E-470F-B9BA-B386529FE2A1}"/>
            </c:ext>
          </c:extLst>
        </c:ser>
        <c:dLbls>
          <c:showLegendKey val="0"/>
          <c:showVal val="0"/>
          <c:showCatName val="0"/>
          <c:showSerName val="0"/>
          <c:showPercent val="0"/>
          <c:showBubbleSize val="0"/>
        </c:dLbls>
        <c:smooth val="0"/>
        <c:axId val="360080095"/>
        <c:axId val="360080511"/>
      </c:lineChart>
      <c:catAx>
        <c:axId val="360080095"/>
        <c:scaling>
          <c:orientation val="minMax"/>
        </c:scaling>
        <c:delete val="1"/>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sz="1600" dirty="0">
                    <a:latin typeface="Helvetica Neue" panose="02000503000000020004"/>
                  </a:rPr>
                  <a:t>Time(s)</a:t>
                </a:r>
                <a:endParaRPr lang="zh-CN" altLang="en-US" sz="1600" dirty="0">
                  <a:latin typeface="Helvetica Neue" panose="02000503000000020004"/>
                </a:endParaRPr>
              </a:p>
            </c:rich>
          </c:tx>
          <c:layout>
            <c:manualLayout>
              <c:xMode val="edge"/>
              <c:yMode val="edge"/>
              <c:x val="0.4506869876533412"/>
              <c:y val="0.9316728115135231"/>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crossAx val="360080511"/>
        <c:crosses val="autoZero"/>
        <c:auto val="1"/>
        <c:lblAlgn val="ctr"/>
        <c:lblOffset val="100"/>
        <c:noMultiLvlLbl val="0"/>
      </c:catAx>
      <c:valAx>
        <c:axId val="360080511"/>
        <c:scaling>
          <c:orientation val="minMax"/>
          <c:max val="32"/>
        </c:scaling>
        <c:delete val="0"/>
        <c:axPos val="l"/>
        <c:majorGridlines>
          <c:spPr>
            <a:ln w="952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sz="1600" dirty="0">
                    <a:latin typeface="Helvetica Neue" panose="02000503000000020004"/>
                  </a:rPr>
                  <a:t>Memory</a:t>
                </a:r>
                <a:r>
                  <a:rPr lang="en-US" altLang="zh-CN" sz="1600" baseline="0" dirty="0">
                    <a:latin typeface="Helvetica Neue" panose="02000503000000020004"/>
                  </a:rPr>
                  <a:t> size(GB)</a:t>
                </a:r>
                <a:endParaRPr lang="zh-CN" altLang="en-US" sz="1600" dirty="0">
                  <a:latin typeface="Helvetica Neue" panose="02000503000000020004"/>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60080095"/>
        <c:crosses val="autoZero"/>
        <c:crossBetween val="between"/>
        <c:majorUnit val="8"/>
      </c:valAx>
      <c:spPr>
        <a:noFill/>
        <a:ln>
          <a:solidFill>
            <a:schemeClr val="tx1">
              <a:lumMod val="15000"/>
              <a:lumOff val="85000"/>
            </a:schemeClr>
          </a:solidFill>
        </a:ln>
        <a:effectLst/>
      </c:spPr>
    </c:plotArea>
    <c:legend>
      <c:legendPos val="b"/>
      <c:layout>
        <c:manualLayout>
          <c:xMode val="edge"/>
          <c:yMode val="edge"/>
          <c:x val="0.1898504161737983"/>
          <c:y val="3.9149706453972061E-2"/>
          <c:w val="0.38036533907822984"/>
          <c:h val="0.2003240107061689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91500190041934"/>
          <c:y val="4.2095537480824216E-2"/>
          <c:w val="0.77064447335428443"/>
          <c:h val="0.83895980055840413"/>
        </c:manualLayout>
      </c:layout>
      <c:lineChart>
        <c:grouping val="standard"/>
        <c:varyColors val="0"/>
        <c:ser>
          <c:idx val="0"/>
          <c:order val="0"/>
          <c:tx>
            <c:strRef>
              <c:f>Sheet1!$B$1</c:f>
              <c:strCache>
                <c:ptCount val="1"/>
                <c:pt idx="0">
                  <c:v>Used</c:v>
                </c:pt>
              </c:strCache>
            </c:strRef>
          </c:tx>
          <c:spPr>
            <a:ln w="19050" cap="rnd">
              <a:solidFill>
                <a:schemeClr val="accent1">
                  <a:lumMod val="60000"/>
                  <a:lumOff val="40000"/>
                </a:schemeClr>
              </a:solidFill>
              <a:round/>
            </a:ln>
            <a:effectLst/>
          </c:spPr>
          <c:marker>
            <c:symbol val="none"/>
          </c:marker>
          <c:cat>
            <c:strRef>
              <c:f>Sheet1!$A$2:$A$505</c:f>
              <c:strCache>
                <c:ptCount val="4"/>
                <c:pt idx="0">
                  <c:v>类别 1</c:v>
                </c:pt>
                <c:pt idx="1">
                  <c:v>类别 2</c:v>
                </c:pt>
                <c:pt idx="2">
                  <c:v>类别 3</c:v>
                </c:pt>
                <c:pt idx="3">
                  <c:v>类别 4</c:v>
                </c:pt>
              </c:strCache>
            </c:strRef>
          </c:cat>
          <c:val>
            <c:numRef>
              <c:f>Sheet1!$B$2:$B$505</c:f>
              <c:numCache>
                <c:formatCode>General</c:formatCode>
                <c:ptCount val="504"/>
                <c:pt idx="0">
                  <c:v>1.5097700000000001</c:v>
                </c:pt>
                <c:pt idx="1">
                  <c:v>3.0566399999999998</c:v>
                </c:pt>
                <c:pt idx="2">
                  <c:v>5.1162099999999997</c:v>
                </c:pt>
                <c:pt idx="3">
                  <c:v>6.16113</c:v>
                </c:pt>
                <c:pt idx="4">
                  <c:v>8.2822300000000002</c:v>
                </c:pt>
                <c:pt idx="5">
                  <c:v>8.83887</c:v>
                </c:pt>
                <c:pt idx="6">
                  <c:v>10.28125</c:v>
                </c:pt>
                <c:pt idx="7">
                  <c:v>10.331049999999999</c:v>
                </c:pt>
                <c:pt idx="8">
                  <c:v>10.38574</c:v>
                </c:pt>
                <c:pt idx="9">
                  <c:v>10.4209</c:v>
                </c:pt>
                <c:pt idx="10">
                  <c:v>10.45215</c:v>
                </c:pt>
                <c:pt idx="11">
                  <c:v>10.48438</c:v>
                </c:pt>
                <c:pt idx="12">
                  <c:v>10.51563</c:v>
                </c:pt>
                <c:pt idx="13">
                  <c:v>10.548830000000001</c:v>
                </c:pt>
                <c:pt idx="14">
                  <c:v>10.58887</c:v>
                </c:pt>
                <c:pt idx="15">
                  <c:v>10.62012</c:v>
                </c:pt>
                <c:pt idx="16">
                  <c:v>10.65137</c:v>
                </c:pt>
                <c:pt idx="17">
                  <c:v>10.683590000000001</c:v>
                </c:pt>
                <c:pt idx="18">
                  <c:v>10.716799999999999</c:v>
                </c:pt>
                <c:pt idx="19">
                  <c:v>10.748049999999999</c:v>
                </c:pt>
                <c:pt idx="20">
                  <c:v>10.785159999999999</c:v>
                </c:pt>
                <c:pt idx="21">
                  <c:v>10.82422</c:v>
                </c:pt>
                <c:pt idx="22">
                  <c:v>10.85352</c:v>
                </c:pt>
                <c:pt idx="23">
                  <c:v>10.887700000000001</c:v>
                </c:pt>
                <c:pt idx="24">
                  <c:v>10.918950000000001</c:v>
                </c:pt>
                <c:pt idx="25">
                  <c:v>10.950200000000001</c:v>
                </c:pt>
                <c:pt idx="26">
                  <c:v>10.982419999999999</c:v>
                </c:pt>
                <c:pt idx="27">
                  <c:v>11.02148</c:v>
                </c:pt>
                <c:pt idx="28">
                  <c:v>11.054690000000001</c:v>
                </c:pt>
                <c:pt idx="29">
                  <c:v>11.085940000000001</c:v>
                </c:pt>
                <c:pt idx="30">
                  <c:v>11.11816</c:v>
                </c:pt>
                <c:pt idx="31">
                  <c:v>11.147460000000001</c:v>
                </c:pt>
                <c:pt idx="32">
                  <c:v>11.17773</c:v>
                </c:pt>
                <c:pt idx="33">
                  <c:v>11.210940000000001</c:v>
                </c:pt>
                <c:pt idx="34">
                  <c:v>11.25</c:v>
                </c:pt>
                <c:pt idx="35">
                  <c:v>11.28223</c:v>
                </c:pt>
                <c:pt idx="36">
                  <c:v>11.31348</c:v>
                </c:pt>
                <c:pt idx="37">
                  <c:v>11.345700000000001</c:v>
                </c:pt>
                <c:pt idx="38">
                  <c:v>11.378909999999999</c:v>
                </c:pt>
                <c:pt idx="39">
                  <c:v>11.410159999999999</c:v>
                </c:pt>
                <c:pt idx="40">
                  <c:v>11.441409999999999</c:v>
                </c:pt>
                <c:pt idx="41">
                  <c:v>11.481450000000001</c:v>
                </c:pt>
                <c:pt idx="42">
                  <c:v>11.512700000000001</c:v>
                </c:pt>
                <c:pt idx="43">
                  <c:v>11.5459</c:v>
                </c:pt>
                <c:pt idx="44">
                  <c:v>11.57715</c:v>
                </c:pt>
                <c:pt idx="45">
                  <c:v>11.60938</c:v>
                </c:pt>
                <c:pt idx="46">
                  <c:v>11.64063</c:v>
                </c:pt>
                <c:pt idx="47">
                  <c:v>11.679690000000001</c:v>
                </c:pt>
                <c:pt idx="48">
                  <c:v>11.71387</c:v>
                </c:pt>
                <c:pt idx="49">
                  <c:v>11.74512</c:v>
                </c:pt>
                <c:pt idx="50">
                  <c:v>11.77441</c:v>
                </c:pt>
                <c:pt idx="51">
                  <c:v>11.80566</c:v>
                </c:pt>
                <c:pt idx="52">
                  <c:v>11.83789</c:v>
                </c:pt>
                <c:pt idx="53">
                  <c:v>11.871090000000001</c:v>
                </c:pt>
                <c:pt idx="54">
                  <c:v>11.910159999999999</c:v>
                </c:pt>
                <c:pt idx="55">
                  <c:v>11.941409999999999</c:v>
                </c:pt>
                <c:pt idx="56">
                  <c:v>11.972659999999999</c:v>
                </c:pt>
                <c:pt idx="57">
                  <c:v>12.00488</c:v>
                </c:pt>
                <c:pt idx="58">
                  <c:v>12.03809</c:v>
                </c:pt>
                <c:pt idx="59">
                  <c:v>12.06934</c:v>
                </c:pt>
                <c:pt idx="60">
                  <c:v>12.10449</c:v>
                </c:pt>
                <c:pt idx="61">
                  <c:v>12.14453</c:v>
                </c:pt>
                <c:pt idx="62">
                  <c:v>12.17578</c:v>
                </c:pt>
                <c:pt idx="63">
                  <c:v>12.20703</c:v>
                </c:pt>
                <c:pt idx="64">
                  <c:v>12.23828</c:v>
                </c:pt>
                <c:pt idx="65">
                  <c:v>12.26953</c:v>
                </c:pt>
                <c:pt idx="66">
                  <c:v>12.30078</c:v>
                </c:pt>
                <c:pt idx="67">
                  <c:v>12.339840000000001</c:v>
                </c:pt>
                <c:pt idx="68">
                  <c:v>12.373049999999999</c:v>
                </c:pt>
                <c:pt idx="69">
                  <c:v>12.40527</c:v>
                </c:pt>
                <c:pt idx="70">
                  <c:v>12.435549999999999</c:v>
                </c:pt>
                <c:pt idx="71">
                  <c:v>12.46777</c:v>
                </c:pt>
                <c:pt idx="72">
                  <c:v>12.49902</c:v>
                </c:pt>
                <c:pt idx="73">
                  <c:v>12.53223</c:v>
                </c:pt>
                <c:pt idx="74">
                  <c:v>12.571289999999999</c:v>
                </c:pt>
                <c:pt idx="75">
                  <c:v>12.60059</c:v>
                </c:pt>
                <c:pt idx="76">
                  <c:v>12.63184</c:v>
                </c:pt>
                <c:pt idx="77">
                  <c:v>12.66309</c:v>
                </c:pt>
                <c:pt idx="78">
                  <c:v>12.696289999999999</c:v>
                </c:pt>
                <c:pt idx="79">
                  <c:v>12.727539999999999</c:v>
                </c:pt>
                <c:pt idx="80">
                  <c:v>12.7666</c:v>
                </c:pt>
                <c:pt idx="81">
                  <c:v>12.79785</c:v>
                </c:pt>
                <c:pt idx="82">
                  <c:v>12.831049999999999</c:v>
                </c:pt>
                <c:pt idx="83">
                  <c:v>12.86328</c:v>
                </c:pt>
                <c:pt idx="84">
                  <c:v>12.89453</c:v>
                </c:pt>
                <c:pt idx="85">
                  <c:v>12.92578</c:v>
                </c:pt>
                <c:pt idx="86">
                  <c:v>12.95703</c:v>
                </c:pt>
                <c:pt idx="87">
                  <c:v>12.998049999999999</c:v>
                </c:pt>
                <c:pt idx="88">
                  <c:v>13.029299999999999</c:v>
                </c:pt>
                <c:pt idx="89">
                  <c:v>13.060549999999999</c:v>
                </c:pt>
                <c:pt idx="90">
                  <c:v>13.091799999999999</c:v>
                </c:pt>
                <c:pt idx="91">
                  <c:v>13.123049999999999</c:v>
                </c:pt>
                <c:pt idx="92">
                  <c:v>13.15625</c:v>
                </c:pt>
                <c:pt idx="93">
                  <c:v>13.1875</c:v>
                </c:pt>
                <c:pt idx="94">
                  <c:v>13.226559999999999</c:v>
                </c:pt>
                <c:pt idx="95">
                  <c:v>13.257809999999999</c:v>
                </c:pt>
                <c:pt idx="96">
                  <c:v>13.290039999999999</c:v>
                </c:pt>
                <c:pt idx="97">
                  <c:v>13.32324</c:v>
                </c:pt>
                <c:pt idx="98">
                  <c:v>13.35449</c:v>
                </c:pt>
                <c:pt idx="99">
                  <c:v>13.38574</c:v>
                </c:pt>
                <c:pt idx="100">
                  <c:v>13.424799999999999</c:v>
                </c:pt>
                <c:pt idx="101">
                  <c:v>13.456049999999999</c:v>
                </c:pt>
                <c:pt idx="102">
                  <c:v>13.48926</c:v>
                </c:pt>
                <c:pt idx="103">
                  <c:v>13.52051</c:v>
                </c:pt>
                <c:pt idx="104">
                  <c:v>13.55176</c:v>
                </c:pt>
                <c:pt idx="105">
                  <c:v>13.58301</c:v>
                </c:pt>
                <c:pt idx="106">
                  <c:v>13.61426</c:v>
                </c:pt>
                <c:pt idx="107">
                  <c:v>13.65527</c:v>
                </c:pt>
                <c:pt idx="108">
                  <c:v>13.68652</c:v>
                </c:pt>
                <c:pt idx="109">
                  <c:v>13.71777</c:v>
                </c:pt>
                <c:pt idx="110">
                  <c:v>13.74902</c:v>
                </c:pt>
                <c:pt idx="111">
                  <c:v>13.78027</c:v>
                </c:pt>
                <c:pt idx="112">
                  <c:v>13.81348</c:v>
                </c:pt>
                <c:pt idx="113">
                  <c:v>13.84473</c:v>
                </c:pt>
                <c:pt idx="114">
                  <c:v>13.88477</c:v>
                </c:pt>
                <c:pt idx="115">
                  <c:v>13.91602</c:v>
                </c:pt>
                <c:pt idx="116">
                  <c:v>13.94727</c:v>
                </c:pt>
                <c:pt idx="117">
                  <c:v>13.98047</c:v>
                </c:pt>
                <c:pt idx="118">
                  <c:v>14.01172</c:v>
                </c:pt>
                <c:pt idx="119">
                  <c:v>14.04297</c:v>
                </c:pt>
                <c:pt idx="120">
                  <c:v>14.08203</c:v>
                </c:pt>
                <c:pt idx="121">
                  <c:v>14.11328</c:v>
                </c:pt>
                <c:pt idx="122">
                  <c:v>14.147460000000001</c:v>
                </c:pt>
                <c:pt idx="123">
                  <c:v>14.17773</c:v>
                </c:pt>
                <c:pt idx="124">
                  <c:v>14.209960000000001</c:v>
                </c:pt>
                <c:pt idx="125">
                  <c:v>14.24023</c:v>
                </c:pt>
                <c:pt idx="126">
                  <c:v>14.272460000000001</c:v>
                </c:pt>
                <c:pt idx="127">
                  <c:v>14.3125</c:v>
                </c:pt>
                <c:pt idx="128">
                  <c:v>14.34473</c:v>
                </c:pt>
                <c:pt idx="129">
                  <c:v>14.375</c:v>
                </c:pt>
                <c:pt idx="130">
                  <c:v>14.40723</c:v>
                </c:pt>
                <c:pt idx="131">
                  <c:v>14.43848</c:v>
                </c:pt>
                <c:pt idx="132">
                  <c:v>14.471679999999999</c:v>
                </c:pt>
                <c:pt idx="133">
                  <c:v>14.502929999999999</c:v>
                </c:pt>
                <c:pt idx="134">
                  <c:v>14.54199</c:v>
                </c:pt>
                <c:pt idx="135">
                  <c:v>14.57324</c:v>
                </c:pt>
                <c:pt idx="136">
                  <c:v>14.60449</c:v>
                </c:pt>
                <c:pt idx="137">
                  <c:v>14.637700000000001</c:v>
                </c:pt>
                <c:pt idx="138">
                  <c:v>14.668950000000001</c:v>
                </c:pt>
                <c:pt idx="139">
                  <c:v>14.701169999999999</c:v>
                </c:pt>
                <c:pt idx="140">
                  <c:v>14.74023</c:v>
                </c:pt>
                <c:pt idx="141">
                  <c:v>14.77148</c:v>
                </c:pt>
                <c:pt idx="142">
                  <c:v>14.804690000000001</c:v>
                </c:pt>
                <c:pt idx="143">
                  <c:v>14.835940000000001</c:v>
                </c:pt>
                <c:pt idx="144">
                  <c:v>14.867190000000001</c:v>
                </c:pt>
                <c:pt idx="145">
                  <c:v>14.898440000000001</c:v>
                </c:pt>
                <c:pt idx="146">
                  <c:v>14.929690000000001</c:v>
                </c:pt>
                <c:pt idx="147">
                  <c:v>14.970700000000001</c:v>
                </c:pt>
                <c:pt idx="148">
                  <c:v>15.001950000000001</c:v>
                </c:pt>
                <c:pt idx="149">
                  <c:v>15.033200000000001</c:v>
                </c:pt>
                <c:pt idx="150">
                  <c:v>15.065429999999999</c:v>
                </c:pt>
                <c:pt idx="151">
                  <c:v>15.273440000000001</c:v>
                </c:pt>
                <c:pt idx="152">
                  <c:v>15.273440000000001</c:v>
                </c:pt>
                <c:pt idx="153">
                  <c:v>15.29688</c:v>
                </c:pt>
                <c:pt idx="154">
                  <c:v>15.35059</c:v>
                </c:pt>
                <c:pt idx="155">
                  <c:v>15.38672</c:v>
                </c:pt>
                <c:pt idx="156">
                  <c:v>15.41113</c:v>
                </c:pt>
                <c:pt idx="157">
                  <c:v>15.44922</c:v>
                </c:pt>
                <c:pt idx="158">
                  <c:v>15.44922</c:v>
                </c:pt>
                <c:pt idx="159">
                  <c:v>15.44922</c:v>
                </c:pt>
                <c:pt idx="160">
                  <c:v>15.49023</c:v>
                </c:pt>
                <c:pt idx="161">
                  <c:v>15.540039999999999</c:v>
                </c:pt>
                <c:pt idx="162">
                  <c:v>15.540039999999999</c:v>
                </c:pt>
                <c:pt idx="163">
                  <c:v>15.54785</c:v>
                </c:pt>
                <c:pt idx="164">
                  <c:v>15.59375</c:v>
                </c:pt>
                <c:pt idx="165">
                  <c:v>15.59863</c:v>
                </c:pt>
                <c:pt idx="166">
                  <c:v>15.59863</c:v>
                </c:pt>
                <c:pt idx="167">
                  <c:v>15.59961</c:v>
                </c:pt>
                <c:pt idx="168">
                  <c:v>15.59961</c:v>
                </c:pt>
                <c:pt idx="169">
                  <c:v>15.616210000000001</c:v>
                </c:pt>
                <c:pt idx="170">
                  <c:v>15.68262</c:v>
                </c:pt>
                <c:pt idx="171">
                  <c:v>15.70898</c:v>
                </c:pt>
                <c:pt idx="172">
                  <c:v>15.74023</c:v>
                </c:pt>
                <c:pt idx="173">
                  <c:v>15.7666</c:v>
                </c:pt>
                <c:pt idx="174">
                  <c:v>15.80176</c:v>
                </c:pt>
                <c:pt idx="175">
                  <c:v>15.80762</c:v>
                </c:pt>
                <c:pt idx="176">
                  <c:v>15.86035</c:v>
                </c:pt>
                <c:pt idx="177">
                  <c:v>15.89063</c:v>
                </c:pt>
                <c:pt idx="178">
                  <c:v>15.94922</c:v>
                </c:pt>
                <c:pt idx="179">
                  <c:v>15.97461</c:v>
                </c:pt>
                <c:pt idx="180">
                  <c:v>15.99023</c:v>
                </c:pt>
                <c:pt idx="181">
                  <c:v>15.998049999999999</c:v>
                </c:pt>
                <c:pt idx="182">
                  <c:v>16.04102</c:v>
                </c:pt>
                <c:pt idx="183">
                  <c:v>16.049800000000001</c:v>
                </c:pt>
                <c:pt idx="184">
                  <c:v>16.081050000000001</c:v>
                </c:pt>
                <c:pt idx="185">
                  <c:v>16.143550000000001</c:v>
                </c:pt>
                <c:pt idx="186">
                  <c:v>16.157229999999998</c:v>
                </c:pt>
                <c:pt idx="187">
                  <c:v>16.18262</c:v>
                </c:pt>
                <c:pt idx="188">
                  <c:v>16.216799999999999</c:v>
                </c:pt>
                <c:pt idx="189">
                  <c:v>16.26953</c:v>
                </c:pt>
                <c:pt idx="190">
                  <c:v>16.284179999999999</c:v>
                </c:pt>
                <c:pt idx="191">
                  <c:v>16.315429999999999</c:v>
                </c:pt>
                <c:pt idx="192">
                  <c:v>16.33887</c:v>
                </c:pt>
                <c:pt idx="193">
                  <c:v>16.356449999999999</c:v>
                </c:pt>
                <c:pt idx="194">
                  <c:v>16.397459999999999</c:v>
                </c:pt>
                <c:pt idx="195">
                  <c:v>16.429690000000001</c:v>
                </c:pt>
                <c:pt idx="196">
                  <c:v>16.460940000000001</c:v>
                </c:pt>
                <c:pt idx="197">
                  <c:v>16.49316</c:v>
                </c:pt>
                <c:pt idx="198">
                  <c:v>16.54102</c:v>
                </c:pt>
                <c:pt idx="199">
                  <c:v>16.57422</c:v>
                </c:pt>
                <c:pt idx="200">
                  <c:v>16.60547</c:v>
                </c:pt>
                <c:pt idx="201">
                  <c:v>16.63672</c:v>
                </c:pt>
                <c:pt idx="202">
                  <c:v>16.64648</c:v>
                </c:pt>
                <c:pt idx="203">
                  <c:v>16.705079999999999</c:v>
                </c:pt>
                <c:pt idx="204">
                  <c:v>16.737300000000001</c:v>
                </c:pt>
                <c:pt idx="205">
                  <c:v>16.75488</c:v>
                </c:pt>
                <c:pt idx="206">
                  <c:v>16.770510000000002</c:v>
                </c:pt>
                <c:pt idx="207">
                  <c:v>16.801760000000002</c:v>
                </c:pt>
                <c:pt idx="208">
                  <c:v>16.834959999999999</c:v>
                </c:pt>
                <c:pt idx="209">
                  <c:v>16.87988</c:v>
                </c:pt>
                <c:pt idx="210">
                  <c:v>16.910160000000001</c:v>
                </c:pt>
                <c:pt idx="211">
                  <c:v>16.94238</c:v>
                </c:pt>
                <c:pt idx="212">
                  <c:v>16.97363</c:v>
                </c:pt>
                <c:pt idx="213">
                  <c:v>17.00488</c:v>
                </c:pt>
                <c:pt idx="214">
                  <c:v>17.03613</c:v>
                </c:pt>
                <c:pt idx="215">
                  <c:v>17.081050000000001</c:v>
                </c:pt>
                <c:pt idx="216">
                  <c:v>17.10547</c:v>
                </c:pt>
                <c:pt idx="217">
                  <c:v>17.13184</c:v>
                </c:pt>
                <c:pt idx="218">
                  <c:v>17.171880000000002</c:v>
                </c:pt>
                <c:pt idx="219">
                  <c:v>17.1875</c:v>
                </c:pt>
                <c:pt idx="220">
                  <c:v>17.21875</c:v>
                </c:pt>
                <c:pt idx="221">
                  <c:v>17.249020000000002</c:v>
                </c:pt>
                <c:pt idx="222">
                  <c:v>17.27637</c:v>
                </c:pt>
                <c:pt idx="223">
                  <c:v>17.316410000000001</c:v>
                </c:pt>
                <c:pt idx="224">
                  <c:v>17.34863</c:v>
                </c:pt>
                <c:pt idx="225">
                  <c:v>17.37988</c:v>
                </c:pt>
                <c:pt idx="226">
                  <c:v>17.40625</c:v>
                </c:pt>
                <c:pt idx="227">
                  <c:v>17.439450000000001</c:v>
                </c:pt>
                <c:pt idx="228">
                  <c:v>17.470700000000001</c:v>
                </c:pt>
                <c:pt idx="229">
                  <c:v>17.501950000000001</c:v>
                </c:pt>
                <c:pt idx="230">
                  <c:v>17.571290000000001</c:v>
                </c:pt>
                <c:pt idx="231">
                  <c:v>17.604489999999998</c:v>
                </c:pt>
                <c:pt idx="232">
                  <c:v>17.635739999999998</c:v>
                </c:pt>
                <c:pt idx="233">
                  <c:v>17.657229999999998</c:v>
                </c:pt>
                <c:pt idx="234">
                  <c:v>17.688479999999998</c:v>
                </c:pt>
                <c:pt idx="235">
                  <c:v>17.719729999999998</c:v>
                </c:pt>
                <c:pt idx="236">
                  <c:v>17.750979999999998</c:v>
                </c:pt>
                <c:pt idx="237">
                  <c:v>17.762699999999999</c:v>
                </c:pt>
                <c:pt idx="238">
                  <c:v>17.778320000000001</c:v>
                </c:pt>
                <c:pt idx="239">
                  <c:v>17.849609999999998</c:v>
                </c:pt>
                <c:pt idx="240">
                  <c:v>17.86523</c:v>
                </c:pt>
                <c:pt idx="241">
                  <c:v>17.898440000000001</c:v>
                </c:pt>
                <c:pt idx="242">
                  <c:v>17.923829999999999</c:v>
                </c:pt>
                <c:pt idx="243">
                  <c:v>17.955079999999999</c:v>
                </c:pt>
                <c:pt idx="244">
                  <c:v>17.989260000000002</c:v>
                </c:pt>
                <c:pt idx="245">
                  <c:v>18.01953</c:v>
                </c:pt>
                <c:pt idx="246">
                  <c:v>18.051760000000002</c:v>
                </c:pt>
                <c:pt idx="247">
                  <c:v>18.083010000000002</c:v>
                </c:pt>
                <c:pt idx="248">
                  <c:v>18.11328</c:v>
                </c:pt>
                <c:pt idx="249">
                  <c:v>18.160160000000001</c:v>
                </c:pt>
                <c:pt idx="250">
                  <c:v>18.193359999999998</c:v>
                </c:pt>
                <c:pt idx="251">
                  <c:v>18.216799999999999</c:v>
                </c:pt>
                <c:pt idx="252">
                  <c:v>18.248049999999999</c:v>
                </c:pt>
                <c:pt idx="253">
                  <c:v>18.279299999999999</c:v>
                </c:pt>
                <c:pt idx="254">
                  <c:v>18.311520000000002</c:v>
                </c:pt>
                <c:pt idx="255">
                  <c:v>18.341799999999999</c:v>
                </c:pt>
                <c:pt idx="256">
                  <c:v>18.375</c:v>
                </c:pt>
                <c:pt idx="257">
                  <c:v>18.39941</c:v>
                </c:pt>
                <c:pt idx="258">
                  <c:v>18.43066</c:v>
                </c:pt>
                <c:pt idx="259">
                  <c:v>18.46387</c:v>
                </c:pt>
                <c:pt idx="260">
                  <c:v>18.508790000000001</c:v>
                </c:pt>
                <c:pt idx="261">
                  <c:v>18.541989999999998</c:v>
                </c:pt>
                <c:pt idx="262">
                  <c:v>18.56934</c:v>
                </c:pt>
                <c:pt idx="263">
                  <c:v>18.60059</c:v>
                </c:pt>
                <c:pt idx="264">
                  <c:v>18.63184</c:v>
                </c:pt>
                <c:pt idx="265">
                  <c:v>18.665040000000001</c:v>
                </c:pt>
                <c:pt idx="266">
                  <c:v>18.696290000000001</c:v>
                </c:pt>
                <c:pt idx="267">
                  <c:v>18.727540000000001</c:v>
                </c:pt>
                <c:pt idx="268">
                  <c:v>18.758790000000001</c:v>
                </c:pt>
                <c:pt idx="269">
                  <c:v>18.790040000000001</c:v>
                </c:pt>
                <c:pt idx="270">
                  <c:v>18.823239999999998</c:v>
                </c:pt>
                <c:pt idx="271">
                  <c:v>18.888670000000001</c:v>
                </c:pt>
                <c:pt idx="272">
                  <c:v>18.919920000000001</c:v>
                </c:pt>
                <c:pt idx="273">
                  <c:v>18.951170000000001</c:v>
                </c:pt>
                <c:pt idx="274">
                  <c:v>18.98047</c:v>
                </c:pt>
                <c:pt idx="275">
                  <c:v>19.01172</c:v>
                </c:pt>
                <c:pt idx="276">
                  <c:v>19.04297</c:v>
                </c:pt>
                <c:pt idx="277">
                  <c:v>19.07422</c:v>
                </c:pt>
                <c:pt idx="278">
                  <c:v>19.107420000000001</c:v>
                </c:pt>
                <c:pt idx="279">
                  <c:v>19.127929999999999</c:v>
                </c:pt>
                <c:pt idx="280">
                  <c:v>19.159179999999999</c:v>
                </c:pt>
                <c:pt idx="281">
                  <c:v>19.188479999999998</c:v>
                </c:pt>
                <c:pt idx="282">
                  <c:v>19.219729999999998</c:v>
                </c:pt>
                <c:pt idx="283">
                  <c:v>19.250979999999998</c:v>
                </c:pt>
                <c:pt idx="284">
                  <c:v>19.296880000000002</c:v>
                </c:pt>
                <c:pt idx="285">
                  <c:v>19.328130000000002</c:v>
                </c:pt>
                <c:pt idx="286">
                  <c:v>19.361329999999999</c:v>
                </c:pt>
                <c:pt idx="287">
                  <c:v>19.3916</c:v>
                </c:pt>
                <c:pt idx="288">
                  <c:v>19.424800000000001</c:v>
                </c:pt>
                <c:pt idx="289">
                  <c:v>19.446290000000001</c:v>
                </c:pt>
                <c:pt idx="290">
                  <c:v>19.476559999999999</c:v>
                </c:pt>
                <c:pt idx="291">
                  <c:v>19.50977</c:v>
                </c:pt>
                <c:pt idx="292">
                  <c:v>19.539059999999999</c:v>
                </c:pt>
                <c:pt idx="293">
                  <c:v>19.571290000000001</c:v>
                </c:pt>
                <c:pt idx="294">
                  <c:v>19.602540000000001</c:v>
                </c:pt>
                <c:pt idx="295">
                  <c:v>19.633790000000001</c:v>
                </c:pt>
                <c:pt idx="296">
                  <c:v>19.665040000000001</c:v>
                </c:pt>
                <c:pt idx="297">
                  <c:v>19.698239999999998</c:v>
                </c:pt>
                <c:pt idx="298">
                  <c:v>19.750979999999998</c:v>
                </c:pt>
                <c:pt idx="299">
                  <c:v>19.783200000000001</c:v>
                </c:pt>
                <c:pt idx="300">
                  <c:v>19.814450000000001</c:v>
                </c:pt>
                <c:pt idx="301">
                  <c:v>19.847660000000001</c:v>
                </c:pt>
                <c:pt idx="302">
                  <c:v>19.876950000000001</c:v>
                </c:pt>
                <c:pt idx="303">
                  <c:v>19.908200000000001</c:v>
                </c:pt>
                <c:pt idx="304">
                  <c:v>19.939450000000001</c:v>
                </c:pt>
                <c:pt idx="305">
                  <c:v>19.953130000000002</c:v>
                </c:pt>
                <c:pt idx="306">
                  <c:v>19.96875</c:v>
                </c:pt>
                <c:pt idx="307">
                  <c:v>19.992190000000001</c:v>
                </c:pt>
                <c:pt idx="308">
                  <c:v>20.023440000000001</c:v>
                </c:pt>
                <c:pt idx="309">
                  <c:v>20.054690000000001</c:v>
                </c:pt>
                <c:pt idx="310">
                  <c:v>20.085940000000001</c:v>
                </c:pt>
                <c:pt idx="311">
                  <c:v>20.119140000000002</c:v>
                </c:pt>
                <c:pt idx="312">
                  <c:v>20.150390000000002</c:v>
                </c:pt>
                <c:pt idx="313">
                  <c:v>20.179690000000001</c:v>
                </c:pt>
                <c:pt idx="314">
                  <c:v>20.244140000000002</c:v>
                </c:pt>
                <c:pt idx="315">
                  <c:v>20.29297</c:v>
                </c:pt>
                <c:pt idx="316">
                  <c:v>20.32422</c:v>
                </c:pt>
                <c:pt idx="317">
                  <c:v>20.35547</c:v>
                </c:pt>
                <c:pt idx="318">
                  <c:v>20.41797</c:v>
                </c:pt>
                <c:pt idx="319">
                  <c:v>20.45898</c:v>
                </c:pt>
                <c:pt idx="320">
                  <c:v>20.49023</c:v>
                </c:pt>
                <c:pt idx="321">
                  <c:v>20.52148</c:v>
                </c:pt>
                <c:pt idx="322">
                  <c:v>20.55273</c:v>
                </c:pt>
                <c:pt idx="323">
                  <c:v>20.576170000000001</c:v>
                </c:pt>
                <c:pt idx="324">
                  <c:v>20.6084</c:v>
                </c:pt>
                <c:pt idx="325">
                  <c:v>20.6416</c:v>
                </c:pt>
                <c:pt idx="326">
                  <c:v>20.67285</c:v>
                </c:pt>
                <c:pt idx="327">
                  <c:v>20.7041</c:v>
                </c:pt>
                <c:pt idx="328">
                  <c:v>20.779299999999999</c:v>
                </c:pt>
                <c:pt idx="329">
                  <c:v>20.811520000000002</c:v>
                </c:pt>
                <c:pt idx="330">
                  <c:v>20.842770000000002</c:v>
                </c:pt>
                <c:pt idx="331">
                  <c:v>20.874020000000002</c:v>
                </c:pt>
                <c:pt idx="332">
                  <c:v>20.907229999999998</c:v>
                </c:pt>
                <c:pt idx="333">
                  <c:v>20.928709999999999</c:v>
                </c:pt>
                <c:pt idx="334">
                  <c:v>20.94434</c:v>
                </c:pt>
                <c:pt idx="335">
                  <c:v>20.977540000000001</c:v>
                </c:pt>
                <c:pt idx="336">
                  <c:v>21.008790000000001</c:v>
                </c:pt>
                <c:pt idx="337">
                  <c:v>21.032229999999998</c:v>
                </c:pt>
                <c:pt idx="338">
                  <c:v>21.063479999999998</c:v>
                </c:pt>
                <c:pt idx="339">
                  <c:v>21.096679999999999</c:v>
                </c:pt>
                <c:pt idx="340">
                  <c:v>21.128910000000001</c:v>
                </c:pt>
                <c:pt idx="341">
                  <c:v>21.162109999999998</c:v>
                </c:pt>
                <c:pt idx="342">
                  <c:v>21.19238</c:v>
                </c:pt>
                <c:pt idx="343">
                  <c:v>21.224609999999998</c:v>
                </c:pt>
                <c:pt idx="344">
                  <c:v>21.257809999999999</c:v>
                </c:pt>
                <c:pt idx="345">
                  <c:v>21.289059999999999</c:v>
                </c:pt>
                <c:pt idx="346">
                  <c:v>21.32227</c:v>
                </c:pt>
                <c:pt idx="347">
                  <c:v>21.38184</c:v>
                </c:pt>
                <c:pt idx="348">
                  <c:v>21.429690000000001</c:v>
                </c:pt>
                <c:pt idx="349">
                  <c:v>21.47852</c:v>
                </c:pt>
                <c:pt idx="350">
                  <c:v>21.510739999999998</c:v>
                </c:pt>
                <c:pt idx="351">
                  <c:v>21.541989999999998</c:v>
                </c:pt>
                <c:pt idx="352">
                  <c:v>21.559570000000001</c:v>
                </c:pt>
                <c:pt idx="353">
                  <c:v>21.592770000000002</c:v>
                </c:pt>
                <c:pt idx="354">
                  <c:v>21.624020000000002</c:v>
                </c:pt>
                <c:pt idx="355">
                  <c:v>21.65625</c:v>
                </c:pt>
                <c:pt idx="356">
                  <c:v>21.686520000000002</c:v>
                </c:pt>
                <c:pt idx="357">
                  <c:v>21.717770000000002</c:v>
                </c:pt>
                <c:pt idx="358">
                  <c:v>21.750979999999998</c:v>
                </c:pt>
                <c:pt idx="359">
                  <c:v>21.782229999999998</c:v>
                </c:pt>
                <c:pt idx="360">
                  <c:v>21.814450000000001</c:v>
                </c:pt>
                <c:pt idx="361">
                  <c:v>21.845700000000001</c:v>
                </c:pt>
                <c:pt idx="362">
                  <c:v>21.88477</c:v>
                </c:pt>
                <c:pt idx="363">
                  <c:v>21.91602</c:v>
                </c:pt>
                <c:pt idx="364">
                  <c:v>21.95703</c:v>
                </c:pt>
                <c:pt idx="365">
                  <c:v>21.98828</c:v>
                </c:pt>
                <c:pt idx="366">
                  <c:v>22.04785</c:v>
                </c:pt>
                <c:pt idx="367">
                  <c:v>22.095700000000001</c:v>
                </c:pt>
                <c:pt idx="368">
                  <c:v>22.160160000000001</c:v>
                </c:pt>
                <c:pt idx="369">
                  <c:v>22.201170000000001</c:v>
                </c:pt>
                <c:pt idx="370">
                  <c:v>22.234380000000002</c:v>
                </c:pt>
                <c:pt idx="371">
                  <c:v>22.265630000000002</c:v>
                </c:pt>
                <c:pt idx="372">
                  <c:v>22.29297</c:v>
                </c:pt>
                <c:pt idx="373">
                  <c:v>22.321290000000001</c:v>
                </c:pt>
                <c:pt idx="374">
                  <c:v>22.349609999999998</c:v>
                </c:pt>
                <c:pt idx="375">
                  <c:v>22.38184</c:v>
                </c:pt>
                <c:pt idx="376">
                  <c:v>22.410160000000001</c:v>
                </c:pt>
                <c:pt idx="377">
                  <c:v>22.44238</c:v>
                </c:pt>
                <c:pt idx="378">
                  <c:v>22.472660000000001</c:v>
                </c:pt>
                <c:pt idx="379">
                  <c:v>22.50488</c:v>
                </c:pt>
                <c:pt idx="380">
                  <c:v>22.53613</c:v>
                </c:pt>
                <c:pt idx="381">
                  <c:v>22.56934</c:v>
                </c:pt>
                <c:pt idx="382">
                  <c:v>22.60059</c:v>
                </c:pt>
                <c:pt idx="383">
                  <c:v>22.63184</c:v>
                </c:pt>
                <c:pt idx="384">
                  <c:v>22.66309</c:v>
                </c:pt>
                <c:pt idx="385">
                  <c:v>22.69434</c:v>
                </c:pt>
                <c:pt idx="386">
                  <c:v>22.74512</c:v>
                </c:pt>
                <c:pt idx="387">
                  <c:v>22.78613</c:v>
                </c:pt>
                <c:pt idx="388">
                  <c:v>22.81738</c:v>
                </c:pt>
                <c:pt idx="389">
                  <c:v>22.856449999999999</c:v>
                </c:pt>
                <c:pt idx="390">
                  <c:v>22.888670000000001</c:v>
                </c:pt>
                <c:pt idx="391">
                  <c:v>22.921880000000002</c:v>
                </c:pt>
                <c:pt idx="392">
                  <c:v>22.953130000000002</c:v>
                </c:pt>
                <c:pt idx="393">
                  <c:v>22.984380000000002</c:v>
                </c:pt>
                <c:pt idx="394">
                  <c:v>23.015630000000002</c:v>
                </c:pt>
                <c:pt idx="395">
                  <c:v>23.046880000000002</c:v>
                </c:pt>
                <c:pt idx="396">
                  <c:v>23.078130000000002</c:v>
                </c:pt>
                <c:pt idx="397">
                  <c:v>23.119140000000002</c:v>
                </c:pt>
                <c:pt idx="398">
                  <c:v>23.150390000000002</c:v>
                </c:pt>
                <c:pt idx="399">
                  <c:v>23.189450000000001</c:v>
                </c:pt>
                <c:pt idx="400">
                  <c:v>23.220700000000001</c:v>
                </c:pt>
                <c:pt idx="401">
                  <c:v>23.251950000000001</c:v>
                </c:pt>
                <c:pt idx="402">
                  <c:v>23.285160000000001</c:v>
                </c:pt>
                <c:pt idx="403">
                  <c:v>23.31738</c:v>
                </c:pt>
                <c:pt idx="404">
                  <c:v>23.34863</c:v>
                </c:pt>
                <c:pt idx="405">
                  <c:v>23.37988</c:v>
                </c:pt>
                <c:pt idx="406">
                  <c:v>23.41113</c:v>
                </c:pt>
                <c:pt idx="407">
                  <c:v>23.44434</c:v>
                </c:pt>
                <c:pt idx="408">
                  <c:v>23.481449999999999</c:v>
                </c:pt>
                <c:pt idx="409">
                  <c:v>23.540040000000001</c:v>
                </c:pt>
                <c:pt idx="410">
                  <c:v>23.587890000000002</c:v>
                </c:pt>
                <c:pt idx="411">
                  <c:v>23.650390000000002</c:v>
                </c:pt>
                <c:pt idx="412">
                  <c:v>23.683589999999999</c:v>
                </c:pt>
                <c:pt idx="413">
                  <c:v>23.714839999999999</c:v>
                </c:pt>
                <c:pt idx="414">
                  <c:v>23.746089999999999</c:v>
                </c:pt>
                <c:pt idx="415">
                  <c:v>23.777339999999999</c:v>
                </c:pt>
                <c:pt idx="416">
                  <c:v>23.806640000000002</c:v>
                </c:pt>
                <c:pt idx="417">
                  <c:v>23.835940000000001</c:v>
                </c:pt>
                <c:pt idx="418">
                  <c:v>23.871089999999999</c:v>
                </c:pt>
                <c:pt idx="419">
                  <c:v>23.903320000000001</c:v>
                </c:pt>
                <c:pt idx="420">
                  <c:v>23.934570000000001</c:v>
                </c:pt>
                <c:pt idx="421">
                  <c:v>23.965820000000001</c:v>
                </c:pt>
                <c:pt idx="422">
                  <c:v>23.997070000000001</c:v>
                </c:pt>
                <c:pt idx="423">
                  <c:v>24.030270000000002</c:v>
                </c:pt>
                <c:pt idx="424">
                  <c:v>24.061520000000002</c:v>
                </c:pt>
                <c:pt idx="425">
                  <c:v>24.096679999999999</c:v>
                </c:pt>
                <c:pt idx="426">
                  <c:v>24.135739999999998</c:v>
                </c:pt>
                <c:pt idx="427">
                  <c:v>24.16797</c:v>
                </c:pt>
                <c:pt idx="428">
                  <c:v>24.198239999999998</c:v>
                </c:pt>
                <c:pt idx="429">
                  <c:v>24.232420000000001</c:v>
                </c:pt>
                <c:pt idx="430">
                  <c:v>24.262699999999999</c:v>
                </c:pt>
                <c:pt idx="431">
                  <c:v>24.294920000000001</c:v>
                </c:pt>
                <c:pt idx="432">
                  <c:v>24.326170000000001</c:v>
                </c:pt>
                <c:pt idx="433">
                  <c:v>24.390630000000002</c:v>
                </c:pt>
                <c:pt idx="434">
                  <c:v>24.423829999999999</c:v>
                </c:pt>
                <c:pt idx="435">
                  <c:v>24.455079999999999</c:v>
                </c:pt>
                <c:pt idx="436">
                  <c:v>24.48828</c:v>
                </c:pt>
                <c:pt idx="437">
                  <c:v>24.51953</c:v>
                </c:pt>
                <c:pt idx="438">
                  <c:v>24.55078</c:v>
                </c:pt>
                <c:pt idx="439">
                  <c:v>24.58398</c:v>
                </c:pt>
                <c:pt idx="440">
                  <c:v>24.624020000000002</c:v>
                </c:pt>
                <c:pt idx="441">
                  <c:v>24.654299999999999</c:v>
                </c:pt>
                <c:pt idx="442">
                  <c:v>24.686520000000002</c:v>
                </c:pt>
                <c:pt idx="443">
                  <c:v>24.717770000000002</c:v>
                </c:pt>
                <c:pt idx="444">
                  <c:v>24.750979999999998</c:v>
                </c:pt>
                <c:pt idx="445">
                  <c:v>24.782229999999998</c:v>
                </c:pt>
                <c:pt idx="446">
                  <c:v>24.813479999999998</c:v>
                </c:pt>
                <c:pt idx="447">
                  <c:v>24.852540000000001</c:v>
                </c:pt>
                <c:pt idx="448">
                  <c:v>24.883790000000001</c:v>
                </c:pt>
                <c:pt idx="449">
                  <c:v>24.915040000000001</c:v>
                </c:pt>
                <c:pt idx="450">
                  <c:v>24.948239999999998</c:v>
                </c:pt>
                <c:pt idx="451">
                  <c:v>24.979489999999998</c:v>
                </c:pt>
                <c:pt idx="452">
                  <c:v>25.010739999999998</c:v>
                </c:pt>
                <c:pt idx="453">
                  <c:v>25.05762</c:v>
                </c:pt>
                <c:pt idx="454">
                  <c:v>25.089839999999999</c:v>
                </c:pt>
                <c:pt idx="455">
                  <c:v>25.121089999999999</c:v>
                </c:pt>
                <c:pt idx="456">
                  <c:v>25.154299999999999</c:v>
                </c:pt>
                <c:pt idx="457">
                  <c:v>25.185549999999999</c:v>
                </c:pt>
                <c:pt idx="458">
                  <c:v>25.216799999999999</c:v>
                </c:pt>
                <c:pt idx="459">
                  <c:v>25.248049999999999</c:v>
                </c:pt>
                <c:pt idx="460">
                  <c:v>25.337890000000002</c:v>
                </c:pt>
                <c:pt idx="461">
                  <c:v>25.35352</c:v>
                </c:pt>
                <c:pt idx="462">
                  <c:v>25.38477</c:v>
                </c:pt>
                <c:pt idx="463">
                  <c:v>25.41602</c:v>
                </c:pt>
                <c:pt idx="464">
                  <c:v>25.44727</c:v>
                </c:pt>
                <c:pt idx="465">
                  <c:v>25.48047</c:v>
                </c:pt>
                <c:pt idx="466">
                  <c:v>25.51172</c:v>
                </c:pt>
                <c:pt idx="467">
                  <c:v>25.55078</c:v>
                </c:pt>
                <c:pt idx="468">
                  <c:v>25.58203</c:v>
                </c:pt>
                <c:pt idx="469">
                  <c:v>25.61328</c:v>
                </c:pt>
                <c:pt idx="470">
                  <c:v>25.64453</c:v>
                </c:pt>
                <c:pt idx="471">
                  <c:v>25.68066</c:v>
                </c:pt>
                <c:pt idx="472">
                  <c:v>25.71191</c:v>
                </c:pt>
                <c:pt idx="473">
                  <c:v>25.747070000000001</c:v>
                </c:pt>
                <c:pt idx="474">
                  <c:v>25.782229999999998</c:v>
                </c:pt>
                <c:pt idx="475">
                  <c:v>25.813479999999998</c:v>
                </c:pt>
                <c:pt idx="476">
                  <c:v>25.841799999999999</c:v>
                </c:pt>
                <c:pt idx="477">
                  <c:v>25.875</c:v>
                </c:pt>
                <c:pt idx="478">
                  <c:v>25.90625</c:v>
                </c:pt>
                <c:pt idx="479">
                  <c:v>25.938479999999998</c:v>
                </c:pt>
                <c:pt idx="480">
                  <c:v>25.977540000000001</c:v>
                </c:pt>
                <c:pt idx="481">
                  <c:v>26.008790000000001</c:v>
                </c:pt>
                <c:pt idx="482">
                  <c:v>26.040040000000001</c:v>
                </c:pt>
                <c:pt idx="483">
                  <c:v>26.073239999999998</c:v>
                </c:pt>
                <c:pt idx="484">
                  <c:v>26.104489999999998</c:v>
                </c:pt>
                <c:pt idx="485">
                  <c:v>26.135739999999998</c:v>
                </c:pt>
                <c:pt idx="486">
                  <c:v>26.174800000000001</c:v>
                </c:pt>
                <c:pt idx="487">
                  <c:v>26.206050000000001</c:v>
                </c:pt>
                <c:pt idx="488">
                  <c:v>26.239260000000002</c:v>
                </c:pt>
                <c:pt idx="489">
                  <c:v>26.270510000000002</c:v>
                </c:pt>
                <c:pt idx="490">
                  <c:v>26.373049999999999</c:v>
                </c:pt>
                <c:pt idx="491">
                  <c:v>26.39453</c:v>
                </c:pt>
                <c:pt idx="492">
                  <c:v>26.42773</c:v>
                </c:pt>
                <c:pt idx="493">
                  <c:v>26.462890000000002</c:v>
                </c:pt>
                <c:pt idx="494">
                  <c:v>26.498049999999999</c:v>
                </c:pt>
                <c:pt idx="495">
                  <c:v>26.529299999999999</c:v>
                </c:pt>
                <c:pt idx="496">
                  <c:v>26.560549999999999</c:v>
                </c:pt>
                <c:pt idx="497">
                  <c:v>26.591799999999999</c:v>
                </c:pt>
                <c:pt idx="498">
                  <c:v>26.625</c:v>
                </c:pt>
                <c:pt idx="499">
                  <c:v>26.65625</c:v>
                </c:pt>
                <c:pt idx="500">
                  <c:v>26.696290000000001</c:v>
                </c:pt>
                <c:pt idx="501">
                  <c:v>26.727540000000001</c:v>
                </c:pt>
                <c:pt idx="502">
                  <c:v>26.758790000000001</c:v>
                </c:pt>
                <c:pt idx="503">
                  <c:v>26.790040000000001</c:v>
                </c:pt>
              </c:numCache>
            </c:numRef>
          </c:val>
          <c:smooth val="0"/>
          <c:extLst>
            <c:ext xmlns:c16="http://schemas.microsoft.com/office/drawing/2014/chart" uri="{C3380CC4-5D6E-409C-BE32-E72D297353CC}">
              <c16:uniqueId val="{00000000-45AF-4438-BAEA-688C3AEB19DF}"/>
            </c:ext>
          </c:extLst>
        </c:ser>
        <c:ser>
          <c:idx val="1"/>
          <c:order val="1"/>
          <c:tx>
            <c:strRef>
              <c:f>Sheet1!$C$1</c:f>
              <c:strCache>
                <c:ptCount val="1"/>
                <c:pt idx="0">
                  <c:v>Commited</c:v>
                </c:pt>
              </c:strCache>
            </c:strRef>
          </c:tx>
          <c:spPr>
            <a:ln w="19050" cap="rnd">
              <a:solidFill>
                <a:schemeClr val="tx1"/>
              </a:solidFill>
              <a:round/>
            </a:ln>
            <a:effectLst/>
          </c:spPr>
          <c:marker>
            <c:symbol val="none"/>
          </c:marker>
          <c:cat>
            <c:strRef>
              <c:f>Sheet1!$A$2:$A$505</c:f>
              <c:strCache>
                <c:ptCount val="4"/>
                <c:pt idx="0">
                  <c:v>类别 1</c:v>
                </c:pt>
                <c:pt idx="1">
                  <c:v>类别 2</c:v>
                </c:pt>
                <c:pt idx="2">
                  <c:v>类别 3</c:v>
                </c:pt>
                <c:pt idx="3">
                  <c:v>类别 4</c:v>
                </c:pt>
              </c:strCache>
            </c:strRef>
          </c:cat>
          <c:val>
            <c:numRef>
              <c:f>Sheet1!$C$2:$C$505</c:f>
              <c:numCache>
                <c:formatCode>General</c:formatCode>
                <c:ptCount val="504"/>
                <c:pt idx="0">
                  <c:v>6.37012</c:v>
                </c:pt>
                <c:pt idx="1">
                  <c:v>7.8818400000000004</c:v>
                </c:pt>
                <c:pt idx="2">
                  <c:v>9.9502000000000006</c:v>
                </c:pt>
                <c:pt idx="3">
                  <c:v>10.93066</c:v>
                </c:pt>
                <c:pt idx="4">
                  <c:v>13.513669999999999</c:v>
                </c:pt>
                <c:pt idx="5">
                  <c:v>14.939450000000001</c:v>
                </c:pt>
                <c:pt idx="6">
                  <c:v>14.945309999999999</c:v>
                </c:pt>
                <c:pt idx="7">
                  <c:v>14.94824</c:v>
                </c:pt>
                <c:pt idx="8">
                  <c:v>14.94434</c:v>
                </c:pt>
                <c:pt idx="9">
                  <c:v>14.92773</c:v>
                </c:pt>
                <c:pt idx="10">
                  <c:v>14.93848</c:v>
                </c:pt>
                <c:pt idx="11">
                  <c:v>14.93164</c:v>
                </c:pt>
                <c:pt idx="12">
                  <c:v>14.928710000000001</c:v>
                </c:pt>
                <c:pt idx="13">
                  <c:v>14.935549999999999</c:v>
                </c:pt>
                <c:pt idx="14">
                  <c:v>14.918950000000001</c:v>
                </c:pt>
                <c:pt idx="15">
                  <c:v>14.92773</c:v>
                </c:pt>
                <c:pt idx="16">
                  <c:v>14.92773</c:v>
                </c:pt>
                <c:pt idx="17">
                  <c:v>14.92773</c:v>
                </c:pt>
                <c:pt idx="18">
                  <c:v>14.93262</c:v>
                </c:pt>
                <c:pt idx="19">
                  <c:v>14.93262</c:v>
                </c:pt>
                <c:pt idx="20">
                  <c:v>14.92676</c:v>
                </c:pt>
                <c:pt idx="21">
                  <c:v>14.93066</c:v>
                </c:pt>
                <c:pt idx="22">
                  <c:v>14.93262</c:v>
                </c:pt>
                <c:pt idx="23">
                  <c:v>14.93262</c:v>
                </c:pt>
                <c:pt idx="24">
                  <c:v>14.93164</c:v>
                </c:pt>
                <c:pt idx="25">
                  <c:v>14.928710000000001</c:v>
                </c:pt>
                <c:pt idx="26">
                  <c:v>14.929690000000001</c:v>
                </c:pt>
                <c:pt idx="27">
                  <c:v>14.93066</c:v>
                </c:pt>
                <c:pt idx="28">
                  <c:v>14.93066</c:v>
                </c:pt>
                <c:pt idx="29">
                  <c:v>14.929690000000001</c:v>
                </c:pt>
                <c:pt idx="30">
                  <c:v>14.93262</c:v>
                </c:pt>
                <c:pt idx="31">
                  <c:v>14.933590000000001</c:v>
                </c:pt>
                <c:pt idx="32">
                  <c:v>14.93164</c:v>
                </c:pt>
                <c:pt idx="33">
                  <c:v>14.93652</c:v>
                </c:pt>
                <c:pt idx="34">
                  <c:v>14.93066</c:v>
                </c:pt>
                <c:pt idx="35">
                  <c:v>14.93066</c:v>
                </c:pt>
                <c:pt idx="36">
                  <c:v>14.93066</c:v>
                </c:pt>
                <c:pt idx="37">
                  <c:v>14.929690000000001</c:v>
                </c:pt>
                <c:pt idx="38">
                  <c:v>14.929690000000001</c:v>
                </c:pt>
                <c:pt idx="39">
                  <c:v>14.934570000000001</c:v>
                </c:pt>
                <c:pt idx="40">
                  <c:v>14.93066</c:v>
                </c:pt>
                <c:pt idx="41">
                  <c:v>14.93652</c:v>
                </c:pt>
                <c:pt idx="42">
                  <c:v>14.93066</c:v>
                </c:pt>
                <c:pt idx="43">
                  <c:v>14.933590000000001</c:v>
                </c:pt>
                <c:pt idx="44">
                  <c:v>14.934570000000001</c:v>
                </c:pt>
                <c:pt idx="45">
                  <c:v>14.93652</c:v>
                </c:pt>
                <c:pt idx="46">
                  <c:v>14.935549999999999</c:v>
                </c:pt>
                <c:pt idx="47">
                  <c:v>14.93164</c:v>
                </c:pt>
                <c:pt idx="48">
                  <c:v>14.93262</c:v>
                </c:pt>
                <c:pt idx="49">
                  <c:v>14.934570000000001</c:v>
                </c:pt>
                <c:pt idx="50">
                  <c:v>14.933590000000001</c:v>
                </c:pt>
                <c:pt idx="51">
                  <c:v>14.940429999999999</c:v>
                </c:pt>
                <c:pt idx="52">
                  <c:v>14.940429999999999</c:v>
                </c:pt>
                <c:pt idx="53">
                  <c:v>14.934570000000001</c:v>
                </c:pt>
                <c:pt idx="54">
                  <c:v>14.9375</c:v>
                </c:pt>
                <c:pt idx="55">
                  <c:v>14.93848</c:v>
                </c:pt>
                <c:pt idx="56">
                  <c:v>14.935549999999999</c:v>
                </c:pt>
                <c:pt idx="57">
                  <c:v>14.9375</c:v>
                </c:pt>
                <c:pt idx="58">
                  <c:v>14.933590000000001</c:v>
                </c:pt>
                <c:pt idx="59">
                  <c:v>14.934570000000001</c:v>
                </c:pt>
                <c:pt idx="60">
                  <c:v>14.92578</c:v>
                </c:pt>
                <c:pt idx="61">
                  <c:v>14.93164</c:v>
                </c:pt>
                <c:pt idx="62">
                  <c:v>14.929690000000001</c:v>
                </c:pt>
                <c:pt idx="63">
                  <c:v>14.93066</c:v>
                </c:pt>
                <c:pt idx="64">
                  <c:v>14.933590000000001</c:v>
                </c:pt>
                <c:pt idx="65">
                  <c:v>14.9375</c:v>
                </c:pt>
                <c:pt idx="66">
                  <c:v>14.934570000000001</c:v>
                </c:pt>
                <c:pt idx="67">
                  <c:v>14.93262</c:v>
                </c:pt>
                <c:pt idx="68">
                  <c:v>14.93848</c:v>
                </c:pt>
                <c:pt idx="69">
                  <c:v>14.939450000000001</c:v>
                </c:pt>
                <c:pt idx="70">
                  <c:v>14.93652</c:v>
                </c:pt>
                <c:pt idx="71">
                  <c:v>14.93066</c:v>
                </c:pt>
                <c:pt idx="72">
                  <c:v>14.93164</c:v>
                </c:pt>
                <c:pt idx="73">
                  <c:v>14.933590000000001</c:v>
                </c:pt>
                <c:pt idx="74">
                  <c:v>14.9375</c:v>
                </c:pt>
                <c:pt idx="75">
                  <c:v>14.929690000000001</c:v>
                </c:pt>
                <c:pt idx="76">
                  <c:v>14.934570000000001</c:v>
                </c:pt>
                <c:pt idx="77">
                  <c:v>14.934570000000001</c:v>
                </c:pt>
                <c:pt idx="78">
                  <c:v>14.935549999999999</c:v>
                </c:pt>
                <c:pt idx="79">
                  <c:v>14.933590000000001</c:v>
                </c:pt>
                <c:pt idx="80">
                  <c:v>14.93164</c:v>
                </c:pt>
                <c:pt idx="81">
                  <c:v>14.93164</c:v>
                </c:pt>
                <c:pt idx="82">
                  <c:v>14.92773</c:v>
                </c:pt>
                <c:pt idx="83">
                  <c:v>14.93262</c:v>
                </c:pt>
                <c:pt idx="84">
                  <c:v>14.933590000000001</c:v>
                </c:pt>
                <c:pt idx="85">
                  <c:v>14.93652</c:v>
                </c:pt>
                <c:pt idx="86">
                  <c:v>14.935549999999999</c:v>
                </c:pt>
                <c:pt idx="87">
                  <c:v>14.929690000000001</c:v>
                </c:pt>
                <c:pt idx="88">
                  <c:v>14.928710000000001</c:v>
                </c:pt>
                <c:pt idx="89">
                  <c:v>14.93066</c:v>
                </c:pt>
                <c:pt idx="90">
                  <c:v>14.934570000000001</c:v>
                </c:pt>
                <c:pt idx="91">
                  <c:v>14.935549999999999</c:v>
                </c:pt>
                <c:pt idx="92">
                  <c:v>14.934570000000001</c:v>
                </c:pt>
                <c:pt idx="93">
                  <c:v>14.935549999999999</c:v>
                </c:pt>
                <c:pt idx="94">
                  <c:v>14.93164</c:v>
                </c:pt>
                <c:pt idx="95">
                  <c:v>14.9375</c:v>
                </c:pt>
                <c:pt idx="96">
                  <c:v>14.934570000000001</c:v>
                </c:pt>
                <c:pt idx="97">
                  <c:v>14.93652</c:v>
                </c:pt>
                <c:pt idx="98">
                  <c:v>14.935549999999999</c:v>
                </c:pt>
                <c:pt idx="99">
                  <c:v>14.93262</c:v>
                </c:pt>
                <c:pt idx="100">
                  <c:v>14.934570000000001</c:v>
                </c:pt>
                <c:pt idx="101">
                  <c:v>14.929690000000001</c:v>
                </c:pt>
                <c:pt idx="102">
                  <c:v>14.93164</c:v>
                </c:pt>
                <c:pt idx="103">
                  <c:v>14.93164</c:v>
                </c:pt>
                <c:pt idx="104">
                  <c:v>14.92773</c:v>
                </c:pt>
                <c:pt idx="105">
                  <c:v>14.929690000000001</c:v>
                </c:pt>
                <c:pt idx="106">
                  <c:v>14.929690000000001</c:v>
                </c:pt>
                <c:pt idx="107">
                  <c:v>14.93164</c:v>
                </c:pt>
                <c:pt idx="108">
                  <c:v>14.93164</c:v>
                </c:pt>
                <c:pt idx="109">
                  <c:v>14.935549999999999</c:v>
                </c:pt>
                <c:pt idx="110">
                  <c:v>14.9375</c:v>
                </c:pt>
                <c:pt idx="111">
                  <c:v>14.93262</c:v>
                </c:pt>
                <c:pt idx="112">
                  <c:v>14.93652</c:v>
                </c:pt>
                <c:pt idx="113">
                  <c:v>14.93652</c:v>
                </c:pt>
                <c:pt idx="114">
                  <c:v>14.933590000000001</c:v>
                </c:pt>
                <c:pt idx="115">
                  <c:v>14.935549999999999</c:v>
                </c:pt>
                <c:pt idx="116">
                  <c:v>14.935549999999999</c:v>
                </c:pt>
                <c:pt idx="117">
                  <c:v>14.93164</c:v>
                </c:pt>
                <c:pt idx="118">
                  <c:v>14.934570000000001</c:v>
                </c:pt>
                <c:pt idx="119">
                  <c:v>14.93652</c:v>
                </c:pt>
                <c:pt idx="120">
                  <c:v>14.93262</c:v>
                </c:pt>
                <c:pt idx="121">
                  <c:v>14.93262</c:v>
                </c:pt>
                <c:pt idx="122">
                  <c:v>14.93066</c:v>
                </c:pt>
                <c:pt idx="123">
                  <c:v>14.92773</c:v>
                </c:pt>
                <c:pt idx="124">
                  <c:v>14.92676</c:v>
                </c:pt>
                <c:pt idx="125">
                  <c:v>14.928710000000001</c:v>
                </c:pt>
                <c:pt idx="126">
                  <c:v>14.928710000000001</c:v>
                </c:pt>
                <c:pt idx="127">
                  <c:v>14.924799999999999</c:v>
                </c:pt>
                <c:pt idx="128">
                  <c:v>14.92676</c:v>
                </c:pt>
                <c:pt idx="129">
                  <c:v>14.928710000000001</c:v>
                </c:pt>
                <c:pt idx="130">
                  <c:v>14.92676</c:v>
                </c:pt>
                <c:pt idx="131">
                  <c:v>14.924799999999999</c:v>
                </c:pt>
                <c:pt idx="132">
                  <c:v>14.92773</c:v>
                </c:pt>
                <c:pt idx="133">
                  <c:v>14.92676</c:v>
                </c:pt>
                <c:pt idx="134">
                  <c:v>14.929690000000001</c:v>
                </c:pt>
                <c:pt idx="135">
                  <c:v>14.93066</c:v>
                </c:pt>
                <c:pt idx="136">
                  <c:v>14.93066</c:v>
                </c:pt>
                <c:pt idx="137">
                  <c:v>14.933590000000001</c:v>
                </c:pt>
                <c:pt idx="138">
                  <c:v>14.93164</c:v>
                </c:pt>
                <c:pt idx="139">
                  <c:v>14.934570000000001</c:v>
                </c:pt>
                <c:pt idx="140">
                  <c:v>14.93262</c:v>
                </c:pt>
                <c:pt idx="141">
                  <c:v>14.933590000000001</c:v>
                </c:pt>
                <c:pt idx="142">
                  <c:v>14.934570000000001</c:v>
                </c:pt>
                <c:pt idx="143">
                  <c:v>14.939450000000001</c:v>
                </c:pt>
                <c:pt idx="144">
                  <c:v>14.939450000000001</c:v>
                </c:pt>
                <c:pt idx="145">
                  <c:v>14.9375</c:v>
                </c:pt>
                <c:pt idx="146">
                  <c:v>14.9375</c:v>
                </c:pt>
                <c:pt idx="147">
                  <c:v>14.93652</c:v>
                </c:pt>
                <c:pt idx="148">
                  <c:v>14.935549999999999</c:v>
                </c:pt>
                <c:pt idx="149">
                  <c:v>14.935549999999999</c:v>
                </c:pt>
                <c:pt idx="150">
                  <c:v>14.935549999999999</c:v>
                </c:pt>
                <c:pt idx="151">
                  <c:v>14.91699</c:v>
                </c:pt>
                <c:pt idx="152">
                  <c:v>14.934570000000001</c:v>
                </c:pt>
                <c:pt idx="153">
                  <c:v>14.95703</c:v>
                </c:pt>
                <c:pt idx="154">
                  <c:v>14.959960000000001</c:v>
                </c:pt>
                <c:pt idx="155">
                  <c:v>14.98047</c:v>
                </c:pt>
                <c:pt idx="156">
                  <c:v>15.02051</c:v>
                </c:pt>
                <c:pt idx="157">
                  <c:v>15.033200000000001</c:v>
                </c:pt>
                <c:pt idx="158">
                  <c:v>15.040039999999999</c:v>
                </c:pt>
                <c:pt idx="159">
                  <c:v>15.02441</c:v>
                </c:pt>
                <c:pt idx="160">
                  <c:v>15.065429999999999</c:v>
                </c:pt>
                <c:pt idx="161">
                  <c:v>15.048830000000001</c:v>
                </c:pt>
                <c:pt idx="162">
                  <c:v>15.07227</c:v>
                </c:pt>
                <c:pt idx="163">
                  <c:v>15.066409999999999</c:v>
                </c:pt>
                <c:pt idx="164">
                  <c:v>15.03125</c:v>
                </c:pt>
                <c:pt idx="165">
                  <c:v>15.04297</c:v>
                </c:pt>
                <c:pt idx="166">
                  <c:v>15.001950000000001</c:v>
                </c:pt>
                <c:pt idx="167">
                  <c:v>14.951169999999999</c:v>
                </c:pt>
                <c:pt idx="168">
                  <c:v>14.898440000000001</c:v>
                </c:pt>
                <c:pt idx="169">
                  <c:v>14.852539999999999</c:v>
                </c:pt>
                <c:pt idx="170">
                  <c:v>14.830080000000001</c:v>
                </c:pt>
                <c:pt idx="171">
                  <c:v>14.90527</c:v>
                </c:pt>
                <c:pt idx="172">
                  <c:v>14.82227</c:v>
                </c:pt>
                <c:pt idx="173">
                  <c:v>14.80664</c:v>
                </c:pt>
                <c:pt idx="174">
                  <c:v>15.02051</c:v>
                </c:pt>
                <c:pt idx="175">
                  <c:v>15.01953</c:v>
                </c:pt>
                <c:pt idx="176">
                  <c:v>15.085940000000001</c:v>
                </c:pt>
                <c:pt idx="177">
                  <c:v>15.1084</c:v>
                </c:pt>
                <c:pt idx="178">
                  <c:v>15.216799999999999</c:v>
                </c:pt>
                <c:pt idx="179">
                  <c:v>15.236330000000001</c:v>
                </c:pt>
                <c:pt idx="180">
                  <c:v>15.25098</c:v>
                </c:pt>
                <c:pt idx="181">
                  <c:v>15.26465</c:v>
                </c:pt>
                <c:pt idx="182">
                  <c:v>15.36523</c:v>
                </c:pt>
                <c:pt idx="183">
                  <c:v>15.38574</c:v>
                </c:pt>
                <c:pt idx="184">
                  <c:v>15.39453</c:v>
                </c:pt>
                <c:pt idx="185">
                  <c:v>15.508789999999999</c:v>
                </c:pt>
                <c:pt idx="186">
                  <c:v>15.51074</c:v>
                </c:pt>
                <c:pt idx="187">
                  <c:v>15.5166</c:v>
                </c:pt>
                <c:pt idx="188">
                  <c:v>15.502929999999999</c:v>
                </c:pt>
                <c:pt idx="189">
                  <c:v>15.61523</c:v>
                </c:pt>
                <c:pt idx="190">
                  <c:v>15.621090000000001</c:v>
                </c:pt>
                <c:pt idx="191">
                  <c:v>15.60938</c:v>
                </c:pt>
                <c:pt idx="192">
                  <c:v>15.6084</c:v>
                </c:pt>
                <c:pt idx="193">
                  <c:v>15.58203</c:v>
                </c:pt>
                <c:pt idx="194">
                  <c:v>15.72949</c:v>
                </c:pt>
                <c:pt idx="195">
                  <c:v>15.72461</c:v>
                </c:pt>
                <c:pt idx="196">
                  <c:v>15.73438</c:v>
                </c:pt>
                <c:pt idx="197">
                  <c:v>15.74023</c:v>
                </c:pt>
                <c:pt idx="198">
                  <c:v>15.89648</c:v>
                </c:pt>
                <c:pt idx="199">
                  <c:v>15.898440000000001</c:v>
                </c:pt>
                <c:pt idx="200">
                  <c:v>15.909179999999999</c:v>
                </c:pt>
                <c:pt idx="201">
                  <c:v>15.91211</c:v>
                </c:pt>
                <c:pt idx="202">
                  <c:v>15.90625</c:v>
                </c:pt>
                <c:pt idx="203">
                  <c:v>16.063479999999998</c:v>
                </c:pt>
                <c:pt idx="204">
                  <c:v>16.058589999999999</c:v>
                </c:pt>
                <c:pt idx="205">
                  <c:v>16.06738</c:v>
                </c:pt>
                <c:pt idx="206">
                  <c:v>16.076170000000001</c:v>
                </c:pt>
                <c:pt idx="207">
                  <c:v>16.078130000000002</c:v>
                </c:pt>
                <c:pt idx="208">
                  <c:v>16.070309999999999</c:v>
                </c:pt>
                <c:pt idx="209">
                  <c:v>16.26172</c:v>
                </c:pt>
                <c:pt idx="210">
                  <c:v>16.260739999999998</c:v>
                </c:pt>
                <c:pt idx="211">
                  <c:v>16.26172</c:v>
                </c:pt>
                <c:pt idx="212">
                  <c:v>16.26465</c:v>
                </c:pt>
                <c:pt idx="213">
                  <c:v>16.2666</c:v>
                </c:pt>
                <c:pt idx="214">
                  <c:v>16.2666</c:v>
                </c:pt>
                <c:pt idx="215">
                  <c:v>16.47363</c:v>
                </c:pt>
                <c:pt idx="216">
                  <c:v>16.48047</c:v>
                </c:pt>
                <c:pt idx="217">
                  <c:v>16.462890000000002</c:v>
                </c:pt>
                <c:pt idx="218">
                  <c:v>16.46875</c:v>
                </c:pt>
                <c:pt idx="219">
                  <c:v>16.467770000000002</c:v>
                </c:pt>
                <c:pt idx="220">
                  <c:v>16.46191</c:v>
                </c:pt>
                <c:pt idx="221">
                  <c:v>16.44727</c:v>
                </c:pt>
                <c:pt idx="222">
                  <c:v>16.446290000000001</c:v>
                </c:pt>
                <c:pt idx="223">
                  <c:v>16.685549999999999</c:v>
                </c:pt>
                <c:pt idx="224">
                  <c:v>16.68066</c:v>
                </c:pt>
                <c:pt idx="225">
                  <c:v>16.68262</c:v>
                </c:pt>
                <c:pt idx="226">
                  <c:v>16.681640000000002</c:v>
                </c:pt>
                <c:pt idx="227">
                  <c:v>16.684570000000001</c:v>
                </c:pt>
                <c:pt idx="228">
                  <c:v>16.690429999999999</c:v>
                </c:pt>
                <c:pt idx="229">
                  <c:v>16.690429999999999</c:v>
                </c:pt>
                <c:pt idx="230">
                  <c:v>16.953130000000002</c:v>
                </c:pt>
                <c:pt idx="231">
                  <c:v>16.94727</c:v>
                </c:pt>
                <c:pt idx="232">
                  <c:v>16.94922</c:v>
                </c:pt>
                <c:pt idx="233">
                  <c:v>16.94922</c:v>
                </c:pt>
                <c:pt idx="234">
                  <c:v>16.955079999999999</c:v>
                </c:pt>
                <c:pt idx="235">
                  <c:v>16.955079999999999</c:v>
                </c:pt>
                <c:pt idx="236">
                  <c:v>16.96191</c:v>
                </c:pt>
                <c:pt idx="237">
                  <c:v>16.965820000000001</c:v>
                </c:pt>
                <c:pt idx="238">
                  <c:v>16.966799999999999</c:v>
                </c:pt>
                <c:pt idx="239">
                  <c:v>17.244140000000002</c:v>
                </c:pt>
                <c:pt idx="240">
                  <c:v>17.252929999999999</c:v>
                </c:pt>
                <c:pt idx="241">
                  <c:v>17.25684</c:v>
                </c:pt>
                <c:pt idx="242">
                  <c:v>17.25</c:v>
                </c:pt>
                <c:pt idx="243">
                  <c:v>17.244140000000002</c:v>
                </c:pt>
                <c:pt idx="244">
                  <c:v>17.23828</c:v>
                </c:pt>
                <c:pt idx="245">
                  <c:v>17.24512</c:v>
                </c:pt>
                <c:pt idx="246">
                  <c:v>17.25488</c:v>
                </c:pt>
                <c:pt idx="247">
                  <c:v>17.25488</c:v>
                </c:pt>
                <c:pt idx="248">
                  <c:v>17.255859999999998</c:v>
                </c:pt>
                <c:pt idx="249">
                  <c:v>17.54102</c:v>
                </c:pt>
                <c:pt idx="250">
                  <c:v>17.551760000000002</c:v>
                </c:pt>
                <c:pt idx="251">
                  <c:v>17.576170000000001</c:v>
                </c:pt>
                <c:pt idx="252">
                  <c:v>17.580079999999999</c:v>
                </c:pt>
                <c:pt idx="253">
                  <c:v>17.551760000000002</c:v>
                </c:pt>
                <c:pt idx="254">
                  <c:v>17.57715</c:v>
                </c:pt>
                <c:pt idx="255">
                  <c:v>17.56738</c:v>
                </c:pt>
                <c:pt idx="256">
                  <c:v>17.578130000000002</c:v>
                </c:pt>
                <c:pt idx="257">
                  <c:v>17.573239999999998</c:v>
                </c:pt>
                <c:pt idx="258">
                  <c:v>17.571290000000001</c:v>
                </c:pt>
                <c:pt idx="259">
                  <c:v>17.55566</c:v>
                </c:pt>
                <c:pt idx="260">
                  <c:v>17.914059999999999</c:v>
                </c:pt>
                <c:pt idx="261">
                  <c:v>17.91309</c:v>
                </c:pt>
                <c:pt idx="262">
                  <c:v>17.909179999999999</c:v>
                </c:pt>
                <c:pt idx="263">
                  <c:v>17.919920000000001</c:v>
                </c:pt>
                <c:pt idx="264">
                  <c:v>17.9209</c:v>
                </c:pt>
                <c:pt idx="265">
                  <c:v>17.921880000000002</c:v>
                </c:pt>
                <c:pt idx="266">
                  <c:v>17.928709999999999</c:v>
                </c:pt>
                <c:pt idx="267">
                  <c:v>17.929690000000001</c:v>
                </c:pt>
                <c:pt idx="268">
                  <c:v>17.93066</c:v>
                </c:pt>
                <c:pt idx="269">
                  <c:v>17.929690000000001</c:v>
                </c:pt>
                <c:pt idx="270">
                  <c:v>17.92773</c:v>
                </c:pt>
                <c:pt idx="271">
                  <c:v>18.31738</c:v>
                </c:pt>
                <c:pt idx="272">
                  <c:v>18.31738</c:v>
                </c:pt>
                <c:pt idx="273">
                  <c:v>18.320309999999999</c:v>
                </c:pt>
                <c:pt idx="274">
                  <c:v>18.318359999999998</c:v>
                </c:pt>
                <c:pt idx="275">
                  <c:v>18.323239999999998</c:v>
                </c:pt>
                <c:pt idx="276">
                  <c:v>18.323239999999998</c:v>
                </c:pt>
                <c:pt idx="277">
                  <c:v>18.326170000000001</c:v>
                </c:pt>
                <c:pt idx="278">
                  <c:v>18.326170000000001</c:v>
                </c:pt>
                <c:pt idx="279">
                  <c:v>18.318359999999998</c:v>
                </c:pt>
                <c:pt idx="280">
                  <c:v>18.313479999999998</c:v>
                </c:pt>
                <c:pt idx="281">
                  <c:v>18.315429999999999</c:v>
                </c:pt>
                <c:pt idx="282">
                  <c:v>18.320309999999999</c:v>
                </c:pt>
                <c:pt idx="283">
                  <c:v>18.31934</c:v>
                </c:pt>
                <c:pt idx="284">
                  <c:v>18.750979999999998</c:v>
                </c:pt>
                <c:pt idx="285">
                  <c:v>18.724609999999998</c:v>
                </c:pt>
                <c:pt idx="286">
                  <c:v>18.748049999999999</c:v>
                </c:pt>
                <c:pt idx="287">
                  <c:v>18.752929999999999</c:v>
                </c:pt>
                <c:pt idx="288">
                  <c:v>18.753910000000001</c:v>
                </c:pt>
                <c:pt idx="289">
                  <c:v>18.75488</c:v>
                </c:pt>
                <c:pt idx="290">
                  <c:v>18.755859999999998</c:v>
                </c:pt>
                <c:pt idx="291">
                  <c:v>18.75</c:v>
                </c:pt>
                <c:pt idx="292">
                  <c:v>18.72852</c:v>
                </c:pt>
                <c:pt idx="293">
                  <c:v>18.748049999999999</c:v>
                </c:pt>
                <c:pt idx="294">
                  <c:v>18.734380000000002</c:v>
                </c:pt>
                <c:pt idx="295">
                  <c:v>18.722660000000001</c:v>
                </c:pt>
                <c:pt idx="296">
                  <c:v>18.726559999999999</c:v>
                </c:pt>
                <c:pt idx="297">
                  <c:v>18.706050000000001</c:v>
                </c:pt>
                <c:pt idx="298">
                  <c:v>19.208010000000002</c:v>
                </c:pt>
                <c:pt idx="299">
                  <c:v>19.205079999999999</c:v>
                </c:pt>
                <c:pt idx="300">
                  <c:v>19.20703</c:v>
                </c:pt>
                <c:pt idx="301">
                  <c:v>19.19727</c:v>
                </c:pt>
                <c:pt idx="302">
                  <c:v>19.193359999999998</c:v>
                </c:pt>
                <c:pt idx="303">
                  <c:v>19.198239999999998</c:v>
                </c:pt>
                <c:pt idx="304">
                  <c:v>19.209959999999999</c:v>
                </c:pt>
                <c:pt idx="305">
                  <c:v>19.21191</c:v>
                </c:pt>
                <c:pt idx="306">
                  <c:v>19.200199999999999</c:v>
                </c:pt>
                <c:pt idx="307">
                  <c:v>19.191410000000001</c:v>
                </c:pt>
                <c:pt idx="308">
                  <c:v>19.196290000000001</c:v>
                </c:pt>
                <c:pt idx="309">
                  <c:v>19.185549999999999</c:v>
                </c:pt>
                <c:pt idx="310">
                  <c:v>19.179690000000001</c:v>
                </c:pt>
                <c:pt idx="311">
                  <c:v>19.186520000000002</c:v>
                </c:pt>
                <c:pt idx="312">
                  <c:v>19.179690000000001</c:v>
                </c:pt>
                <c:pt idx="313">
                  <c:v>19.18262</c:v>
                </c:pt>
                <c:pt idx="314">
                  <c:v>19.70703</c:v>
                </c:pt>
                <c:pt idx="315">
                  <c:v>19.71191</c:v>
                </c:pt>
                <c:pt idx="316">
                  <c:v>19.71191</c:v>
                </c:pt>
                <c:pt idx="317">
                  <c:v>19.710940000000001</c:v>
                </c:pt>
                <c:pt idx="318">
                  <c:v>19.71875</c:v>
                </c:pt>
                <c:pt idx="319">
                  <c:v>19.716799999999999</c:v>
                </c:pt>
                <c:pt idx="320">
                  <c:v>19.71875</c:v>
                </c:pt>
                <c:pt idx="321">
                  <c:v>19.71387</c:v>
                </c:pt>
                <c:pt idx="322">
                  <c:v>19.721679999999999</c:v>
                </c:pt>
                <c:pt idx="323">
                  <c:v>19.724609999999998</c:v>
                </c:pt>
                <c:pt idx="324">
                  <c:v>19.736329999999999</c:v>
                </c:pt>
                <c:pt idx="325">
                  <c:v>19.742190000000001</c:v>
                </c:pt>
                <c:pt idx="326">
                  <c:v>19.75488</c:v>
                </c:pt>
                <c:pt idx="327">
                  <c:v>19.75684</c:v>
                </c:pt>
                <c:pt idx="328">
                  <c:v>20.33691</c:v>
                </c:pt>
                <c:pt idx="329">
                  <c:v>20.344729999999998</c:v>
                </c:pt>
                <c:pt idx="330">
                  <c:v>20.345700000000001</c:v>
                </c:pt>
                <c:pt idx="331">
                  <c:v>20.347660000000001</c:v>
                </c:pt>
                <c:pt idx="332">
                  <c:v>20.345700000000001</c:v>
                </c:pt>
                <c:pt idx="333">
                  <c:v>20.34375</c:v>
                </c:pt>
                <c:pt idx="334">
                  <c:v>20.361329999999999</c:v>
                </c:pt>
                <c:pt idx="335">
                  <c:v>20.362300000000001</c:v>
                </c:pt>
                <c:pt idx="336">
                  <c:v>20.364260000000002</c:v>
                </c:pt>
                <c:pt idx="337">
                  <c:v>20.364260000000002</c:v>
                </c:pt>
                <c:pt idx="338">
                  <c:v>20.372070000000001</c:v>
                </c:pt>
                <c:pt idx="339">
                  <c:v>20.372070000000001</c:v>
                </c:pt>
                <c:pt idx="340">
                  <c:v>20.372070000000001</c:v>
                </c:pt>
                <c:pt idx="341">
                  <c:v>20.371089999999999</c:v>
                </c:pt>
                <c:pt idx="342">
                  <c:v>20.372070000000001</c:v>
                </c:pt>
                <c:pt idx="343">
                  <c:v>20.375</c:v>
                </c:pt>
                <c:pt idx="344">
                  <c:v>20.366209999999999</c:v>
                </c:pt>
                <c:pt idx="345">
                  <c:v>20.37012</c:v>
                </c:pt>
                <c:pt idx="346">
                  <c:v>20.36523</c:v>
                </c:pt>
                <c:pt idx="347">
                  <c:v>20.94727</c:v>
                </c:pt>
                <c:pt idx="348">
                  <c:v>20.98047</c:v>
                </c:pt>
                <c:pt idx="349">
                  <c:v>20.885739999999998</c:v>
                </c:pt>
                <c:pt idx="350">
                  <c:v>20.976559999999999</c:v>
                </c:pt>
                <c:pt idx="351">
                  <c:v>20.974609999999998</c:v>
                </c:pt>
                <c:pt idx="352">
                  <c:v>20.97363</c:v>
                </c:pt>
                <c:pt idx="353">
                  <c:v>20.98535</c:v>
                </c:pt>
                <c:pt idx="354">
                  <c:v>20.991209999999999</c:v>
                </c:pt>
                <c:pt idx="355">
                  <c:v>20.994140000000002</c:v>
                </c:pt>
                <c:pt idx="356">
                  <c:v>21.002929999999999</c:v>
                </c:pt>
                <c:pt idx="357">
                  <c:v>21.00977</c:v>
                </c:pt>
                <c:pt idx="358">
                  <c:v>21.013670000000001</c:v>
                </c:pt>
                <c:pt idx="359">
                  <c:v>21.017579999999999</c:v>
                </c:pt>
                <c:pt idx="360">
                  <c:v>21.02148</c:v>
                </c:pt>
                <c:pt idx="361">
                  <c:v>20.99316</c:v>
                </c:pt>
                <c:pt idx="362">
                  <c:v>21.00977</c:v>
                </c:pt>
                <c:pt idx="363">
                  <c:v>21.015630000000002</c:v>
                </c:pt>
                <c:pt idx="364">
                  <c:v>21.013670000000001</c:v>
                </c:pt>
                <c:pt idx="365">
                  <c:v>21.01172</c:v>
                </c:pt>
                <c:pt idx="366">
                  <c:v>21.69238</c:v>
                </c:pt>
                <c:pt idx="367">
                  <c:v>21.685549999999999</c:v>
                </c:pt>
                <c:pt idx="368">
                  <c:v>21.669920000000001</c:v>
                </c:pt>
                <c:pt idx="369">
                  <c:v>21.665040000000001</c:v>
                </c:pt>
                <c:pt idx="370">
                  <c:v>21.66797</c:v>
                </c:pt>
                <c:pt idx="371">
                  <c:v>21.671880000000002</c:v>
                </c:pt>
                <c:pt idx="372">
                  <c:v>21.6709</c:v>
                </c:pt>
                <c:pt idx="373">
                  <c:v>21.67773</c:v>
                </c:pt>
                <c:pt idx="374">
                  <c:v>21.683589999999999</c:v>
                </c:pt>
                <c:pt idx="375">
                  <c:v>21.693359999999998</c:v>
                </c:pt>
                <c:pt idx="376">
                  <c:v>21.700199999999999</c:v>
                </c:pt>
                <c:pt idx="377">
                  <c:v>21.715820000000001</c:v>
                </c:pt>
                <c:pt idx="378">
                  <c:v>21.726559999999999</c:v>
                </c:pt>
                <c:pt idx="379">
                  <c:v>21.741209999999999</c:v>
                </c:pt>
                <c:pt idx="380">
                  <c:v>21.75</c:v>
                </c:pt>
                <c:pt idx="381">
                  <c:v>21.75488</c:v>
                </c:pt>
                <c:pt idx="382">
                  <c:v>21.763670000000001</c:v>
                </c:pt>
                <c:pt idx="383">
                  <c:v>21.765630000000002</c:v>
                </c:pt>
                <c:pt idx="384">
                  <c:v>21.770510000000002</c:v>
                </c:pt>
                <c:pt idx="385">
                  <c:v>21.775390000000002</c:v>
                </c:pt>
                <c:pt idx="386">
                  <c:v>22.51953</c:v>
                </c:pt>
                <c:pt idx="387">
                  <c:v>22.52148</c:v>
                </c:pt>
                <c:pt idx="388">
                  <c:v>22.489260000000002</c:v>
                </c:pt>
                <c:pt idx="389">
                  <c:v>22.51953</c:v>
                </c:pt>
                <c:pt idx="390">
                  <c:v>22.52148</c:v>
                </c:pt>
                <c:pt idx="391">
                  <c:v>22.52148</c:v>
                </c:pt>
                <c:pt idx="392">
                  <c:v>22.52637</c:v>
                </c:pt>
                <c:pt idx="393">
                  <c:v>22.52637</c:v>
                </c:pt>
                <c:pt idx="394">
                  <c:v>22.527339999999999</c:v>
                </c:pt>
                <c:pt idx="395">
                  <c:v>22.532229999999998</c:v>
                </c:pt>
                <c:pt idx="396">
                  <c:v>22.532229999999998</c:v>
                </c:pt>
                <c:pt idx="397">
                  <c:v>22.52637</c:v>
                </c:pt>
                <c:pt idx="398">
                  <c:v>22.530270000000002</c:v>
                </c:pt>
                <c:pt idx="399">
                  <c:v>22.50488</c:v>
                </c:pt>
                <c:pt idx="400">
                  <c:v>22.529299999999999</c:v>
                </c:pt>
                <c:pt idx="401">
                  <c:v>22.53125</c:v>
                </c:pt>
                <c:pt idx="402">
                  <c:v>22.49316</c:v>
                </c:pt>
                <c:pt idx="403">
                  <c:v>22.505859999999998</c:v>
                </c:pt>
                <c:pt idx="404">
                  <c:v>22.530270000000002</c:v>
                </c:pt>
                <c:pt idx="405">
                  <c:v>22.53125</c:v>
                </c:pt>
                <c:pt idx="406">
                  <c:v>22.53613</c:v>
                </c:pt>
                <c:pt idx="407">
                  <c:v>22.520510000000002</c:v>
                </c:pt>
                <c:pt idx="408">
                  <c:v>22.499020000000002</c:v>
                </c:pt>
                <c:pt idx="409">
                  <c:v>23.340820000000001</c:v>
                </c:pt>
                <c:pt idx="410">
                  <c:v>23.335940000000001</c:v>
                </c:pt>
                <c:pt idx="411">
                  <c:v>23.321290000000001</c:v>
                </c:pt>
                <c:pt idx="412">
                  <c:v>23.32422</c:v>
                </c:pt>
                <c:pt idx="413">
                  <c:v>23.32422</c:v>
                </c:pt>
                <c:pt idx="414">
                  <c:v>23.331050000000001</c:v>
                </c:pt>
                <c:pt idx="415">
                  <c:v>23.335940000000001</c:v>
                </c:pt>
                <c:pt idx="416">
                  <c:v>23.335940000000001</c:v>
                </c:pt>
                <c:pt idx="417">
                  <c:v>23.33398</c:v>
                </c:pt>
                <c:pt idx="418">
                  <c:v>23.340820000000001</c:v>
                </c:pt>
                <c:pt idx="419">
                  <c:v>23.359380000000002</c:v>
                </c:pt>
                <c:pt idx="420">
                  <c:v>23.362300000000001</c:v>
                </c:pt>
                <c:pt idx="421">
                  <c:v>23.361329999999999</c:v>
                </c:pt>
                <c:pt idx="422">
                  <c:v>23.366209999999999</c:v>
                </c:pt>
                <c:pt idx="423">
                  <c:v>23.373049999999999</c:v>
                </c:pt>
                <c:pt idx="424">
                  <c:v>23.380859999999998</c:v>
                </c:pt>
                <c:pt idx="425">
                  <c:v>23.38672</c:v>
                </c:pt>
                <c:pt idx="426">
                  <c:v>23.38672</c:v>
                </c:pt>
                <c:pt idx="427">
                  <c:v>23.392579999999999</c:v>
                </c:pt>
                <c:pt idx="428">
                  <c:v>23.395510000000002</c:v>
                </c:pt>
                <c:pt idx="429">
                  <c:v>23.39648</c:v>
                </c:pt>
                <c:pt idx="430">
                  <c:v>23.398440000000001</c:v>
                </c:pt>
                <c:pt idx="431">
                  <c:v>23.395510000000002</c:v>
                </c:pt>
                <c:pt idx="432">
                  <c:v>23.39648</c:v>
                </c:pt>
                <c:pt idx="433">
                  <c:v>24.28809</c:v>
                </c:pt>
                <c:pt idx="434">
                  <c:v>24.287109999999998</c:v>
                </c:pt>
                <c:pt idx="435">
                  <c:v>24.285160000000001</c:v>
                </c:pt>
                <c:pt idx="436">
                  <c:v>24.290040000000001</c:v>
                </c:pt>
                <c:pt idx="437">
                  <c:v>24.239260000000002</c:v>
                </c:pt>
                <c:pt idx="438">
                  <c:v>24.265630000000002</c:v>
                </c:pt>
                <c:pt idx="439">
                  <c:v>24.28613</c:v>
                </c:pt>
                <c:pt idx="440">
                  <c:v>24.28613</c:v>
                </c:pt>
                <c:pt idx="441">
                  <c:v>24.278320000000001</c:v>
                </c:pt>
                <c:pt idx="442">
                  <c:v>24.287109999999998</c:v>
                </c:pt>
                <c:pt idx="443">
                  <c:v>24.28613</c:v>
                </c:pt>
                <c:pt idx="444">
                  <c:v>24.287109999999998</c:v>
                </c:pt>
                <c:pt idx="445">
                  <c:v>24.268550000000001</c:v>
                </c:pt>
                <c:pt idx="446">
                  <c:v>24.270510000000002</c:v>
                </c:pt>
                <c:pt idx="447">
                  <c:v>24.25488</c:v>
                </c:pt>
                <c:pt idx="448">
                  <c:v>24.28125</c:v>
                </c:pt>
                <c:pt idx="449">
                  <c:v>24.287109999999998</c:v>
                </c:pt>
                <c:pt idx="450">
                  <c:v>24.289059999999999</c:v>
                </c:pt>
                <c:pt idx="451">
                  <c:v>24.29102</c:v>
                </c:pt>
                <c:pt idx="452">
                  <c:v>24.29297</c:v>
                </c:pt>
                <c:pt idx="453">
                  <c:v>24.267579999999999</c:v>
                </c:pt>
                <c:pt idx="454">
                  <c:v>24.285160000000001</c:v>
                </c:pt>
                <c:pt idx="455">
                  <c:v>24.247070000000001</c:v>
                </c:pt>
                <c:pt idx="456">
                  <c:v>24.285160000000001</c:v>
                </c:pt>
                <c:pt idx="457">
                  <c:v>24.285160000000001</c:v>
                </c:pt>
                <c:pt idx="458">
                  <c:v>24.251950000000001</c:v>
                </c:pt>
                <c:pt idx="459">
                  <c:v>24.28613</c:v>
                </c:pt>
                <c:pt idx="460">
                  <c:v>25.250979999999998</c:v>
                </c:pt>
                <c:pt idx="461">
                  <c:v>25.249020000000002</c:v>
                </c:pt>
                <c:pt idx="462">
                  <c:v>25.251950000000001</c:v>
                </c:pt>
                <c:pt idx="463">
                  <c:v>25.25488</c:v>
                </c:pt>
                <c:pt idx="464">
                  <c:v>25.25684</c:v>
                </c:pt>
                <c:pt idx="465">
                  <c:v>25.258790000000001</c:v>
                </c:pt>
                <c:pt idx="466">
                  <c:v>25.260739999999998</c:v>
                </c:pt>
                <c:pt idx="467">
                  <c:v>25.25684</c:v>
                </c:pt>
                <c:pt idx="468">
                  <c:v>25.24023</c:v>
                </c:pt>
                <c:pt idx="469">
                  <c:v>25.25977</c:v>
                </c:pt>
                <c:pt idx="470">
                  <c:v>25.262699999999999</c:v>
                </c:pt>
                <c:pt idx="471">
                  <c:v>25.26465</c:v>
                </c:pt>
                <c:pt idx="472">
                  <c:v>25.265630000000002</c:v>
                </c:pt>
                <c:pt idx="473">
                  <c:v>25.25488</c:v>
                </c:pt>
                <c:pt idx="474">
                  <c:v>25.265630000000002</c:v>
                </c:pt>
                <c:pt idx="475">
                  <c:v>25.262699999999999</c:v>
                </c:pt>
                <c:pt idx="476">
                  <c:v>25.260739999999998</c:v>
                </c:pt>
                <c:pt idx="477">
                  <c:v>25.25977</c:v>
                </c:pt>
                <c:pt idx="478">
                  <c:v>25.262699999999999</c:v>
                </c:pt>
                <c:pt idx="479">
                  <c:v>25.237300000000001</c:v>
                </c:pt>
                <c:pt idx="480">
                  <c:v>25.26172</c:v>
                </c:pt>
                <c:pt idx="481">
                  <c:v>25.263670000000001</c:v>
                </c:pt>
                <c:pt idx="482">
                  <c:v>25.263670000000001</c:v>
                </c:pt>
                <c:pt idx="483">
                  <c:v>25.263670000000001</c:v>
                </c:pt>
                <c:pt idx="484">
                  <c:v>25.263670000000001</c:v>
                </c:pt>
                <c:pt idx="485">
                  <c:v>25.255859999999998</c:v>
                </c:pt>
                <c:pt idx="486">
                  <c:v>25.26172</c:v>
                </c:pt>
                <c:pt idx="487">
                  <c:v>25.26172</c:v>
                </c:pt>
                <c:pt idx="488">
                  <c:v>25.260739999999998</c:v>
                </c:pt>
                <c:pt idx="489">
                  <c:v>25.23828</c:v>
                </c:pt>
                <c:pt idx="490">
                  <c:v>26.310549999999999</c:v>
                </c:pt>
                <c:pt idx="491">
                  <c:v>26.311520000000002</c:v>
                </c:pt>
                <c:pt idx="492">
                  <c:v>26.3125</c:v>
                </c:pt>
                <c:pt idx="493">
                  <c:v>26.311520000000002</c:v>
                </c:pt>
                <c:pt idx="494">
                  <c:v>26.311520000000002</c:v>
                </c:pt>
                <c:pt idx="495">
                  <c:v>26.311520000000002</c:v>
                </c:pt>
                <c:pt idx="496">
                  <c:v>26.310549999999999</c:v>
                </c:pt>
                <c:pt idx="497">
                  <c:v>26.309570000000001</c:v>
                </c:pt>
                <c:pt idx="498">
                  <c:v>26.311520000000002</c:v>
                </c:pt>
                <c:pt idx="499">
                  <c:v>26.30762</c:v>
                </c:pt>
                <c:pt idx="500">
                  <c:v>26.306640000000002</c:v>
                </c:pt>
                <c:pt idx="501">
                  <c:v>26.304690000000001</c:v>
                </c:pt>
                <c:pt idx="502">
                  <c:v>26.310549999999999</c:v>
                </c:pt>
                <c:pt idx="503">
                  <c:v>26.310549999999999</c:v>
                </c:pt>
              </c:numCache>
            </c:numRef>
          </c:val>
          <c:smooth val="0"/>
          <c:extLst>
            <c:ext xmlns:c16="http://schemas.microsoft.com/office/drawing/2014/chart" uri="{C3380CC4-5D6E-409C-BE32-E72D297353CC}">
              <c16:uniqueId val="{00000001-45AF-4438-BAEA-688C3AEB19DF}"/>
            </c:ext>
          </c:extLst>
        </c:ser>
        <c:ser>
          <c:idx val="2"/>
          <c:order val="2"/>
          <c:tx>
            <c:strRef>
              <c:f>Sheet1!$D$1</c:f>
              <c:strCache>
                <c:ptCount val="1"/>
                <c:pt idx="0">
                  <c:v>VirtualMax</c:v>
                </c:pt>
              </c:strCache>
            </c:strRef>
          </c:tx>
          <c:spPr>
            <a:ln w="19050" cap="rnd">
              <a:solidFill>
                <a:srgbClr val="C00000"/>
              </a:solidFill>
              <a:round/>
            </a:ln>
            <a:effectLst/>
          </c:spPr>
          <c:marker>
            <c:symbol val="none"/>
          </c:marker>
          <c:cat>
            <c:strRef>
              <c:f>Sheet1!$A$2:$A$505</c:f>
              <c:strCache>
                <c:ptCount val="4"/>
                <c:pt idx="0">
                  <c:v>类别 1</c:v>
                </c:pt>
                <c:pt idx="1">
                  <c:v>类别 2</c:v>
                </c:pt>
                <c:pt idx="2">
                  <c:v>类别 3</c:v>
                </c:pt>
                <c:pt idx="3">
                  <c:v>类别 4</c:v>
                </c:pt>
              </c:strCache>
            </c:strRef>
          </c:cat>
          <c:val>
            <c:numRef>
              <c:f>Sheet1!$D$2:$D$505</c:f>
              <c:numCache>
                <c:formatCode>General</c:formatCode>
                <c:ptCount val="504"/>
                <c:pt idx="0">
                  <c:v>15</c:v>
                </c:pt>
                <c:pt idx="1">
                  <c:v>15</c:v>
                </c:pt>
                <c:pt idx="2">
                  <c:v>15</c:v>
                </c:pt>
                <c:pt idx="3">
                  <c:v>15</c:v>
                </c:pt>
                <c:pt idx="4">
                  <c:v>15</c:v>
                </c:pt>
                <c:pt idx="5">
                  <c:v>15</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15</c:v>
                </c:pt>
                <c:pt idx="20">
                  <c:v>15</c:v>
                </c:pt>
                <c:pt idx="21">
                  <c:v>15</c:v>
                </c:pt>
                <c:pt idx="22">
                  <c:v>15</c:v>
                </c:pt>
                <c:pt idx="23">
                  <c:v>15</c:v>
                </c:pt>
                <c:pt idx="24">
                  <c:v>15</c:v>
                </c:pt>
                <c:pt idx="25">
                  <c:v>15</c:v>
                </c:pt>
                <c:pt idx="26">
                  <c:v>15</c:v>
                </c:pt>
                <c:pt idx="27">
                  <c:v>15</c:v>
                </c:pt>
                <c:pt idx="28">
                  <c:v>15</c:v>
                </c:pt>
                <c:pt idx="29">
                  <c:v>15</c:v>
                </c:pt>
                <c:pt idx="30">
                  <c:v>15</c:v>
                </c:pt>
                <c:pt idx="31">
                  <c:v>15</c:v>
                </c:pt>
                <c:pt idx="32">
                  <c:v>15</c:v>
                </c:pt>
                <c:pt idx="33">
                  <c:v>15</c:v>
                </c:pt>
                <c:pt idx="34">
                  <c:v>15</c:v>
                </c:pt>
                <c:pt idx="35">
                  <c:v>15</c:v>
                </c:pt>
                <c:pt idx="36">
                  <c:v>15</c:v>
                </c:pt>
                <c:pt idx="37">
                  <c:v>15</c:v>
                </c:pt>
                <c:pt idx="38">
                  <c:v>15</c:v>
                </c:pt>
                <c:pt idx="39">
                  <c:v>15</c:v>
                </c:pt>
                <c:pt idx="40">
                  <c:v>15</c:v>
                </c:pt>
                <c:pt idx="41">
                  <c:v>15</c:v>
                </c:pt>
                <c:pt idx="42">
                  <c:v>15</c:v>
                </c:pt>
                <c:pt idx="43">
                  <c:v>15</c:v>
                </c:pt>
                <c:pt idx="44">
                  <c:v>15</c:v>
                </c:pt>
                <c:pt idx="45">
                  <c:v>15</c:v>
                </c:pt>
                <c:pt idx="46">
                  <c:v>15</c:v>
                </c:pt>
                <c:pt idx="47">
                  <c:v>15</c:v>
                </c:pt>
                <c:pt idx="48">
                  <c:v>15</c:v>
                </c:pt>
                <c:pt idx="49">
                  <c:v>15</c:v>
                </c:pt>
                <c:pt idx="50">
                  <c:v>15</c:v>
                </c:pt>
                <c:pt idx="51">
                  <c:v>15</c:v>
                </c:pt>
                <c:pt idx="52">
                  <c:v>15</c:v>
                </c:pt>
                <c:pt idx="53">
                  <c:v>15</c:v>
                </c:pt>
                <c:pt idx="54">
                  <c:v>15</c:v>
                </c:pt>
                <c:pt idx="55">
                  <c:v>15</c:v>
                </c:pt>
                <c:pt idx="56">
                  <c:v>15</c:v>
                </c:pt>
                <c:pt idx="57">
                  <c:v>15</c:v>
                </c:pt>
                <c:pt idx="58">
                  <c:v>15</c:v>
                </c:pt>
                <c:pt idx="59">
                  <c:v>15</c:v>
                </c:pt>
                <c:pt idx="60">
                  <c:v>15</c:v>
                </c:pt>
                <c:pt idx="61">
                  <c:v>15</c:v>
                </c:pt>
                <c:pt idx="62">
                  <c:v>15</c:v>
                </c:pt>
                <c:pt idx="63">
                  <c:v>15</c:v>
                </c:pt>
                <c:pt idx="64">
                  <c:v>15</c:v>
                </c:pt>
                <c:pt idx="65">
                  <c:v>15</c:v>
                </c:pt>
                <c:pt idx="66">
                  <c:v>15</c:v>
                </c:pt>
                <c:pt idx="67">
                  <c:v>15</c:v>
                </c:pt>
                <c:pt idx="68">
                  <c:v>15</c:v>
                </c:pt>
                <c:pt idx="69">
                  <c:v>15</c:v>
                </c:pt>
                <c:pt idx="70">
                  <c:v>15</c:v>
                </c:pt>
                <c:pt idx="71">
                  <c:v>15</c:v>
                </c:pt>
                <c:pt idx="72">
                  <c:v>15</c:v>
                </c:pt>
                <c:pt idx="73">
                  <c:v>15</c:v>
                </c:pt>
                <c:pt idx="74">
                  <c:v>15</c:v>
                </c:pt>
                <c:pt idx="75">
                  <c:v>15</c:v>
                </c:pt>
                <c:pt idx="76">
                  <c:v>15</c:v>
                </c:pt>
                <c:pt idx="77">
                  <c:v>15</c:v>
                </c:pt>
                <c:pt idx="78">
                  <c:v>15</c:v>
                </c:pt>
                <c:pt idx="79">
                  <c:v>15</c:v>
                </c:pt>
                <c:pt idx="80">
                  <c:v>15</c:v>
                </c:pt>
                <c:pt idx="81">
                  <c:v>15</c:v>
                </c:pt>
                <c:pt idx="82">
                  <c:v>15</c:v>
                </c:pt>
                <c:pt idx="83">
                  <c:v>15</c:v>
                </c:pt>
                <c:pt idx="84">
                  <c:v>15</c:v>
                </c:pt>
                <c:pt idx="85">
                  <c:v>15</c:v>
                </c:pt>
                <c:pt idx="86">
                  <c:v>15</c:v>
                </c:pt>
                <c:pt idx="87">
                  <c:v>15</c:v>
                </c:pt>
                <c:pt idx="88">
                  <c:v>15</c:v>
                </c:pt>
                <c:pt idx="89">
                  <c:v>15</c:v>
                </c:pt>
                <c:pt idx="90">
                  <c:v>15</c:v>
                </c:pt>
                <c:pt idx="91">
                  <c:v>15</c:v>
                </c:pt>
                <c:pt idx="92">
                  <c:v>15</c:v>
                </c:pt>
                <c:pt idx="93">
                  <c:v>15</c:v>
                </c:pt>
                <c:pt idx="94">
                  <c:v>15</c:v>
                </c:pt>
                <c:pt idx="95">
                  <c:v>15</c:v>
                </c:pt>
                <c:pt idx="96">
                  <c:v>15</c:v>
                </c:pt>
                <c:pt idx="97">
                  <c:v>15</c:v>
                </c:pt>
                <c:pt idx="98">
                  <c:v>15</c:v>
                </c:pt>
                <c:pt idx="99">
                  <c:v>15</c:v>
                </c:pt>
                <c:pt idx="100">
                  <c:v>15</c:v>
                </c:pt>
                <c:pt idx="101">
                  <c:v>15</c:v>
                </c:pt>
                <c:pt idx="102">
                  <c:v>15</c:v>
                </c:pt>
                <c:pt idx="103">
                  <c:v>18</c:v>
                </c:pt>
                <c:pt idx="104">
                  <c:v>18</c:v>
                </c:pt>
                <c:pt idx="105">
                  <c:v>18</c:v>
                </c:pt>
                <c:pt idx="106">
                  <c:v>18</c:v>
                </c:pt>
                <c:pt idx="107">
                  <c:v>18</c:v>
                </c:pt>
                <c:pt idx="108">
                  <c:v>18</c:v>
                </c:pt>
                <c:pt idx="109">
                  <c:v>18</c:v>
                </c:pt>
                <c:pt idx="110">
                  <c:v>18</c:v>
                </c:pt>
                <c:pt idx="111">
                  <c:v>18</c:v>
                </c:pt>
                <c:pt idx="112">
                  <c:v>18</c:v>
                </c:pt>
                <c:pt idx="113">
                  <c:v>18</c:v>
                </c:pt>
                <c:pt idx="114">
                  <c:v>18</c:v>
                </c:pt>
                <c:pt idx="115">
                  <c:v>18</c:v>
                </c:pt>
                <c:pt idx="116">
                  <c:v>18</c:v>
                </c:pt>
                <c:pt idx="117">
                  <c:v>18</c:v>
                </c:pt>
                <c:pt idx="118">
                  <c:v>18</c:v>
                </c:pt>
                <c:pt idx="119">
                  <c:v>18</c:v>
                </c:pt>
                <c:pt idx="120">
                  <c:v>18</c:v>
                </c:pt>
                <c:pt idx="121">
                  <c:v>18</c:v>
                </c:pt>
                <c:pt idx="122">
                  <c:v>18</c:v>
                </c:pt>
                <c:pt idx="123">
                  <c:v>18</c:v>
                </c:pt>
                <c:pt idx="124">
                  <c:v>18</c:v>
                </c:pt>
                <c:pt idx="125">
                  <c:v>18</c:v>
                </c:pt>
                <c:pt idx="126">
                  <c:v>18</c:v>
                </c:pt>
                <c:pt idx="127">
                  <c:v>18</c:v>
                </c:pt>
                <c:pt idx="128">
                  <c:v>18</c:v>
                </c:pt>
                <c:pt idx="129">
                  <c:v>18</c:v>
                </c:pt>
                <c:pt idx="130">
                  <c:v>18</c:v>
                </c:pt>
                <c:pt idx="131">
                  <c:v>18</c:v>
                </c:pt>
                <c:pt idx="132">
                  <c:v>18</c:v>
                </c:pt>
                <c:pt idx="133">
                  <c:v>18</c:v>
                </c:pt>
                <c:pt idx="134">
                  <c:v>18</c:v>
                </c:pt>
                <c:pt idx="135">
                  <c:v>18</c:v>
                </c:pt>
                <c:pt idx="136">
                  <c:v>18</c:v>
                </c:pt>
                <c:pt idx="137">
                  <c:v>18</c:v>
                </c:pt>
                <c:pt idx="138">
                  <c:v>18</c:v>
                </c:pt>
                <c:pt idx="139">
                  <c:v>18</c:v>
                </c:pt>
                <c:pt idx="140">
                  <c:v>18</c:v>
                </c:pt>
                <c:pt idx="141">
                  <c:v>18</c:v>
                </c:pt>
                <c:pt idx="142">
                  <c:v>18</c:v>
                </c:pt>
                <c:pt idx="143">
                  <c:v>18</c:v>
                </c:pt>
                <c:pt idx="144">
                  <c:v>18</c:v>
                </c:pt>
                <c:pt idx="145">
                  <c:v>18</c:v>
                </c:pt>
                <c:pt idx="146">
                  <c:v>18</c:v>
                </c:pt>
                <c:pt idx="147">
                  <c:v>18</c:v>
                </c:pt>
                <c:pt idx="148">
                  <c:v>18</c:v>
                </c:pt>
                <c:pt idx="149">
                  <c:v>18</c:v>
                </c:pt>
                <c:pt idx="150">
                  <c:v>18</c:v>
                </c:pt>
                <c:pt idx="151">
                  <c:v>18</c:v>
                </c:pt>
                <c:pt idx="152">
                  <c:v>18</c:v>
                </c:pt>
                <c:pt idx="153">
                  <c:v>18</c:v>
                </c:pt>
                <c:pt idx="154">
                  <c:v>18</c:v>
                </c:pt>
                <c:pt idx="155">
                  <c:v>18</c:v>
                </c:pt>
                <c:pt idx="156">
                  <c:v>18</c:v>
                </c:pt>
                <c:pt idx="157">
                  <c:v>18</c:v>
                </c:pt>
                <c:pt idx="158">
                  <c:v>18</c:v>
                </c:pt>
                <c:pt idx="159">
                  <c:v>18</c:v>
                </c:pt>
                <c:pt idx="160">
                  <c:v>18</c:v>
                </c:pt>
                <c:pt idx="161">
                  <c:v>18</c:v>
                </c:pt>
                <c:pt idx="162">
                  <c:v>18</c:v>
                </c:pt>
                <c:pt idx="163">
                  <c:v>18</c:v>
                </c:pt>
                <c:pt idx="164">
                  <c:v>18</c:v>
                </c:pt>
                <c:pt idx="165">
                  <c:v>18</c:v>
                </c:pt>
                <c:pt idx="166">
                  <c:v>18</c:v>
                </c:pt>
                <c:pt idx="167">
                  <c:v>18</c:v>
                </c:pt>
                <c:pt idx="168">
                  <c:v>18</c:v>
                </c:pt>
                <c:pt idx="169">
                  <c:v>18</c:v>
                </c:pt>
                <c:pt idx="170">
                  <c:v>18</c:v>
                </c:pt>
                <c:pt idx="171">
                  <c:v>18</c:v>
                </c:pt>
                <c:pt idx="172">
                  <c:v>18</c:v>
                </c:pt>
                <c:pt idx="173">
                  <c:v>18</c:v>
                </c:pt>
                <c:pt idx="174">
                  <c:v>18</c:v>
                </c:pt>
                <c:pt idx="175">
                  <c:v>18</c:v>
                </c:pt>
                <c:pt idx="176">
                  <c:v>18</c:v>
                </c:pt>
                <c:pt idx="177">
                  <c:v>18</c:v>
                </c:pt>
                <c:pt idx="178">
                  <c:v>18</c:v>
                </c:pt>
                <c:pt idx="179">
                  <c:v>18</c:v>
                </c:pt>
                <c:pt idx="180">
                  <c:v>18</c:v>
                </c:pt>
                <c:pt idx="181">
                  <c:v>18</c:v>
                </c:pt>
                <c:pt idx="182">
                  <c:v>18</c:v>
                </c:pt>
                <c:pt idx="183">
                  <c:v>18</c:v>
                </c:pt>
                <c:pt idx="184">
                  <c:v>18</c:v>
                </c:pt>
                <c:pt idx="185">
                  <c:v>18</c:v>
                </c:pt>
                <c:pt idx="186">
                  <c:v>18</c:v>
                </c:pt>
                <c:pt idx="187">
                  <c:v>18</c:v>
                </c:pt>
                <c:pt idx="188">
                  <c:v>21</c:v>
                </c:pt>
                <c:pt idx="189">
                  <c:v>21</c:v>
                </c:pt>
                <c:pt idx="190">
                  <c:v>21</c:v>
                </c:pt>
                <c:pt idx="191">
                  <c:v>21</c:v>
                </c:pt>
                <c:pt idx="192">
                  <c:v>21</c:v>
                </c:pt>
                <c:pt idx="193">
                  <c:v>21</c:v>
                </c:pt>
                <c:pt idx="194">
                  <c:v>21</c:v>
                </c:pt>
                <c:pt idx="195">
                  <c:v>21</c:v>
                </c:pt>
                <c:pt idx="196">
                  <c:v>21</c:v>
                </c:pt>
                <c:pt idx="197">
                  <c:v>21</c:v>
                </c:pt>
                <c:pt idx="198">
                  <c:v>21</c:v>
                </c:pt>
                <c:pt idx="199">
                  <c:v>21</c:v>
                </c:pt>
                <c:pt idx="200">
                  <c:v>21</c:v>
                </c:pt>
                <c:pt idx="201">
                  <c:v>21</c:v>
                </c:pt>
                <c:pt idx="202">
                  <c:v>21</c:v>
                </c:pt>
                <c:pt idx="203">
                  <c:v>21</c:v>
                </c:pt>
                <c:pt idx="204">
                  <c:v>21</c:v>
                </c:pt>
                <c:pt idx="205">
                  <c:v>21</c:v>
                </c:pt>
                <c:pt idx="206">
                  <c:v>21</c:v>
                </c:pt>
                <c:pt idx="207">
                  <c:v>21</c:v>
                </c:pt>
                <c:pt idx="208">
                  <c:v>21</c:v>
                </c:pt>
                <c:pt idx="209">
                  <c:v>21</c:v>
                </c:pt>
                <c:pt idx="210">
                  <c:v>21</c:v>
                </c:pt>
                <c:pt idx="211">
                  <c:v>21</c:v>
                </c:pt>
                <c:pt idx="212">
                  <c:v>21</c:v>
                </c:pt>
                <c:pt idx="213">
                  <c:v>21</c:v>
                </c:pt>
                <c:pt idx="214">
                  <c:v>21</c:v>
                </c:pt>
                <c:pt idx="215">
                  <c:v>21</c:v>
                </c:pt>
                <c:pt idx="216">
                  <c:v>21</c:v>
                </c:pt>
                <c:pt idx="217">
                  <c:v>21</c:v>
                </c:pt>
                <c:pt idx="218">
                  <c:v>21</c:v>
                </c:pt>
                <c:pt idx="219">
                  <c:v>21</c:v>
                </c:pt>
                <c:pt idx="220">
                  <c:v>21</c:v>
                </c:pt>
                <c:pt idx="221">
                  <c:v>21</c:v>
                </c:pt>
                <c:pt idx="222">
                  <c:v>21</c:v>
                </c:pt>
                <c:pt idx="223">
                  <c:v>21</c:v>
                </c:pt>
                <c:pt idx="224">
                  <c:v>21</c:v>
                </c:pt>
                <c:pt idx="225">
                  <c:v>21</c:v>
                </c:pt>
                <c:pt idx="226">
                  <c:v>21</c:v>
                </c:pt>
                <c:pt idx="227">
                  <c:v>21</c:v>
                </c:pt>
                <c:pt idx="228">
                  <c:v>21</c:v>
                </c:pt>
                <c:pt idx="229">
                  <c:v>21</c:v>
                </c:pt>
                <c:pt idx="230">
                  <c:v>21</c:v>
                </c:pt>
                <c:pt idx="231">
                  <c:v>21</c:v>
                </c:pt>
                <c:pt idx="232">
                  <c:v>21</c:v>
                </c:pt>
                <c:pt idx="233">
                  <c:v>21</c:v>
                </c:pt>
                <c:pt idx="234">
                  <c:v>21</c:v>
                </c:pt>
                <c:pt idx="235">
                  <c:v>21</c:v>
                </c:pt>
                <c:pt idx="236">
                  <c:v>21</c:v>
                </c:pt>
                <c:pt idx="237">
                  <c:v>21</c:v>
                </c:pt>
                <c:pt idx="238">
                  <c:v>21</c:v>
                </c:pt>
                <c:pt idx="239">
                  <c:v>21</c:v>
                </c:pt>
                <c:pt idx="240">
                  <c:v>21</c:v>
                </c:pt>
                <c:pt idx="241">
                  <c:v>21</c:v>
                </c:pt>
                <c:pt idx="242">
                  <c:v>21</c:v>
                </c:pt>
                <c:pt idx="243">
                  <c:v>21</c:v>
                </c:pt>
                <c:pt idx="244">
                  <c:v>21</c:v>
                </c:pt>
                <c:pt idx="245">
                  <c:v>21</c:v>
                </c:pt>
                <c:pt idx="246">
                  <c:v>21</c:v>
                </c:pt>
                <c:pt idx="247">
                  <c:v>21</c:v>
                </c:pt>
                <c:pt idx="248">
                  <c:v>21</c:v>
                </c:pt>
                <c:pt idx="249">
                  <c:v>21</c:v>
                </c:pt>
                <c:pt idx="250">
                  <c:v>21</c:v>
                </c:pt>
                <c:pt idx="251">
                  <c:v>21</c:v>
                </c:pt>
                <c:pt idx="252">
                  <c:v>21</c:v>
                </c:pt>
                <c:pt idx="253">
                  <c:v>21</c:v>
                </c:pt>
                <c:pt idx="254">
                  <c:v>21</c:v>
                </c:pt>
                <c:pt idx="255">
                  <c:v>21</c:v>
                </c:pt>
                <c:pt idx="256">
                  <c:v>21</c:v>
                </c:pt>
                <c:pt idx="257">
                  <c:v>21</c:v>
                </c:pt>
                <c:pt idx="258">
                  <c:v>21</c:v>
                </c:pt>
                <c:pt idx="259">
                  <c:v>21</c:v>
                </c:pt>
                <c:pt idx="260">
                  <c:v>21</c:v>
                </c:pt>
                <c:pt idx="261">
                  <c:v>21</c:v>
                </c:pt>
                <c:pt idx="262">
                  <c:v>21</c:v>
                </c:pt>
                <c:pt idx="263">
                  <c:v>21</c:v>
                </c:pt>
                <c:pt idx="264">
                  <c:v>21</c:v>
                </c:pt>
                <c:pt idx="265">
                  <c:v>21</c:v>
                </c:pt>
                <c:pt idx="266">
                  <c:v>21</c:v>
                </c:pt>
                <c:pt idx="267">
                  <c:v>21</c:v>
                </c:pt>
                <c:pt idx="268">
                  <c:v>21</c:v>
                </c:pt>
                <c:pt idx="269">
                  <c:v>21</c:v>
                </c:pt>
                <c:pt idx="270">
                  <c:v>21</c:v>
                </c:pt>
                <c:pt idx="271">
                  <c:v>21</c:v>
                </c:pt>
                <c:pt idx="272">
                  <c:v>24</c:v>
                </c:pt>
                <c:pt idx="273">
                  <c:v>24</c:v>
                </c:pt>
                <c:pt idx="274">
                  <c:v>24</c:v>
                </c:pt>
                <c:pt idx="275">
                  <c:v>24</c:v>
                </c:pt>
                <c:pt idx="276">
                  <c:v>24</c:v>
                </c:pt>
                <c:pt idx="277">
                  <c:v>24</c:v>
                </c:pt>
                <c:pt idx="278">
                  <c:v>24</c:v>
                </c:pt>
                <c:pt idx="279">
                  <c:v>24</c:v>
                </c:pt>
                <c:pt idx="280">
                  <c:v>24</c:v>
                </c:pt>
                <c:pt idx="281">
                  <c:v>24</c:v>
                </c:pt>
                <c:pt idx="282">
                  <c:v>24</c:v>
                </c:pt>
                <c:pt idx="283">
                  <c:v>24</c:v>
                </c:pt>
                <c:pt idx="284">
                  <c:v>24</c:v>
                </c:pt>
                <c:pt idx="285">
                  <c:v>24</c:v>
                </c:pt>
                <c:pt idx="286">
                  <c:v>24</c:v>
                </c:pt>
                <c:pt idx="287">
                  <c:v>24</c:v>
                </c:pt>
                <c:pt idx="288">
                  <c:v>24</c:v>
                </c:pt>
                <c:pt idx="289">
                  <c:v>24</c:v>
                </c:pt>
                <c:pt idx="290">
                  <c:v>24</c:v>
                </c:pt>
                <c:pt idx="291">
                  <c:v>24</c:v>
                </c:pt>
                <c:pt idx="292">
                  <c:v>24</c:v>
                </c:pt>
                <c:pt idx="293">
                  <c:v>24</c:v>
                </c:pt>
                <c:pt idx="294">
                  <c:v>24</c:v>
                </c:pt>
                <c:pt idx="295">
                  <c:v>24</c:v>
                </c:pt>
                <c:pt idx="296">
                  <c:v>24</c:v>
                </c:pt>
                <c:pt idx="297">
                  <c:v>24</c:v>
                </c:pt>
                <c:pt idx="298">
                  <c:v>24</c:v>
                </c:pt>
                <c:pt idx="299">
                  <c:v>24</c:v>
                </c:pt>
                <c:pt idx="300">
                  <c:v>24</c:v>
                </c:pt>
                <c:pt idx="301">
                  <c:v>24</c:v>
                </c:pt>
                <c:pt idx="302">
                  <c:v>24</c:v>
                </c:pt>
                <c:pt idx="303">
                  <c:v>24</c:v>
                </c:pt>
                <c:pt idx="304">
                  <c:v>24</c:v>
                </c:pt>
                <c:pt idx="305">
                  <c:v>24</c:v>
                </c:pt>
                <c:pt idx="306">
                  <c:v>24</c:v>
                </c:pt>
                <c:pt idx="307">
                  <c:v>24</c:v>
                </c:pt>
                <c:pt idx="308">
                  <c:v>24</c:v>
                </c:pt>
                <c:pt idx="309">
                  <c:v>24</c:v>
                </c:pt>
                <c:pt idx="310">
                  <c:v>24</c:v>
                </c:pt>
                <c:pt idx="311">
                  <c:v>24</c:v>
                </c:pt>
                <c:pt idx="312">
                  <c:v>24</c:v>
                </c:pt>
                <c:pt idx="313">
                  <c:v>24</c:v>
                </c:pt>
                <c:pt idx="314">
                  <c:v>24</c:v>
                </c:pt>
                <c:pt idx="315">
                  <c:v>24</c:v>
                </c:pt>
                <c:pt idx="316">
                  <c:v>24</c:v>
                </c:pt>
                <c:pt idx="317">
                  <c:v>24</c:v>
                </c:pt>
                <c:pt idx="318">
                  <c:v>24</c:v>
                </c:pt>
                <c:pt idx="319">
                  <c:v>24</c:v>
                </c:pt>
                <c:pt idx="320">
                  <c:v>24</c:v>
                </c:pt>
                <c:pt idx="321">
                  <c:v>24</c:v>
                </c:pt>
                <c:pt idx="322">
                  <c:v>24</c:v>
                </c:pt>
                <c:pt idx="323">
                  <c:v>24</c:v>
                </c:pt>
                <c:pt idx="324">
                  <c:v>24</c:v>
                </c:pt>
                <c:pt idx="325">
                  <c:v>24</c:v>
                </c:pt>
                <c:pt idx="326">
                  <c:v>24</c:v>
                </c:pt>
                <c:pt idx="327">
                  <c:v>24</c:v>
                </c:pt>
                <c:pt idx="328">
                  <c:v>24</c:v>
                </c:pt>
                <c:pt idx="329">
                  <c:v>24</c:v>
                </c:pt>
                <c:pt idx="330">
                  <c:v>24</c:v>
                </c:pt>
                <c:pt idx="331">
                  <c:v>24</c:v>
                </c:pt>
                <c:pt idx="332">
                  <c:v>24</c:v>
                </c:pt>
                <c:pt idx="333">
                  <c:v>24</c:v>
                </c:pt>
                <c:pt idx="334">
                  <c:v>24</c:v>
                </c:pt>
                <c:pt idx="335">
                  <c:v>24</c:v>
                </c:pt>
                <c:pt idx="336">
                  <c:v>24</c:v>
                </c:pt>
                <c:pt idx="337">
                  <c:v>24</c:v>
                </c:pt>
                <c:pt idx="338">
                  <c:v>24</c:v>
                </c:pt>
                <c:pt idx="339">
                  <c:v>24</c:v>
                </c:pt>
                <c:pt idx="340">
                  <c:v>24</c:v>
                </c:pt>
                <c:pt idx="341">
                  <c:v>24</c:v>
                </c:pt>
                <c:pt idx="342">
                  <c:v>24</c:v>
                </c:pt>
                <c:pt idx="343">
                  <c:v>24</c:v>
                </c:pt>
                <c:pt idx="344">
                  <c:v>24</c:v>
                </c:pt>
                <c:pt idx="345">
                  <c:v>24</c:v>
                </c:pt>
                <c:pt idx="346">
                  <c:v>24</c:v>
                </c:pt>
                <c:pt idx="347">
                  <c:v>24</c:v>
                </c:pt>
                <c:pt idx="348">
                  <c:v>24</c:v>
                </c:pt>
                <c:pt idx="349">
                  <c:v>24</c:v>
                </c:pt>
                <c:pt idx="350">
                  <c:v>24</c:v>
                </c:pt>
                <c:pt idx="351">
                  <c:v>24</c:v>
                </c:pt>
                <c:pt idx="352">
                  <c:v>24</c:v>
                </c:pt>
                <c:pt idx="353">
                  <c:v>24</c:v>
                </c:pt>
                <c:pt idx="354">
                  <c:v>27</c:v>
                </c:pt>
                <c:pt idx="355">
                  <c:v>27</c:v>
                </c:pt>
                <c:pt idx="356">
                  <c:v>27</c:v>
                </c:pt>
                <c:pt idx="357">
                  <c:v>27</c:v>
                </c:pt>
                <c:pt idx="358">
                  <c:v>27</c:v>
                </c:pt>
                <c:pt idx="359">
                  <c:v>27</c:v>
                </c:pt>
                <c:pt idx="360">
                  <c:v>27</c:v>
                </c:pt>
                <c:pt idx="361">
                  <c:v>27</c:v>
                </c:pt>
                <c:pt idx="362">
                  <c:v>27</c:v>
                </c:pt>
                <c:pt idx="363">
                  <c:v>27</c:v>
                </c:pt>
                <c:pt idx="364">
                  <c:v>27</c:v>
                </c:pt>
                <c:pt idx="365">
                  <c:v>27</c:v>
                </c:pt>
                <c:pt idx="366">
                  <c:v>27</c:v>
                </c:pt>
                <c:pt idx="367">
                  <c:v>27</c:v>
                </c:pt>
                <c:pt idx="368">
                  <c:v>27</c:v>
                </c:pt>
                <c:pt idx="369">
                  <c:v>27</c:v>
                </c:pt>
                <c:pt idx="370">
                  <c:v>27</c:v>
                </c:pt>
                <c:pt idx="371">
                  <c:v>27</c:v>
                </c:pt>
                <c:pt idx="372">
                  <c:v>27</c:v>
                </c:pt>
                <c:pt idx="373">
                  <c:v>27</c:v>
                </c:pt>
                <c:pt idx="374">
                  <c:v>27</c:v>
                </c:pt>
                <c:pt idx="375">
                  <c:v>27</c:v>
                </c:pt>
                <c:pt idx="376">
                  <c:v>27</c:v>
                </c:pt>
                <c:pt idx="377">
                  <c:v>27</c:v>
                </c:pt>
                <c:pt idx="378">
                  <c:v>27</c:v>
                </c:pt>
                <c:pt idx="379">
                  <c:v>27</c:v>
                </c:pt>
                <c:pt idx="380">
                  <c:v>27</c:v>
                </c:pt>
                <c:pt idx="381">
                  <c:v>27</c:v>
                </c:pt>
                <c:pt idx="382">
                  <c:v>27</c:v>
                </c:pt>
                <c:pt idx="383">
                  <c:v>27</c:v>
                </c:pt>
                <c:pt idx="384">
                  <c:v>27</c:v>
                </c:pt>
                <c:pt idx="385">
                  <c:v>27</c:v>
                </c:pt>
                <c:pt idx="386">
                  <c:v>27</c:v>
                </c:pt>
                <c:pt idx="387">
                  <c:v>27</c:v>
                </c:pt>
                <c:pt idx="388">
                  <c:v>27</c:v>
                </c:pt>
                <c:pt idx="389">
                  <c:v>27</c:v>
                </c:pt>
                <c:pt idx="390">
                  <c:v>27</c:v>
                </c:pt>
                <c:pt idx="391">
                  <c:v>27</c:v>
                </c:pt>
                <c:pt idx="392">
                  <c:v>27</c:v>
                </c:pt>
                <c:pt idx="393">
                  <c:v>27</c:v>
                </c:pt>
                <c:pt idx="394">
                  <c:v>27</c:v>
                </c:pt>
                <c:pt idx="395">
                  <c:v>27</c:v>
                </c:pt>
                <c:pt idx="396">
                  <c:v>27</c:v>
                </c:pt>
                <c:pt idx="397">
                  <c:v>27</c:v>
                </c:pt>
                <c:pt idx="398">
                  <c:v>27</c:v>
                </c:pt>
                <c:pt idx="399">
                  <c:v>27</c:v>
                </c:pt>
                <c:pt idx="400">
                  <c:v>27</c:v>
                </c:pt>
                <c:pt idx="401">
                  <c:v>27</c:v>
                </c:pt>
                <c:pt idx="402">
                  <c:v>27</c:v>
                </c:pt>
                <c:pt idx="403">
                  <c:v>27</c:v>
                </c:pt>
                <c:pt idx="404">
                  <c:v>27</c:v>
                </c:pt>
                <c:pt idx="405">
                  <c:v>27</c:v>
                </c:pt>
                <c:pt idx="406">
                  <c:v>27</c:v>
                </c:pt>
                <c:pt idx="407">
                  <c:v>27</c:v>
                </c:pt>
                <c:pt idx="408">
                  <c:v>27</c:v>
                </c:pt>
                <c:pt idx="409">
                  <c:v>27</c:v>
                </c:pt>
                <c:pt idx="410">
                  <c:v>27</c:v>
                </c:pt>
                <c:pt idx="411">
                  <c:v>27</c:v>
                </c:pt>
                <c:pt idx="412">
                  <c:v>27</c:v>
                </c:pt>
                <c:pt idx="413">
                  <c:v>27</c:v>
                </c:pt>
                <c:pt idx="414">
                  <c:v>27</c:v>
                </c:pt>
                <c:pt idx="415">
                  <c:v>27</c:v>
                </c:pt>
                <c:pt idx="416">
                  <c:v>27</c:v>
                </c:pt>
                <c:pt idx="417">
                  <c:v>27</c:v>
                </c:pt>
                <c:pt idx="418">
                  <c:v>27</c:v>
                </c:pt>
                <c:pt idx="419">
                  <c:v>27</c:v>
                </c:pt>
                <c:pt idx="420">
                  <c:v>27</c:v>
                </c:pt>
                <c:pt idx="421">
                  <c:v>27</c:v>
                </c:pt>
                <c:pt idx="422">
                  <c:v>27</c:v>
                </c:pt>
                <c:pt idx="423">
                  <c:v>27</c:v>
                </c:pt>
                <c:pt idx="424">
                  <c:v>27</c:v>
                </c:pt>
                <c:pt idx="425">
                  <c:v>27</c:v>
                </c:pt>
                <c:pt idx="426">
                  <c:v>27</c:v>
                </c:pt>
                <c:pt idx="427">
                  <c:v>27</c:v>
                </c:pt>
                <c:pt idx="428">
                  <c:v>27</c:v>
                </c:pt>
                <c:pt idx="429">
                  <c:v>27</c:v>
                </c:pt>
                <c:pt idx="430">
                  <c:v>27</c:v>
                </c:pt>
                <c:pt idx="431">
                  <c:v>27</c:v>
                </c:pt>
                <c:pt idx="432">
                  <c:v>30</c:v>
                </c:pt>
                <c:pt idx="433">
                  <c:v>30</c:v>
                </c:pt>
                <c:pt idx="434">
                  <c:v>30</c:v>
                </c:pt>
                <c:pt idx="435">
                  <c:v>30</c:v>
                </c:pt>
                <c:pt idx="436">
                  <c:v>30</c:v>
                </c:pt>
                <c:pt idx="437">
                  <c:v>30</c:v>
                </c:pt>
                <c:pt idx="438">
                  <c:v>30</c:v>
                </c:pt>
                <c:pt idx="439">
                  <c:v>30</c:v>
                </c:pt>
                <c:pt idx="440">
                  <c:v>30</c:v>
                </c:pt>
                <c:pt idx="441">
                  <c:v>30</c:v>
                </c:pt>
                <c:pt idx="442">
                  <c:v>30</c:v>
                </c:pt>
                <c:pt idx="443">
                  <c:v>30</c:v>
                </c:pt>
                <c:pt idx="444">
                  <c:v>30</c:v>
                </c:pt>
                <c:pt idx="445">
                  <c:v>30</c:v>
                </c:pt>
                <c:pt idx="446">
                  <c:v>30</c:v>
                </c:pt>
                <c:pt idx="447">
                  <c:v>30</c:v>
                </c:pt>
                <c:pt idx="448">
                  <c:v>30</c:v>
                </c:pt>
                <c:pt idx="449">
                  <c:v>30</c:v>
                </c:pt>
                <c:pt idx="450">
                  <c:v>30</c:v>
                </c:pt>
                <c:pt idx="451">
                  <c:v>30</c:v>
                </c:pt>
                <c:pt idx="452">
                  <c:v>30</c:v>
                </c:pt>
                <c:pt idx="453">
                  <c:v>30</c:v>
                </c:pt>
                <c:pt idx="454">
                  <c:v>30</c:v>
                </c:pt>
                <c:pt idx="455">
                  <c:v>30</c:v>
                </c:pt>
                <c:pt idx="456">
                  <c:v>30</c:v>
                </c:pt>
                <c:pt idx="457">
                  <c:v>30</c:v>
                </c:pt>
                <c:pt idx="458">
                  <c:v>30</c:v>
                </c:pt>
                <c:pt idx="459">
                  <c:v>30</c:v>
                </c:pt>
                <c:pt idx="460">
                  <c:v>30</c:v>
                </c:pt>
                <c:pt idx="461">
                  <c:v>30</c:v>
                </c:pt>
                <c:pt idx="462">
                  <c:v>30</c:v>
                </c:pt>
                <c:pt idx="463">
                  <c:v>30</c:v>
                </c:pt>
                <c:pt idx="464">
                  <c:v>30</c:v>
                </c:pt>
                <c:pt idx="465">
                  <c:v>30</c:v>
                </c:pt>
                <c:pt idx="466">
                  <c:v>30</c:v>
                </c:pt>
                <c:pt idx="467">
                  <c:v>30</c:v>
                </c:pt>
                <c:pt idx="468">
                  <c:v>30</c:v>
                </c:pt>
                <c:pt idx="469">
                  <c:v>30</c:v>
                </c:pt>
                <c:pt idx="470">
                  <c:v>30</c:v>
                </c:pt>
                <c:pt idx="471">
                  <c:v>30</c:v>
                </c:pt>
                <c:pt idx="472">
                  <c:v>30</c:v>
                </c:pt>
                <c:pt idx="473">
                  <c:v>30</c:v>
                </c:pt>
                <c:pt idx="474">
                  <c:v>30</c:v>
                </c:pt>
                <c:pt idx="475">
                  <c:v>30</c:v>
                </c:pt>
                <c:pt idx="476">
                  <c:v>30</c:v>
                </c:pt>
                <c:pt idx="477">
                  <c:v>30</c:v>
                </c:pt>
                <c:pt idx="478">
                  <c:v>30</c:v>
                </c:pt>
                <c:pt idx="479">
                  <c:v>30</c:v>
                </c:pt>
                <c:pt idx="480">
                  <c:v>30</c:v>
                </c:pt>
                <c:pt idx="481">
                  <c:v>30</c:v>
                </c:pt>
                <c:pt idx="482">
                  <c:v>30</c:v>
                </c:pt>
                <c:pt idx="483">
                  <c:v>30</c:v>
                </c:pt>
                <c:pt idx="484">
                  <c:v>30</c:v>
                </c:pt>
                <c:pt idx="485">
                  <c:v>30</c:v>
                </c:pt>
                <c:pt idx="486">
                  <c:v>30</c:v>
                </c:pt>
                <c:pt idx="487">
                  <c:v>30</c:v>
                </c:pt>
                <c:pt idx="488">
                  <c:v>30</c:v>
                </c:pt>
                <c:pt idx="489">
                  <c:v>30</c:v>
                </c:pt>
                <c:pt idx="490">
                  <c:v>30</c:v>
                </c:pt>
                <c:pt idx="491">
                  <c:v>30</c:v>
                </c:pt>
                <c:pt idx="492">
                  <c:v>30</c:v>
                </c:pt>
                <c:pt idx="493">
                  <c:v>30</c:v>
                </c:pt>
                <c:pt idx="494">
                  <c:v>30</c:v>
                </c:pt>
                <c:pt idx="495">
                  <c:v>30</c:v>
                </c:pt>
                <c:pt idx="496">
                  <c:v>30</c:v>
                </c:pt>
                <c:pt idx="497">
                  <c:v>30</c:v>
                </c:pt>
                <c:pt idx="498">
                  <c:v>30</c:v>
                </c:pt>
                <c:pt idx="499">
                  <c:v>30</c:v>
                </c:pt>
                <c:pt idx="500">
                  <c:v>30</c:v>
                </c:pt>
                <c:pt idx="501">
                  <c:v>30</c:v>
                </c:pt>
                <c:pt idx="502">
                  <c:v>30</c:v>
                </c:pt>
                <c:pt idx="503">
                  <c:v>30</c:v>
                </c:pt>
              </c:numCache>
            </c:numRef>
          </c:val>
          <c:smooth val="0"/>
          <c:extLst>
            <c:ext xmlns:c16="http://schemas.microsoft.com/office/drawing/2014/chart" uri="{C3380CC4-5D6E-409C-BE32-E72D297353CC}">
              <c16:uniqueId val="{00000002-45AF-4438-BAEA-688C3AEB19DF}"/>
            </c:ext>
          </c:extLst>
        </c:ser>
        <c:dLbls>
          <c:showLegendKey val="0"/>
          <c:showVal val="0"/>
          <c:showCatName val="0"/>
          <c:showSerName val="0"/>
          <c:showPercent val="0"/>
          <c:showBubbleSize val="0"/>
        </c:dLbls>
        <c:smooth val="0"/>
        <c:axId val="360080095"/>
        <c:axId val="360080511"/>
      </c:lineChart>
      <c:catAx>
        <c:axId val="360080095"/>
        <c:scaling>
          <c:orientation val="minMax"/>
        </c:scaling>
        <c:delete val="1"/>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sz="1600" dirty="0">
                    <a:latin typeface="Helvetica Neue" panose="02000503000000020004"/>
                  </a:rPr>
                  <a:t>Time(s)</a:t>
                </a:r>
                <a:endParaRPr lang="zh-CN" altLang="en-US" sz="1600" dirty="0">
                  <a:latin typeface="Helvetica Neue" panose="02000503000000020004"/>
                </a:endParaRPr>
              </a:p>
            </c:rich>
          </c:tx>
          <c:layout>
            <c:manualLayout>
              <c:xMode val="edge"/>
              <c:yMode val="edge"/>
              <c:x val="0.4506869876533412"/>
              <c:y val="0.92545129577810492"/>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crossAx val="360080511"/>
        <c:crosses val="autoZero"/>
        <c:auto val="1"/>
        <c:lblAlgn val="ctr"/>
        <c:lblOffset val="100"/>
        <c:noMultiLvlLbl val="0"/>
      </c:catAx>
      <c:valAx>
        <c:axId val="360080511"/>
        <c:scaling>
          <c:orientation val="minMax"/>
          <c:max val="32"/>
        </c:scaling>
        <c:delete val="0"/>
        <c:axPos val="l"/>
        <c:majorGridlines>
          <c:spPr>
            <a:ln w="952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sz="1600" dirty="0">
                    <a:latin typeface="Helvetica Neue" panose="02000503000000020004"/>
                  </a:rPr>
                  <a:t>Memory</a:t>
                </a:r>
                <a:r>
                  <a:rPr lang="en-US" altLang="zh-CN" sz="1600" baseline="0" dirty="0">
                    <a:latin typeface="Helvetica Neue" panose="02000503000000020004"/>
                  </a:rPr>
                  <a:t> size(GB)</a:t>
                </a:r>
                <a:endParaRPr lang="zh-CN" altLang="en-US" sz="1600" dirty="0">
                  <a:latin typeface="Helvetica Neue" panose="02000503000000020004"/>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60080095"/>
        <c:crosses val="autoZero"/>
        <c:crossBetween val="between"/>
        <c:majorUnit val="8"/>
      </c:valAx>
      <c:spPr>
        <a:noFill/>
        <a:ln>
          <a:solidFill>
            <a:schemeClr val="tx1">
              <a:lumMod val="15000"/>
              <a:lumOff val="85000"/>
            </a:schemeClr>
          </a:solidFill>
        </a:ln>
        <a:effectLst/>
      </c:spPr>
    </c:plotArea>
    <c:legend>
      <c:legendPos val="b"/>
      <c:layout>
        <c:manualLayout>
          <c:xMode val="edge"/>
          <c:yMode val="edge"/>
          <c:x val="0.20234497644890168"/>
          <c:y val="4.9412705916578786E-2"/>
          <c:w val="0.38036533907822984"/>
          <c:h val="0.2003240107061689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91500190041934"/>
          <c:y val="4.2095537480824216E-2"/>
          <c:w val="0.77064447335428443"/>
          <c:h val="0.83895980055840413"/>
        </c:manualLayout>
      </c:layout>
      <c:lineChart>
        <c:grouping val="standard"/>
        <c:varyColors val="0"/>
        <c:ser>
          <c:idx val="0"/>
          <c:order val="0"/>
          <c:tx>
            <c:strRef>
              <c:f>Sheet1!$B$1</c:f>
              <c:strCache>
                <c:ptCount val="1"/>
                <c:pt idx="0">
                  <c:v>Used</c:v>
                </c:pt>
              </c:strCache>
            </c:strRef>
          </c:tx>
          <c:spPr>
            <a:ln w="19050" cap="rnd">
              <a:solidFill>
                <a:schemeClr val="accent1">
                  <a:lumMod val="60000"/>
                  <a:lumOff val="40000"/>
                </a:schemeClr>
              </a:solidFill>
              <a:round/>
            </a:ln>
            <a:effectLst/>
          </c:spPr>
          <c:marker>
            <c:symbol val="none"/>
          </c:marker>
          <c:cat>
            <c:strRef>
              <c:f>Sheet1!$A$2:$A$703</c:f>
              <c:strCache>
                <c:ptCount val="4"/>
                <c:pt idx="0">
                  <c:v>类别 1</c:v>
                </c:pt>
                <c:pt idx="1">
                  <c:v>类别 2</c:v>
                </c:pt>
                <c:pt idx="2">
                  <c:v>类别 3</c:v>
                </c:pt>
                <c:pt idx="3">
                  <c:v>类别 4</c:v>
                </c:pt>
              </c:strCache>
            </c:strRef>
          </c:cat>
          <c:val>
            <c:numRef>
              <c:f>Sheet1!$B$2:$B$703</c:f>
              <c:numCache>
                <c:formatCode>General</c:formatCode>
                <c:ptCount val="702"/>
                <c:pt idx="0">
                  <c:v>1.08691</c:v>
                </c:pt>
                <c:pt idx="1">
                  <c:v>2.2490199999999998</c:v>
                </c:pt>
                <c:pt idx="2">
                  <c:v>3.8085900000000001</c:v>
                </c:pt>
                <c:pt idx="3">
                  <c:v>4.5849599999999997</c:v>
                </c:pt>
                <c:pt idx="4">
                  <c:v>5.2109399999999999</c:v>
                </c:pt>
                <c:pt idx="5">
                  <c:v>5.2373000000000003</c:v>
                </c:pt>
                <c:pt idx="6">
                  <c:v>5.2607400000000002</c:v>
                </c:pt>
                <c:pt idx="7">
                  <c:v>5.2841800000000001</c:v>
                </c:pt>
                <c:pt idx="8">
                  <c:v>5.3085899999999997</c:v>
                </c:pt>
                <c:pt idx="9">
                  <c:v>5.3300799999999997</c:v>
                </c:pt>
                <c:pt idx="10">
                  <c:v>5.3535199999999996</c:v>
                </c:pt>
                <c:pt idx="11">
                  <c:v>5.3789100000000003</c:v>
                </c:pt>
                <c:pt idx="12">
                  <c:v>5.4033199999999999</c:v>
                </c:pt>
                <c:pt idx="13">
                  <c:v>5.4345699999999999</c:v>
                </c:pt>
                <c:pt idx="14">
                  <c:v>5.4589800000000004</c:v>
                </c:pt>
                <c:pt idx="15">
                  <c:v>5.4824200000000003</c:v>
                </c:pt>
                <c:pt idx="16">
                  <c:v>5.5058600000000002</c:v>
                </c:pt>
                <c:pt idx="17">
                  <c:v>5.5293000000000001</c:v>
                </c:pt>
                <c:pt idx="18">
                  <c:v>5.5556599999999996</c:v>
                </c:pt>
                <c:pt idx="19">
                  <c:v>5.5791000000000004</c:v>
                </c:pt>
                <c:pt idx="20">
                  <c:v>5.6025400000000003</c:v>
                </c:pt>
                <c:pt idx="21">
                  <c:v>5.6269499999999999</c:v>
                </c:pt>
                <c:pt idx="22">
                  <c:v>5.6503899999999998</c:v>
                </c:pt>
                <c:pt idx="23">
                  <c:v>5.6738299999999997</c:v>
                </c:pt>
                <c:pt idx="24">
                  <c:v>5.7001999999999997</c:v>
                </c:pt>
                <c:pt idx="25">
                  <c:v>5.7294900000000002</c:v>
                </c:pt>
                <c:pt idx="26">
                  <c:v>5.7529300000000001</c:v>
                </c:pt>
                <c:pt idx="27">
                  <c:v>5.7783199999999999</c:v>
                </c:pt>
                <c:pt idx="28">
                  <c:v>5.8017599999999998</c:v>
                </c:pt>
                <c:pt idx="29">
                  <c:v>5.8251999999999997</c:v>
                </c:pt>
                <c:pt idx="30">
                  <c:v>5.8496100000000002</c:v>
                </c:pt>
                <c:pt idx="31">
                  <c:v>5.875</c:v>
                </c:pt>
                <c:pt idx="32">
                  <c:v>5.8984399999999999</c:v>
                </c:pt>
                <c:pt idx="33">
                  <c:v>5.9218799999999998</c:v>
                </c:pt>
                <c:pt idx="34">
                  <c:v>5.9462900000000003</c:v>
                </c:pt>
                <c:pt idx="35">
                  <c:v>5.9697300000000002</c:v>
                </c:pt>
                <c:pt idx="36">
                  <c:v>5.9941399999999998</c:v>
                </c:pt>
                <c:pt idx="37">
                  <c:v>6.0273399999999997</c:v>
                </c:pt>
                <c:pt idx="38">
                  <c:v>6.0507799999999996</c:v>
                </c:pt>
                <c:pt idx="39">
                  <c:v>6.0742200000000004</c:v>
                </c:pt>
                <c:pt idx="40">
                  <c:v>6.09863</c:v>
                </c:pt>
                <c:pt idx="41">
                  <c:v>6.1220699999999999</c:v>
                </c:pt>
                <c:pt idx="42">
                  <c:v>6.1464800000000004</c:v>
                </c:pt>
                <c:pt idx="43">
                  <c:v>6.1699200000000003</c:v>
                </c:pt>
                <c:pt idx="44">
                  <c:v>6.1953100000000001</c:v>
                </c:pt>
                <c:pt idx="45">
                  <c:v>6.21875</c:v>
                </c:pt>
                <c:pt idx="46">
                  <c:v>6.2431599999999996</c:v>
                </c:pt>
                <c:pt idx="47">
                  <c:v>6.2666000000000004</c:v>
                </c:pt>
                <c:pt idx="48">
                  <c:v>6.2900400000000003</c:v>
                </c:pt>
                <c:pt idx="49">
                  <c:v>6.3222699999999996</c:v>
                </c:pt>
                <c:pt idx="50">
                  <c:v>6.3476600000000003</c:v>
                </c:pt>
                <c:pt idx="51">
                  <c:v>6.3710899999999997</c:v>
                </c:pt>
                <c:pt idx="52">
                  <c:v>6.3945299999999996</c:v>
                </c:pt>
                <c:pt idx="53">
                  <c:v>6.4189499999999997</c:v>
                </c:pt>
                <c:pt idx="54">
                  <c:v>6.44238</c:v>
                </c:pt>
                <c:pt idx="55">
                  <c:v>6.4658199999999999</c:v>
                </c:pt>
                <c:pt idx="56">
                  <c:v>6.4921899999999999</c:v>
                </c:pt>
                <c:pt idx="57">
                  <c:v>6.5156299999999998</c:v>
                </c:pt>
                <c:pt idx="58">
                  <c:v>6.5390600000000001</c:v>
                </c:pt>
                <c:pt idx="59">
                  <c:v>6.5625</c:v>
                </c:pt>
                <c:pt idx="60">
                  <c:v>6.59375</c:v>
                </c:pt>
                <c:pt idx="61">
                  <c:v>6.6171899999999999</c:v>
                </c:pt>
                <c:pt idx="62">
                  <c:v>6.6406299999999998</c:v>
                </c:pt>
                <c:pt idx="63">
                  <c:v>6.6660199999999996</c:v>
                </c:pt>
                <c:pt idx="64">
                  <c:v>6.6894499999999999</c:v>
                </c:pt>
                <c:pt idx="65">
                  <c:v>6.71387</c:v>
                </c:pt>
                <c:pt idx="66">
                  <c:v>6.7373000000000003</c:v>
                </c:pt>
                <c:pt idx="67">
                  <c:v>6.7607400000000002</c:v>
                </c:pt>
                <c:pt idx="68">
                  <c:v>6.7841800000000001</c:v>
                </c:pt>
                <c:pt idx="69">
                  <c:v>6.8095699999999999</c:v>
                </c:pt>
                <c:pt idx="70">
                  <c:v>6.8330099999999998</c:v>
                </c:pt>
                <c:pt idx="71">
                  <c:v>6.8564499999999997</c:v>
                </c:pt>
                <c:pt idx="72">
                  <c:v>6.8876999999999997</c:v>
                </c:pt>
                <c:pt idx="73">
                  <c:v>6.91113</c:v>
                </c:pt>
                <c:pt idx="74">
                  <c:v>6.9345699999999999</c:v>
                </c:pt>
                <c:pt idx="75">
                  <c:v>6.9599599999999997</c:v>
                </c:pt>
                <c:pt idx="76">
                  <c:v>6.9833999999999996</c:v>
                </c:pt>
                <c:pt idx="77">
                  <c:v>7.0097699999999996</c:v>
                </c:pt>
                <c:pt idx="78">
                  <c:v>7.0331999999999999</c:v>
                </c:pt>
                <c:pt idx="79">
                  <c:v>7.0566399999999998</c:v>
                </c:pt>
                <c:pt idx="80">
                  <c:v>7.0800799999999997</c:v>
                </c:pt>
                <c:pt idx="81">
                  <c:v>7.1035199999999996</c:v>
                </c:pt>
                <c:pt idx="82">
                  <c:v>7.1289100000000003</c:v>
                </c:pt>
                <c:pt idx="83">
                  <c:v>7.1523399999999997</c:v>
                </c:pt>
                <c:pt idx="84">
                  <c:v>7.1845699999999999</c:v>
                </c:pt>
                <c:pt idx="85">
                  <c:v>7.2080099999999998</c:v>
                </c:pt>
                <c:pt idx="86">
                  <c:v>7.2314499999999997</c:v>
                </c:pt>
                <c:pt idx="87">
                  <c:v>7.25488</c:v>
                </c:pt>
                <c:pt idx="88">
                  <c:v>7.2802699999999998</c:v>
                </c:pt>
                <c:pt idx="89">
                  <c:v>7.3037099999999997</c:v>
                </c:pt>
                <c:pt idx="90">
                  <c:v>7.3271499999999996</c:v>
                </c:pt>
                <c:pt idx="91">
                  <c:v>7.3505900000000004</c:v>
                </c:pt>
                <c:pt idx="92">
                  <c:v>7.3740199999999998</c:v>
                </c:pt>
                <c:pt idx="93">
                  <c:v>7.3974599999999997</c:v>
                </c:pt>
                <c:pt idx="94">
                  <c:v>7.4208999999999996</c:v>
                </c:pt>
                <c:pt idx="95">
                  <c:v>7.4462900000000003</c:v>
                </c:pt>
                <c:pt idx="96">
                  <c:v>7.4706999999999999</c:v>
                </c:pt>
                <c:pt idx="97">
                  <c:v>7.5019499999999999</c:v>
                </c:pt>
                <c:pt idx="98">
                  <c:v>7.5253899999999998</c:v>
                </c:pt>
                <c:pt idx="99">
                  <c:v>7.5488299999999997</c:v>
                </c:pt>
                <c:pt idx="100">
                  <c:v>7.5722699999999996</c:v>
                </c:pt>
                <c:pt idx="101">
                  <c:v>7.5976600000000003</c:v>
                </c:pt>
                <c:pt idx="102">
                  <c:v>7.6210899999999997</c:v>
                </c:pt>
                <c:pt idx="103">
                  <c:v>7.6445299999999996</c:v>
                </c:pt>
                <c:pt idx="104">
                  <c:v>7.6679700000000004</c:v>
                </c:pt>
                <c:pt idx="105">
                  <c:v>7.6914100000000003</c:v>
                </c:pt>
                <c:pt idx="106">
                  <c:v>7.7148399999999997</c:v>
                </c:pt>
                <c:pt idx="107">
                  <c:v>7.7402300000000004</c:v>
                </c:pt>
                <c:pt idx="108">
                  <c:v>7.7705099999999998</c:v>
                </c:pt>
                <c:pt idx="109">
                  <c:v>7.8027300000000004</c:v>
                </c:pt>
                <c:pt idx="110">
                  <c:v>7.8232400000000002</c:v>
                </c:pt>
                <c:pt idx="111">
                  <c:v>7.8466800000000001</c:v>
                </c:pt>
                <c:pt idx="112">
                  <c:v>7.8720699999999999</c:v>
                </c:pt>
                <c:pt idx="113">
                  <c:v>7.8955099999999998</c:v>
                </c:pt>
                <c:pt idx="114">
                  <c:v>7.9189499999999997</c:v>
                </c:pt>
                <c:pt idx="115">
                  <c:v>7.94238</c:v>
                </c:pt>
                <c:pt idx="116">
                  <c:v>7.9658199999999999</c:v>
                </c:pt>
                <c:pt idx="117">
                  <c:v>7.9902300000000004</c:v>
                </c:pt>
                <c:pt idx="118">
                  <c:v>8.0146499999999996</c:v>
                </c:pt>
                <c:pt idx="119">
                  <c:v>8.0380900000000004</c:v>
                </c:pt>
                <c:pt idx="120">
                  <c:v>8.0615199999999998</c:v>
                </c:pt>
                <c:pt idx="121">
                  <c:v>8.0908200000000008</c:v>
                </c:pt>
                <c:pt idx="122">
                  <c:v>8.1142599999999998</c:v>
                </c:pt>
                <c:pt idx="123">
                  <c:v>8.1386699999999994</c:v>
                </c:pt>
                <c:pt idx="124">
                  <c:v>8.1640599999999992</c:v>
                </c:pt>
                <c:pt idx="125">
                  <c:v>8.1875</c:v>
                </c:pt>
                <c:pt idx="126">
                  <c:v>8.2109400000000008</c:v>
                </c:pt>
                <c:pt idx="127">
                  <c:v>8.2343799999999998</c:v>
                </c:pt>
                <c:pt idx="128">
                  <c:v>8.2578099999999992</c:v>
                </c:pt>
                <c:pt idx="129">
                  <c:v>8.28125</c:v>
                </c:pt>
                <c:pt idx="130">
                  <c:v>8.3046900000000008</c:v>
                </c:pt>
                <c:pt idx="131">
                  <c:v>8.3300800000000006</c:v>
                </c:pt>
                <c:pt idx="132">
                  <c:v>8.3535199999999996</c:v>
                </c:pt>
                <c:pt idx="133">
                  <c:v>8.3847699999999996</c:v>
                </c:pt>
                <c:pt idx="134">
                  <c:v>8.4082000000000008</c:v>
                </c:pt>
                <c:pt idx="135">
                  <c:v>8.4316399999999998</c:v>
                </c:pt>
                <c:pt idx="136">
                  <c:v>8.4550800000000006</c:v>
                </c:pt>
                <c:pt idx="137">
                  <c:v>8.4814500000000006</c:v>
                </c:pt>
                <c:pt idx="138">
                  <c:v>8.50488</c:v>
                </c:pt>
                <c:pt idx="139">
                  <c:v>8.5283200000000008</c:v>
                </c:pt>
                <c:pt idx="140">
                  <c:v>8.5517599999999998</c:v>
                </c:pt>
                <c:pt idx="141">
                  <c:v>8.5752000000000006</c:v>
                </c:pt>
                <c:pt idx="142">
                  <c:v>8.59863</c:v>
                </c:pt>
                <c:pt idx="143">
                  <c:v>8.6220700000000008</c:v>
                </c:pt>
                <c:pt idx="144">
                  <c:v>8.6474600000000006</c:v>
                </c:pt>
                <c:pt idx="145">
                  <c:v>8.6787100000000006</c:v>
                </c:pt>
                <c:pt idx="146">
                  <c:v>8.7021499999999996</c:v>
                </c:pt>
                <c:pt idx="147">
                  <c:v>8.7255900000000004</c:v>
                </c:pt>
                <c:pt idx="148">
                  <c:v>8.7490199999999998</c:v>
                </c:pt>
                <c:pt idx="149">
                  <c:v>8.7724600000000006</c:v>
                </c:pt>
                <c:pt idx="150">
                  <c:v>8.7988300000000006</c:v>
                </c:pt>
                <c:pt idx="151">
                  <c:v>8.8222699999999996</c:v>
                </c:pt>
                <c:pt idx="152">
                  <c:v>8.8457000000000008</c:v>
                </c:pt>
                <c:pt idx="153">
                  <c:v>8.8691399999999998</c:v>
                </c:pt>
                <c:pt idx="154">
                  <c:v>8.8925800000000006</c:v>
                </c:pt>
                <c:pt idx="155">
                  <c:v>8.9150399999999994</c:v>
                </c:pt>
                <c:pt idx="156">
                  <c:v>8.9384800000000002</c:v>
                </c:pt>
                <c:pt idx="157">
                  <c:v>8.96387</c:v>
                </c:pt>
                <c:pt idx="158">
                  <c:v>8.9960900000000006</c:v>
                </c:pt>
                <c:pt idx="159">
                  <c:v>9.0195299999999996</c:v>
                </c:pt>
                <c:pt idx="160">
                  <c:v>9.0429700000000004</c:v>
                </c:pt>
                <c:pt idx="161">
                  <c:v>9.0683600000000002</c:v>
                </c:pt>
                <c:pt idx="162">
                  <c:v>9.0917999999999992</c:v>
                </c:pt>
                <c:pt idx="163">
                  <c:v>9.1181599999999996</c:v>
                </c:pt>
                <c:pt idx="164">
                  <c:v>9.1416000000000004</c:v>
                </c:pt>
                <c:pt idx="165">
                  <c:v>9.1650399999999994</c:v>
                </c:pt>
                <c:pt idx="166">
                  <c:v>9.1884800000000002</c:v>
                </c:pt>
                <c:pt idx="167">
                  <c:v>9.2119099999999996</c:v>
                </c:pt>
                <c:pt idx="168">
                  <c:v>9.2353500000000004</c:v>
                </c:pt>
                <c:pt idx="169">
                  <c:v>9.2627000000000006</c:v>
                </c:pt>
                <c:pt idx="170">
                  <c:v>9.2919900000000002</c:v>
                </c:pt>
                <c:pt idx="171">
                  <c:v>9.3154299999999992</c:v>
                </c:pt>
                <c:pt idx="172">
                  <c:v>9.33887</c:v>
                </c:pt>
                <c:pt idx="173">
                  <c:v>9.3622999999999994</c:v>
                </c:pt>
                <c:pt idx="174">
                  <c:v>9.3857400000000002</c:v>
                </c:pt>
                <c:pt idx="175">
                  <c:v>9.41113</c:v>
                </c:pt>
                <c:pt idx="176">
                  <c:v>9.4355499999999992</c:v>
                </c:pt>
                <c:pt idx="177">
                  <c:v>9.4589800000000004</c:v>
                </c:pt>
                <c:pt idx="178">
                  <c:v>9.4824199999999994</c:v>
                </c:pt>
                <c:pt idx="179">
                  <c:v>9.5058600000000002</c:v>
                </c:pt>
                <c:pt idx="180">
                  <c:v>9.5292999999999992</c:v>
                </c:pt>
                <c:pt idx="181">
                  <c:v>9.5527300000000004</c:v>
                </c:pt>
                <c:pt idx="182">
                  <c:v>9.5859400000000008</c:v>
                </c:pt>
                <c:pt idx="183">
                  <c:v>9.6093799999999998</c:v>
                </c:pt>
                <c:pt idx="184">
                  <c:v>9.6328099999999992</c:v>
                </c:pt>
                <c:pt idx="185">
                  <c:v>9.65625</c:v>
                </c:pt>
                <c:pt idx="186">
                  <c:v>9.6796900000000008</c:v>
                </c:pt>
                <c:pt idx="187">
                  <c:v>9.7031299999999998</c:v>
                </c:pt>
                <c:pt idx="188">
                  <c:v>9.7285199999999996</c:v>
                </c:pt>
                <c:pt idx="189">
                  <c:v>9.7529299999999992</c:v>
                </c:pt>
                <c:pt idx="190">
                  <c:v>9.77637</c:v>
                </c:pt>
                <c:pt idx="191">
                  <c:v>9.7997999999999994</c:v>
                </c:pt>
                <c:pt idx="192">
                  <c:v>9.8232400000000002</c:v>
                </c:pt>
                <c:pt idx="193">
                  <c:v>9.8466799999999992</c:v>
                </c:pt>
                <c:pt idx="194">
                  <c:v>9.87988</c:v>
                </c:pt>
                <c:pt idx="195">
                  <c:v>9.9003899999999998</c:v>
                </c:pt>
                <c:pt idx="196">
                  <c:v>9.9238300000000006</c:v>
                </c:pt>
                <c:pt idx="197">
                  <c:v>9.9482400000000002</c:v>
                </c:pt>
                <c:pt idx="198">
                  <c:v>9.9716799999999992</c:v>
                </c:pt>
                <c:pt idx="199">
                  <c:v>9.99512</c:v>
                </c:pt>
                <c:pt idx="200">
                  <c:v>10.018549999999999</c:v>
                </c:pt>
                <c:pt idx="201">
                  <c:v>10.043950000000001</c:v>
                </c:pt>
                <c:pt idx="202">
                  <c:v>10.06738</c:v>
                </c:pt>
                <c:pt idx="203">
                  <c:v>10.268549999999999</c:v>
                </c:pt>
                <c:pt idx="204">
                  <c:v>10.268549999999999</c:v>
                </c:pt>
                <c:pt idx="205">
                  <c:v>10.268549999999999</c:v>
                </c:pt>
                <c:pt idx="206">
                  <c:v>10.29199</c:v>
                </c:pt>
                <c:pt idx="207">
                  <c:v>10.29102</c:v>
                </c:pt>
                <c:pt idx="208">
                  <c:v>10.33691</c:v>
                </c:pt>
                <c:pt idx="209">
                  <c:v>10.36035</c:v>
                </c:pt>
                <c:pt idx="210">
                  <c:v>10.366210000000001</c:v>
                </c:pt>
                <c:pt idx="211">
                  <c:v>10.383789999999999</c:v>
                </c:pt>
                <c:pt idx="212">
                  <c:v>10.41699</c:v>
                </c:pt>
                <c:pt idx="213">
                  <c:v>10.41699</c:v>
                </c:pt>
                <c:pt idx="214">
                  <c:v>10.41699</c:v>
                </c:pt>
                <c:pt idx="215">
                  <c:v>10.41699</c:v>
                </c:pt>
                <c:pt idx="216">
                  <c:v>10.41699</c:v>
                </c:pt>
                <c:pt idx="217">
                  <c:v>10.441409999999999</c:v>
                </c:pt>
                <c:pt idx="218">
                  <c:v>10.47559</c:v>
                </c:pt>
                <c:pt idx="219">
                  <c:v>10.472659999999999</c:v>
                </c:pt>
                <c:pt idx="220">
                  <c:v>10.502929999999999</c:v>
                </c:pt>
                <c:pt idx="221">
                  <c:v>10.51465</c:v>
                </c:pt>
                <c:pt idx="222">
                  <c:v>10.55176</c:v>
                </c:pt>
                <c:pt idx="223">
                  <c:v>10.566409999999999</c:v>
                </c:pt>
                <c:pt idx="224">
                  <c:v>10.565429999999999</c:v>
                </c:pt>
                <c:pt idx="225">
                  <c:v>10.57422</c:v>
                </c:pt>
                <c:pt idx="226">
                  <c:v>10.6084</c:v>
                </c:pt>
                <c:pt idx="227">
                  <c:v>10.617190000000001</c:v>
                </c:pt>
                <c:pt idx="228">
                  <c:v>10.63184</c:v>
                </c:pt>
                <c:pt idx="229">
                  <c:v>10.664059999999999</c:v>
                </c:pt>
                <c:pt idx="230">
                  <c:v>10.678710000000001</c:v>
                </c:pt>
                <c:pt idx="231">
                  <c:v>10.727539999999999</c:v>
                </c:pt>
                <c:pt idx="232">
                  <c:v>10.74414</c:v>
                </c:pt>
                <c:pt idx="233">
                  <c:v>10.767580000000001</c:v>
                </c:pt>
                <c:pt idx="234">
                  <c:v>10.78125</c:v>
                </c:pt>
                <c:pt idx="235">
                  <c:v>10.798830000000001</c:v>
                </c:pt>
                <c:pt idx="236">
                  <c:v>10.82324</c:v>
                </c:pt>
                <c:pt idx="237">
                  <c:v>10.84863</c:v>
                </c:pt>
                <c:pt idx="238">
                  <c:v>10.85352</c:v>
                </c:pt>
                <c:pt idx="239">
                  <c:v>10.876950000000001</c:v>
                </c:pt>
                <c:pt idx="240">
                  <c:v>10.89941</c:v>
                </c:pt>
                <c:pt idx="241">
                  <c:v>10.918950000000001</c:v>
                </c:pt>
                <c:pt idx="242">
                  <c:v>10.935549999999999</c:v>
                </c:pt>
                <c:pt idx="243">
                  <c:v>10.94434</c:v>
                </c:pt>
                <c:pt idx="244">
                  <c:v>10.98926</c:v>
                </c:pt>
                <c:pt idx="245">
                  <c:v>11.01563</c:v>
                </c:pt>
                <c:pt idx="246">
                  <c:v>11.033200000000001</c:v>
                </c:pt>
                <c:pt idx="247">
                  <c:v>11.04688</c:v>
                </c:pt>
                <c:pt idx="248">
                  <c:v>11.070309999999999</c:v>
                </c:pt>
                <c:pt idx="249">
                  <c:v>11.112299999999999</c:v>
                </c:pt>
                <c:pt idx="250">
                  <c:v>11.127929999999999</c:v>
                </c:pt>
                <c:pt idx="251">
                  <c:v>11.137700000000001</c:v>
                </c:pt>
                <c:pt idx="252">
                  <c:v>11.16113</c:v>
                </c:pt>
                <c:pt idx="253">
                  <c:v>11.184570000000001</c:v>
                </c:pt>
                <c:pt idx="254">
                  <c:v>11.209960000000001</c:v>
                </c:pt>
                <c:pt idx="255">
                  <c:v>11.236330000000001</c:v>
                </c:pt>
                <c:pt idx="256">
                  <c:v>11.25977</c:v>
                </c:pt>
                <c:pt idx="257">
                  <c:v>11.283200000000001</c:v>
                </c:pt>
                <c:pt idx="258">
                  <c:v>11.30664</c:v>
                </c:pt>
                <c:pt idx="259">
                  <c:v>11.326169999999999</c:v>
                </c:pt>
                <c:pt idx="260">
                  <c:v>11.351559999999999</c:v>
                </c:pt>
                <c:pt idx="261">
                  <c:v>11.366210000000001</c:v>
                </c:pt>
                <c:pt idx="262">
                  <c:v>11.39063</c:v>
                </c:pt>
                <c:pt idx="263">
                  <c:v>11.4209</c:v>
                </c:pt>
                <c:pt idx="264">
                  <c:v>11.43848</c:v>
                </c:pt>
                <c:pt idx="265">
                  <c:v>11.455080000000001</c:v>
                </c:pt>
                <c:pt idx="266">
                  <c:v>11.48047</c:v>
                </c:pt>
                <c:pt idx="267">
                  <c:v>11.503909999999999</c:v>
                </c:pt>
                <c:pt idx="268">
                  <c:v>11.527340000000001</c:v>
                </c:pt>
                <c:pt idx="269">
                  <c:v>11.55078</c:v>
                </c:pt>
                <c:pt idx="270">
                  <c:v>11.57422</c:v>
                </c:pt>
                <c:pt idx="271">
                  <c:v>11.59863</c:v>
                </c:pt>
                <c:pt idx="272">
                  <c:v>11.62402</c:v>
                </c:pt>
                <c:pt idx="273">
                  <c:v>11.647460000000001</c:v>
                </c:pt>
                <c:pt idx="274">
                  <c:v>11.66602</c:v>
                </c:pt>
                <c:pt idx="275">
                  <c:v>11.689450000000001</c:v>
                </c:pt>
                <c:pt idx="276">
                  <c:v>11.689450000000001</c:v>
                </c:pt>
                <c:pt idx="277">
                  <c:v>11.705080000000001</c:v>
                </c:pt>
                <c:pt idx="278">
                  <c:v>11.72852</c:v>
                </c:pt>
                <c:pt idx="279">
                  <c:v>11.74512</c:v>
                </c:pt>
                <c:pt idx="280">
                  <c:v>11.76074</c:v>
                </c:pt>
                <c:pt idx="281">
                  <c:v>11.78125</c:v>
                </c:pt>
                <c:pt idx="282">
                  <c:v>11.80664</c:v>
                </c:pt>
                <c:pt idx="283">
                  <c:v>11.830080000000001</c:v>
                </c:pt>
                <c:pt idx="284">
                  <c:v>11.85352</c:v>
                </c:pt>
                <c:pt idx="285">
                  <c:v>11.876950000000001</c:v>
                </c:pt>
                <c:pt idx="286">
                  <c:v>11.914059999999999</c:v>
                </c:pt>
                <c:pt idx="287">
                  <c:v>11.93848</c:v>
                </c:pt>
                <c:pt idx="288">
                  <c:v>11.96191</c:v>
                </c:pt>
                <c:pt idx="289">
                  <c:v>11.987299999999999</c:v>
                </c:pt>
                <c:pt idx="290">
                  <c:v>12.002929999999999</c:v>
                </c:pt>
                <c:pt idx="291">
                  <c:v>12.023440000000001</c:v>
                </c:pt>
                <c:pt idx="292">
                  <c:v>12.05273</c:v>
                </c:pt>
                <c:pt idx="293">
                  <c:v>12.076169999999999</c:v>
                </c:pt>
                <c:pt idx="294">
                  <c:v>12.107419999999999</c:v>
                </c:pt>
                <c:pt idx="295">
                  <c:v>12.13086</c:v>
                </c:pt>
                <c:pt idx="296">
                  <c:v>12.15625</c:v>
                </c:pt>
                <c:pt idx="297">
                  <c:v>12.179690000000001</c:v>
                </c:pt>
                <c:pt idx="298">
                  <c:v>12.20313</c:v>
                </c:pt>
                <c:pt idx="299">
                  <c:v>12.226559999999999</c:v>
                </c:pt>
                <c:pt idx="300">
                  <c:v>12.25</c:v>
                </c:pt>
                <c:pt idx="301">
                  <c:v>12.273440000000001</c:v>
                </c:pt>
                <c:pt idx="302">
                  <c:v>12.29688</c:v>
                </c:pt>
                <c:pt idx="303">
                  <c:v>12.32422</c:v>
                </c:pt>
                <c:pt idx="304">
                  <c:v>12.340820000000001</c:v>
                </c:pt>
                <c:pt idx="305">
                  <c:v>12.356450000000001</c:v>
                </c:pt>
                <c:pt idx="306">
                  <c:v>12.38672</c:v>
                </c:pt>
                <c:pt idx="307">
                  <c:v>12.433590000000001</c:v>
                </c:pt>
                <c:pt idx="308">
                  <c:v>12.466799999999999</c:v>
                </c:pt>
                <c:pt idx="309">
                  <c:v>12.49023</c:v>
                </c:pt>
                <c:pt idx="310">
                  <c:v>12.52148</c:v>
                </c:pt>
                <c:pt idx="311">
                  <c:v>12.51953</c:v>
                </c:pt>
                <c:pt idx="312">
                  <c:v>12.52051</c:v>
                </c:pt>
                <c:pt idx="313">
                  <c:v>12.56934</c:v>
                </c:pt>
                <c:pt idx="314">
                  <c:v>12.584960000000001</c:v>
                </c:pt>
                <c:pt idx="315">
                  <c:v>12.606450000000001</c:v>
                </c:pt>
                <c:pt idx="316">
                  <c:v>12.632809999999999</c:v>
                </c:pt>
                <c:pt idx="317">
                  <c:v>12.67188</c:v>
                </c:pt>
                <c:pt idx="318">
                  <c:v>12.71387</c:v>
                </c:pt>
                <c:pt idx="319">
                  <c:v>12.76074</c:v>
                </c:pt>
                <c:pt idx="320">
                  <c:v>12.76563</c:v>
                </c:pt>
                <c:pt idx="321">
                  <c:v>12.76172</c:v>
                </c:pt>
                <c:pt idx="322">
                  <c:v>12.76172</c:v>
                </c:pt>
                <c:pt idx="323">
                  <c:v>12.777340000000001</c:v>
                </c:pt>
                <c:pt idx="324">
                  <c:v>12.82715</c:v>
                </c:pt>
                <c:pt idx="325">
                  <c:v>12.84375</c:v>
                </c:pt>
                <c:pt idx="326">
                  <c:v>12.8916</c:v>
                </c:pt>
                <c:pt idx="327">
                  <c:v>12.934570000000001</c:v>
                </c:pt>
                <c:pt idx="328">
                  <c:v>12.934570000000001</c:v>
                </c:pt>
                <c:pt idx="329">
                  <c:v>12.934570000000001</c:v>
                </c:pt>
                <c:pt idx="330">
                  <c:v>12.950200000000001</c:v>
                </c:pt>
                <c:pt idx="331">
                  <c:v>12.976559999999999</c:v>
                </c:pt>
                <c:pt idx="332">
                  <c:v>12.991210000000001</c:v>
                </c:pt>
                <c:pt idx="333">
                  <c:v>13.01465</c:v>
                </c:pt>
                <c:pt idx="334">
                  <c:v>13.03809</c:v>
                </c:pt>
                <c:pt idx="335">
                  <c:v>13.06152</c:v>
                </c:pt>
                <c:pt idx="336">
                  <c:v>13.084960000000001</c:v>
                </c:pt>
                <c:pt idx="337">
                  <c:v>13.127929999999999</c:v>
                </c:pt>
                <c:pt idx="338">
                  <c:v>13.14453</c:v>
                </c:pt>
                <c:pt idx="339">
                  <c:v>13.191409999999999</c:v>
                </c:pt>
                <c:pt idx="340">
                  <c:v>13.222659999999999</c:v>
                </c:pt>
                <c:pt idx="341">
                  <c:v>13.263669999999999</c:v>
                </c:pt>
                <c:pt idx="342">
                  <c:v>13.27148</c:v>
                </c:pt>
                <c:pt idx="343">
                  <c:v>13.27148</c:v>
                </c:pt>
                <c:pt idx="344">
                  <c:v>13.27148</c:v>
                </c:pt>
                <c:pt idx="345">
                  <c:v>13.28711</c:v>
                </c:pt>
                <c:pt idx="346">
                  <c:v>13.310549999999999</c:v>
                </c:pt>
                <c:pt idx="347">
                  <c:v>13.33398</c:v>
                </c:pt>
                <c:pt idx="348">
                  <c:v>13.3584</c:v>
                </c:pt>
                <c:pt idx="349">
                  <c:v>13.38184</c:v>
                </c:pt>
                <c:pt idx="350">
                  <c:v>13.44727</c:v>
                </c:pt>
                <c:pt idx="351">
                  <c:v>13.471679999999999</c:v>
                </c:pt>
                <c:pt idx="352">
                  <c:v>13.51953</c:v>
                </c:pt>
                <c:pt idx="353">
                  <c:v>13.75977</c:v>
                </c:pt>
                <c:pt idx="354">
                  <c:v>14.31836</c:v>
                </c:pt>
                <c:pt idx="355">
                  <c:v>14.352539999999999</c:v>
                </c:pt>
                <c:pt idx="356">
                  <c:v>14.418950000000001</c:v>
                </c:pt>
                <c:pt idx="357">
                  <c:v>14.48926</c:v>
                </c:pt>
                <c:pt idx="358">
                  <c:v>14.571289999999999</c:v>
                </c:pt>
                <c:pt idx="359">
                  <c:v>14.60059</c:v>
                </c:pt>
                <c:pt idx="360">
                  <c:v>14.606450000000001</c:v>
                </c:pt>
                <c:pt idx="361">
                  <c:v>14.622070000000001</c:v>
                </c:pt>
                <c:pt idx="362">
                  <c:v>14.622070000000001</c:v>
                </c:pt>
                <c:pt idx="363">
                  <c:v>14.637700000000001</c:v>
                </c:pt>
                <c:pt idx="364">
                  <c:v>14.66113</c:v>
                </c:pt>
                <c:pt idx="365">
                  <c:v>14.678710000000001</c:v>
                </c:pt>
                <c:pt idx="366">
                  <c:v>14.709960000000001</c:v>
                </c:pt>
                <c:pt idx="367">
                  <c:v>14.742190000000001</c:v>
                </c:pt>
                <c:pt idx="368">
                  <c:v>14.81836</c:v>
                </c:pt>
                <c:pt idx="369">
                  <c:v>14.851559999999999</c:v>
                </c:pt>
                <c:pt idx="370">
                  <c:v>14.89063</c:v>
                </c:pt>
                <c:pt idx="371">
                  <c:v>14.908200000000001</c:v>
                </c:pt>
                <c:pt idx="372">
                  <c:v>14.908200000000001</c:v>
                </c:pt>
                <c:pt idx="373">
                  <c:v>14.908200000000001</c:v>
                </c:pt>
                <c:pt idx="374">
                  <c:v>14.908200000000001</c:v>
                </c:pt>
                <c:pt idx="375">
                  <c:v>14.910159999999999</c:v>
                </c:pt>
                <c:pt idx="376">
                  <c:v>14.933590000000001</c:v>
                </c:pt>
                <c:pt idx="377">
                  <c:v>14.950200000000001</c:v>
                </c:pt>
                <c:pt idx="378">
                  <c:v>14.98828</c:v>
                </c:pt>
                <c:pt idx="379">
                  <c:v>15.027340000000001</c:v>
                </c:pt>
                <c:pt idx="380">
                  <c:v>15.059570000000001</c:v>
                </c:pt>
                <c:pt idx="381">
                  <c:v>15.1084</c:v>
                </c:pt>
                <c:pt idx="382">
                  <c:v>15.13965</c:v>
                </c:pt>
                <c:pt idx="383">
                  <c:v>15.15527</c:v>
                </c:pt>
                <c:pt idx="384">
                  <c:v>15.16309</c:v>
                </c:pt>
                <c:pt idx="385">
                  <c:v>15.16309</c:v>
                </c:pt>
                <c:pt idx="386">
                  <c:v>15.16309</c:v>
                </c:pt>
                <c:pt idx="387">
                  <c:v>15.17188</c:v>
                </c:pt>
                <c:pt idx="388">
                  <c:v>15.22461</c:v>
                </c:pt>
                <c:pt idx="389">
                  <c:v>15.25684</c:v>
                </c:pt>
                <c:pt idx="390">
                  <c:v>15.29688</c:v>
                </c:pt>
                <c:pt idx="391">
                  <c:v>15.320309999999999</c:v>
                </c:pt>
                <c:pt idx="392">
                  <c:v>15.351559999999999</c:v>
                </c:pt>
                <c:pt idx="393">
                  <c:v>15.375</c:v>
                </c:pt>
                <c:pt idx="394">
                  <c:v>15.375</c:v>
                </c:pt>
                <c:pt idx="395">
                  <c:v>15.375</c:v>
                </c:pt>
                <c:pt idx="396">
                  <c:v>15.382809999999999</c:v>
                </c:pt>
                <c:pt idx="397">
                  <c:v>15.398440000000001</c:v>
                </c:pt>
                <c:pt idx="398">
                  <c:v>15.42188</c:v>
                </c:pt>
                <c:pt idx="399">
                  <c:v>15.439450000000001</c:v>
                </c:pt>
                <c:pt idx="400">
                  <c:v>15.455080000000001</c:v>
                </c:pt>
                <c:pt idx="401">
                  <c:v>15.47852</c:v>
                </c:pt>
                <c:pt idx="402">
                  <c:v>15.496090000000001</c:v>
                </c:pt>
                <c:pt idx="403">
                  <c:v>15.496090000000001</c:v>
                </c:pt>
                <c:pt idx="404">
                  <c:v>15.51953</c:v>
                </c:pt>
                <c:pt idx="405">
                  <c:v>15.55078</c:v>
                </c:pt>
                <c:pt idx="406">
                  <c:v>15.55078</c:v>
                </c:pt>
                <c:pt idx="407">
                  <c:v>15.575200000000001</c:v>
                </c:pt>
                <c:pt idx="408">
                  <c:v>15.60547</c:v>
                </c:pt>
                <c:pt idx="409">
                  <c:v>15.67285</c:v>
                </c:pt>
                <c:pt idx="410">
                  <c:v>15.705080000000001</c:v>
                </c:pt>
                <c:pt idx="411">
                  <c:v>15.73047</c:v>
                </c:pt>
                <c:pt idx="412">
                  <c:v>15.76172</c:v>
                </c:pt>
                <c:pt idx="413">
                  <c:v>15.777340000000001</c:v>
                </c:pt>
                <c:pt idx="414">
                  <c:v>15.77148</c:v>
                </c:pt>
                <c:pt idx="415">
                  <c:v>15.77148</c:v>
                </c:pt>
                <c:pt idx="416">
                  <c:v>15.77148</c:v>
                </c:pt>
                <c:pt idx="417">
                  <c:v>15.77148</c:v>
                </c:pt>
                <c:pt idx="418">
                  <c:v>15.77148</c:v>
                </c:pt>
                <c:pt idx="419">
                  <c:v>15.77148</c:v>
                </c:pt>
                <c:pt idx="420">
                  <c:v>15.79688</c:v>
                </c:pt>
                <c:pt idx="421">
                  <c:v>15.8125</c:v>
                </c:pt>
                <c:pt idx="422">
                  <c:v>15.8291</c:v>
                </c:pt>
                <c:pt idx="423">
                  <c:v>15.852539999999999</c:v>
                </c:pt>
                <c:pt idx="424">
                  <c:v>15.86816</c:v>
                </c:pt>
                <c:pt idx="425">
                  <c:v>15.89941</c:v>
                </c:pt>
                <c:pt idx="426">
                  <c:v>15.9209</c:v>
                </c:pt>
                <c:pt idx="427">
                  <c:v>15.96191</c:v>
                </c:pt>
                <c:pt idx="428">
                  <c:v>15.99316</c:v>
                </c:pt>
                <c:pt idx="429">
                  <c:v>16.032229999999998</c:v>
                </c:pt>
                <c:pt idx="430">
                  <c:v>16.071290000000001</c:v>
                </c:pt>
                <c:pt idx="431">
                  <c:v>16.12988</c:v>
                </c:pt>
                <c:pt idx="432">
                  <c:v>16.162109999999998</c:v>
                </c:pt>
                <c:pt idx="433">
                  <c:v>16.205079999999999</c:v>
                </c:pt>
                <c:pt idx="434">
                  <c:v>16.33203</c:v>
                </c:pt>
                <c:pt idx="435">
                  <c:v>16.436520000000002</c:v>
                </c:pt>
                <c:pt idx="436">
                  <c:v>16.964839999999999</c:v>
                </c:pt>
                <c:pt idx="437">
                  <c:v>17.085940000000001</c:v>
                </c:pt>
                <c:pt idx="438">
                  <c:v>17.179690000000001</c:v>
                </c:pt>
                <c:pt idx="439">
                  <c:v>17.20703</c:v>
                </c:pt>
                <c:pt idx="440">
                  <c:v>17.224609999999998</c:v>
                </c:pt>
                <c:pt idx="441">
                  <c:v>17.24316</c:v>
                </c:pt>
                <c:pt idx="442">
                  <c:v>17.24316</c:v>
                </c:pt>
                <c:pt idx="443">
                  <c:v>17.2666</c:v>
                </c:pt>
                <c:pt idx="444">
                  <c:v>17.313479999999998</c:v>
                </c:pt>
                <c:pt idx="445">
                  <c:v>17.352540000000001</c:v>
                </c:pt>
                <c:pt idx="446">
                  <c:v>17.39941</c:v>
                </c:pt>
                <c:pt idx="447">
                  <c:v>17.440429999999999</c:v>
                </c:pt>
                <c:pt idx="448">
                  <c:v>17.479489999999998</c:v>
                </c:pt>
                <c:pt idx="449">
                  <c:v>17.52637</c:v>
                </c:pt>
                <c:pt idx="450">
                  <c:v>17.61328</c:v>
                </c:pt>
                <c:pt idx="451">
                  <c:v>17.622070000000001</c:v>
                </c:pt>
                <c:pt idx="452">
                  <c:v>17.622070000000001</c:v>
                </c:pt>
                <c:pt idx="453">
                  <c:v>17.622070000000001</c:v>
                </c:pt>
                <c:pt idx="454">
                  <c:v>17.622070000000001</c:v>
                </c:pt>
                <c:pt idx="455">
                  <c:v>17.622070000000001</c:v>
                </c:pt>
                <c:pt idx="456">
                  <c:v>17.622070000000001</c:v>
                </c:pt>
                <c:pt idx="457">
                  <c:v>17.622070000000001</c:v>
                </c:pt>
                <c:pt idx="458">
                  <c:v>17.622070000000001</c:v>
                </c:pt>
                <c:pt idx="459">
                  <c:v>17.645510000000002</c:v>
                </c:pt>
                <c:pt idx="460">
                  <c:v>17.668949999999999</c:v>
                </c:pt>
                <c:pt idx="461">
                  <c:v>17.684570000000001</c:v>
                </c:pt>
                <c:pt idx="462">
                  <c:v>17.708010000000002</c:v>
                </c:pt>
                <c:pt idx="463">
                  <c:v>17.7334</c:v>
                </c:pt>
                <c:pt idx="464">
                  <c:v>17.75684</c:v>
                </c:pt>
                <c:pt idx="465">
                  <c:v>17.772459999999999</c:v>
                </c:pt>
                <c:pt idx="466">
                  <c:v>17.7959</c:v>
                </c:pt>
                <c:pt idx="467">
                  <c:v>17.81934</c:v>
                </c:pt>
                <c:pt idx="468">
                  <c:v>17.834959999999999</c:v>
                </c:pt>
                <c:pt idx="469">
                  <c:v>17.8584</c:v>
                </c:pt>
                <c:pt idx="470">
                  <c:v>17.88184</c:v>
                </c:pt>
                <c:pt idx="471">
                  <c:v>17.89941</c:v>
                </c:pt>
                <c:pt idx="472">
                  <c:v>17.923829999999999</c:v>
                </c:pt>
                <c:pt idx="473">
                  <c:v>17.94727</c:v>
                </c:pt>
                <c:pt idx="474">
                  <c:v>17.970700000000001</c:v>
                </c:pt>
                <c:pt idx="475">
                  <c:v>17.986329999999999</c:v>
                </c:pt>
                <c:pt idx="476">
                  <c:v>18.017579999999999</c:v>
                </c:pt>
                <c:pt idx="477">
                  <c:v>18.066410000000001</c:v>
                </c:pt>
                <c:pt idx="478">
                  <c:v>18.08203</c:v>
                </c:pt>
                <c:pt idx="479">
                  <c:v>18.089839999999999</c:v>
                </c:pt>
                <c:pt idx="480">
                  <c:v>18.10547</c:v>
                </c:pt>
                <c:pt idx="481">
                  <c:v>18.17285</c:v>
                </c:pt>
                <c:pt idx="482">
                  <c:v>18.1875</c:v>
                </c:pt>
                <c:pt idx="483">
                  <c:v>18.21875</c:v>
                </c:pt>
                <c:pt idx="484">
                  <c:v>18.268550000000001</c:v>
                </c:pt>
                <c:pt idx="485">
                  <c:v>18.30762</c:v>
                </c:pt>
                <c:pt idx="486">
                  <c:v>18.354489999999998</c:v>
                </c:pt>
                <c:pt idx="487">
                  <c:v>18.393550000000001</c:v>
                </c:pt>
                <c:pt idx="488">
                  <c:v>18.44238</c:v>
                </c:pt>
                <c:pt idx="489">
                  <c:v>18.465820000000001</c:v>
                </c:pt>
                <c:pt idx="490">
                  <c:v>18.481449999999999</c:v>
                </c:pt>
                <c:pt idx="491">
                  <c:v>18.50488</c:v>
                </c:pt>
                <c:pt idx="492">
                  <c:v>18.510739999999998</c:v>
                </c:pt>
                <c:pt idx="493">
                  <c:v>18.55762</c:v>
                </c:pt>
                <c:pt idx="494">
                  <c:v>18.59863</c:v>
                </c:pt>
                <c:pt idx="495">
                  <c:v>18.622070000000001</c:v>
                </c:pt>
                <c:pt idx="496">
                  <c:v>18.645510000000002</c:v>
                </c:pt>
                <c:pt idx="497">
                  <c:v>18.669920000000001</c:v>
                </c:pt>
                <c:pt idx="498">
                  <c:v>18.68262</c:v>
                </c:pt>
                <c:pt idx="499">
                  <c:v>18.70703</c:v>
                </c:pt>
                <c:pt idx="500">
                  <c:v>18.755859999999998</c:v>
                </c:pt>
                <c:pt idx="501">
                  <c:v>18.763670000000001</c:v>
                </c:pt>
                <c:pt idx="502">
                  <c:v>18.787109999999998</c:v>
                </c:pt>
                <c:pt idx="503">
                  <c:v>18.810549999999999</c:v>
                </c:pt>
                <c:pt idx="504">
                  <c:v>18.810549999999999</c:v>
                </c:pt>
                <c:pt idx="505">
                  <c:v>18.820309999999999</c:v>
                </c:pt>
                <c:pt idx="506">
                  <c:v>18.820309999999999</c:v>
                </c:pt>
                <c:pt idx="507">
                  <c:v>18.82422</c:v>
                </c:pt>
                <c:pt idx="508">
                  <c:v>18.83398</c:v>
                </c:pt>
                <c:pt idx="509">
                  <c:v>18.83398</c:v>
                </c:pt>
                <c:pt idx="510">
                  <c:v>18.83398</c:v>
                </c:pt>
                <c:pt idx="511">
                  <c:v>18.857420000000001</c:v>
                </c:pt>
                <c:pt idx="512">
                  <c:v>18.882809999999999</c:v>
                </c:pt>
                <c:pt idx="513">
                  <c:v>18.90625</c:v>
                </c:pt>
                <c:pt idx="514">
                  <c:v>18.92285</c:v>
                </c:pt>
                <c:pt idx="515">
                  <c:v>19.16309</c:v>
                </c:pt>
                <c:pt idx="516">
                  <c:v>19.744140000000002</c:v>
                </c:pt>
                <c:pt idx="517">
                  <c:v>19.78125</c:v>
                </c:pt>
                <c:pt idx="518">
                  <c:v>19.85547</c:v>
                </c:pt>
                <c:pt idx="519">
                  <c:v>19.903320000000001</c:v>
                </c:pt>
                <c:pt idx="520">
                  <c:v>19.92773</c:v>
                </c:pt>
                <c:pt idx="521">
                  <c:v>20.017579999999999</c:v>
                </c:pt>
                <c:pt idx="522">
                  <c:v>20.03613</c:v>
                </c:pt>
                <c:pt idx="523">
                  <c:v>20.07715</c:v>
                </c:pt>
                <c:pt idx="524">
                  <c:v>20.124020000000002</c:v>
                </c:pt>
                <c:pt idx="525">
                  <c:v>20.17285</c:v>
                </c:pt>
                <c:pt idx="526">
                  <c:v>20.188479999999998</c:v>
                </c:pt>
                <c:pt idx="527">
                  <c:v>20.2041</c:v>
                </c:pt>
                <c:pt idx="528">
                  <c:v>20.209959999999999</c:v>
                </c:pt>
                <c:pt idx="529">
                  <c:v>20.270510000000002</c:v>
                </c:pt>
                <c:pt idx="530">
                  <c:v>20.293949999999999</c:v>
                </c:pt>
                <c:pt idx="531">
                  <c:v>20.31738</c:v>
                </c:pt>
                <c:pt idx="532">
                  <c:v>20.341799999999999</c:v>
                </c:pt>
                <c:pt idx="533">
                  <c:v>20.450199999999999</c:v>
                </c:pt>
                <c:pt idx="534">
                  <c:v>20.469729999999998</c:v>
                </c:pt>
                <c:pt idx="535">
                  <c:v>20.491209999999999</c:v>
                </c:pt>
                <c:pt idx="536">
                  <c:v>20.51465</c:v>
                </c:pt>
                <c:pt idx="537">
                  <c:v>20.540040000000001</c:v>
                </c:pt>
                <c:pt idx="538">
                  <c:v>20.563479999999998</c:v>
                </c:pt>
                <c:pt idx="539">
                  <c:v>20.594729999999998</c:v>
                </c:pt>
                <c:pt idx="540">
                  <c:v>20.6084</c:v>
                </c:pt>
                <c:pt idx="541">
                  <c:v>20.624020000000002</c:v>
                </c:pt>
                <c:pt idx="542">
                  <c:v>20.648440000000001</c:v>
                </c:pt>
                <c:pt idx="543">
                  <c:v>20.671880000000002</c:v>
                </c:pt>
                <c:pt idx="544">
                  <c:v>20.712890000000002</c:v>
                </c:pt>
                <c:pt idx="545">
                  <c:v>20.75977</c:v>
                </c:pt>
                <c:pt idx="546">
                  <c:v>20.806640000000002</c:v>
                </c:pt>
                <c:pt idx="547">
                  <c:v>20.861329999999999</c:v>
                </c:pt>
                <c:pt idx="548">
                  <c:v>20.88672</c:v>
                </c:pt>
                <c:pt idx="549">
                  <c:v>20.934570000000001</c:v>
                </c:pt>
                <c:pt idx="550">
                  <c:v>20.981449999999999</c:v>
                </c:pt>
                <c:pt idx="551">
                  <c:v>21.03613</c:v>
                </c:pt>
                <c:pt idx="552">
                  <c:v>21.061520000000002</c:v>
                </c:pt>
                <c:pt idx="553">
                  <c:v>21.08398</c:v>
                </c:pt>
                <c:pt idx="554">
                  <c:v>21.056640000000002</c:v>
                </c:pt>
                <c:pt idx="555">
                  <c:v>21.05078</c:v>
                </c:pt>
                <c:pt idx="556">
                  <c:v>21.05078</c:v>
                </c:pt>
                <c:pt idx="557">
                  <c:v>21.058589999999999</c:v>
                </c:pt>
                <c:pt idx="558">
                  <c:v>21.135739999999998</c:v>
                </c:pt>
                <c:pt idx="559">
                  <c:v>21.168949999999999</c:v>
                </c:pt>
                <c:pt idx="560">
                  <c:v>21.214839999999999</c:v>
                </c:pt>
                <c:pt idx="561">
                  <c:v>21.262699999999999</c:v>
                </c:pt>
                <c:pt idx="562">
                  <c:v>21.303709999999999</c:v>
                </c:pt>
                <c:pt idx="563">
                  <c:v>21.32715</c:v>
                </c:pt>
                <c:pt idx="564">
                  <c:v>21.35059</c:v>
                </c:pt>
                <c:pt idx="565">
                  <c:v>21.35059</c:v>
                </c:pt>
                <c:pt idx="566">
                  <c:v>21.35059</c:v>
                </c:pt>
                <c:pt idx="567">
                  <c:v>21.38184</c:v>
                </c:pt>
                <c:pt idx="568">
                  <c:v>21.405270000000002</c:v>
                </c:pt>
                <c:pt idx="569">
                  <c:v>21.428709999999999</c:v>
                </c:pt>
                <c:pt idx="570">
                  <c:v>21.43262</c:v>
                </c:pt>
                <c:pt idx="571">
                  <c:v>21.4834</c:v>
                </c:pt>
                <c:pt idx="572">
                  <c:v>21.50977</c:v>
                </c:pt>
                <c:pt idx="573">
                  <c:v>21.546880000000002</c:v>
                </c:pt>
                <c:pt idx="574">
                  <c:v>21.601559999999999</c:v>
                </c:pt>
                <c:pt idx="575">
                  <c:v>21.648440000000001</c:v>
                </c:pt>
                <c:pt idx="576">
                  <c:v>21.671880000000002</c:v>
                </c:pt>
                <c:pt idx="577">
                  <c:v>21.705079999999999</c:v>
                </c:pt>
                <c:pt idx="578">
                  <c:v>21.72852</c:v>
                </c:pt>
                <c:pt idx="579">
                  <c:v>21.751950000000001</c:v>
                </c:pt>
                <c:pt idx="580">
                  <c:v>21.775390000000002</c:v>
                </c:pt>
                <c:pt idx="581">
                  <c:v>21.798829999999999</c:v>
                </c:pt>
                <c:pt idx="582">
                  <c:v>21.830079999999999</c:v>
                </c:pt>
                <c:pt idx="583">
                  <c:v>21.849609999999998</c:v>
                </c:pt>
                <c:pt idx="584">
                  <c:v>21.87988</c:v>
                </c:pt>
                <c:pt idx="585">
                  <c:v>21.87988</c:v>
                </c:pt>
                <c:pt idx="586">
                  <c:v>21.87988</c:v>
                </c:pt>
                <c:pt idx="587">
                  <c:v>21.888670000000001</c:v>
                </c:pt>
                <c:pt idx="588">
                  <c:v>21.898440000000001</c:v>
                </c:pt>
                <c:pt idx="589">
                  <c:v>21.898440000000001</c:v>
                </c:pt>
                <c:pt idx="590">
                  <c:v>21.898440000000001</c:v>
                </c:pt>
                <c:pt idx="591">
                  <c:v>21.898440000000001</c:v>
                </c:pt>
                <c:pt idx="592">
                  <c:v>21.909179999999999</c:v>
                </c:pt>
                <c:pt idx="593">
                  <c:v>21.93262</c:v>
                </c:pt>
                <c:pt idx="594">
                  <c:v>21.95215</c:v>
                </c:pt>
                <c:pt idx="595">
                  <c:v>21.97559</c:v>
                </c:pt>
                <c:pt idx="596">
                  <c:v>21.999020000000002</c:v>
                </c:pt>
                <c:pt idx="597">
                  <c:v>22.008790000000001</c:v>
                </c:pt>
                <c:pt idx="598">
                  <c:v>22.034179999999999</c:v>
                </c:pt>
                <c:pt idx="599">
                  <c:v>22.05762</c:v>
                </c:pt>
                <c:pt idx="600">
                  <c:v>22.08203</c:v>
                </c:pt>
                <c:pt idx="601">
                  <c:v>22.10547</c:v>
                </c:pt>
                <c:pt idx="602">
                  <c:v>22.14453</c:v>
                </c:pt>
                <c:pt idx="603">
                  <c:v>22.160160000000001</c:v>
                </c:pt>
                <c:pt idx="604">
                  <c:v>22.183589999999999</c:v>
                </c:pt>
                <c:pt idx="605">
                  <c:v>22.209959999999999</c:v>
                </c:pt>
                <c:pt idx="606">
                  <c:v>22.232420000000001</c:v>
                </c:pt>
                <c:pt idx="607">
                  <c:v>22.26465</c:v>
                </c:pt>
                <c:pt idx="608">
                  <c:v>22.28809</c:v>
                </c:pt>
                <c:pt idx="609">
                  <c:v>22.3125</c:v>
                </c:pt>
                <c:pt idx="610">
                  <c:v>22.335940000000001</c:v>
                </c:pt>
                <c:pt idx="611">
                  <c:v>22.3584</c:v>
                </c:pt>
                <c:pt idx="612">
                  <c:v>22.385739999999998</c:v>
                </c:pt>
                <c:pt idx="613">
                  <c:v>22.409179999999999</c:v>
                </c:pt>
                <c:pt idx="614">
                  <c:v>22.441410000000001</c:v>
                </c:pt>
                <c:pt idx="615">
                  <c:v>22.464839999999999</c:v>
                </c:pt>
                <c:pt idx="616">
                  <c:v>22.48828</c:v>
                </c:pt>
                <c:pt idx="617">
                  <c:v>22.51172</c:v>
                </c:pt>
                <c:pt idx="618">
                  <c:v>22.535160000000001</c:v>
                </c:pt>
                <c:pt idx="619">
                  <c:v>22.560549999999999</c:v>
                </c:pt>
                <c:pt idx="620">
                  <c:v>22.58398</c:v>
                </c:pt>
                <c:pt idx="621">
                  <c:v>22.61523</c:v>
                </c:pt>
                <c:pt idx="622">
                  <c:v>22.638670000000001</c:v>
                </c:pt>
                <c:pt idx="623">
                  <c:v>22.722660000000001</c:v>
                </c:pt>
                <c:pt idx="624">
                  <c:v>22.729489999999998</c:v>
                </c:pt>
                <c:pt idx="625">
                  <c:v>22.752929999999999</c:v>
                </c:pt>
                <c:pt idx="626">
                  <c:v>22.777339999999999</c:v>
                </c:pt>
                <c:pt idx="627">
                  <c:v>22.815429999999999</c:v>
                </c:pt>
                <c:pt idx="628">
                  <c:v>22.86523</c:v>
                </c:pt>
                <c:pt idx="629">
                  <c:v>22.898440000000001</c:v>
                </c:pt>
                <c:pt idx="630">
                  <c:v>22.955079999999999</c:v>
                </c:pt>
                <c:pt idx="631">
                  <c:v>23.001950000000001</c:v>
                </c:pt>
                <c:pt idx="632">
                  <c:v>23.048829999999999</c:v>
                </c:pt>
                <c:pt idx="633">
                  <c:v>23.104489999999998</c:v>
                </c:pt>
                <c:pt idx="634">
                  <c:v>23.137699999999999</c:v>
                </c:pt>
                <c:pt idx="635">
                  <c:v>23.160160000000001</c:v>
                </c:pt>
                <c:pt idx="636">
                  <c:v>23.179690000000001</c:v>
                </c:pt>
                <c:pt idx="637">
                  <c:v>23.200199999999999</c:v>
                </c:pt>
                <c:pt idx="638">
                  <c:v>23.224609999999998</c:v>
                </c:pt>
                <c:pt idx="639">
                  <c:v>23.242190000000001</c:v>
                </c:pt>
                <c:pt idx="640">
                  <c:v>23.26465</c:v>
                </c:pt>
                <c:pt idx="641">
                  <c:v>23.29102</c:v>
                </c:pt>
                <c:pt idx="642">
                  <c:v>23.314450000000001</c:v>
                </c:pt>
                <c:pt idx="643">
                  <c:v>23.345700000000001</c:v>
                </c:pt>
                <c:pt idx="644">
                  <c:v>23.369140000000002</c:v>
                </c:pt>
                <c:pt idx="645">
                  <c:v>23.376950000000001</c:v>
                </c:pt>
                <c:pt idx="646">
                  <c:v>23.408200000000001</c:v>
                </c:pt>
                <c:pt idx="647">
                  <c:v>23.431640000000002</c:v>
                </c:pt>
                <c:pt idx="648">
                  <c:v>23.458010000000002</c:v>
                </c:pt>
                <c:pt idx="649">
                  <c:v>23.48047</c:v>
                </c:pt>
                <c:pt idx="650">
                  <c:v>23.51172</c:v>
                </c:pt>
                <c:pt idx="651">
                  <c:v>23.535160000000001</c:v>
                </c:pt>
                <c:pt idx="652">
                  <c:v>23.558589999999999</c:v>
                </c:pt>
                <c:pt idx="653">
                  <c:v>23.630859999999998</c:v>
                </c:pt>
                <c:pt idx="654">
                  <c:v>23.630859999999998</c:v>
                </c:pt>
                <c:pt idx="655">
                  <c:v>23.691410000000001</c:v>
                </c:pt>
                <c:pt idx="656">
                  <c:v>23.691410000000001</c:v>
                </c:pt>
                <c:pt idx="657">
                  <c:v>23.69922</c:v>
                </c:pt>
                <c:pt idx="658">
                  <c:v>23.716799999999999</c:v>
                </c:pt>
                <c:pt idx="659">
                  <c:v>23.716799999999999</c:v>
                </c:pt>
                <c:pt idx="660">
                  <c:v>23.716799999999999</c:v>
                </c:pt>
                <c:pt idx="661">
                  <c:v>23.744140000000002</c:v>
                </c:pt>
                <c:pt idx="662">
                  <c:v>23.773440000000001</c:v>
                </c:pt>
                <c:pt idx="663">
                  <c:v>23.80273</c:v>
                </c:pt>
                <c:pt idx="664">
                  <c:v>23.816410000000001</c:v>
                </c:pt>
                <c:pt idx="665">
                  <c:v>23.845700000000001</c:v>
                </c:pt>
                <c:pt idx="666">
                  <c:v>23.875</c:v>
                </c:pt>
                <c:pt idx="667">
                  <c:v>23.888670000000001</c:v>
                </c:pt>
                <c:pt idx="668">
                  <c:v>23.91797</c:v>
                </c:pt>
                <c:pt idx="669">
                  <c:v>23.948239999999998</c:v>
                </c:pt>
                <c:pt idx="670">
                  <c:v>23.955079999999999</c:v>
                </c:pt>
                <c:pt idx="671">
                  <c:v>23.994140000000002</c:v>
                </c:pt>
                <c:pt idx="672">
                  <c:v>24.07422</c:v>
                </c:pt>
                <c:pt idx="673">
                  <c:v>24.075199999999999</c:v>
                </c:pt>
                <c:pt idx="674">
                  <c:v>24.11523</c:v>
                </c:pt>
                <c:pt idx="675">
                  <c:v>24.119140000000002</c:v>
                </c:pt>
                <c:pt idx="676">
                  <c:v>24.159179999999999</c:v>
                </c:pt>
                <c:pt idx="677">
                  <c:v>24.21387</c:v>
                </c:pt>
                <c:pt idx="678">
                  <c:v>24.26172</c:v>
                </c:pt>
                <c:pt idx="679">
                  <c:v>24.301760000000002</c:v>
                </c:pt>
                <c:pt idx="680">
                  <c:v>24.325199999999999</c:v>
                </c:pt>
                <c:pt idx="681">
                  <c:v>24.34863</c:v>
                </c:pt>
                <c:pt idx="682">
                  <c:v>24.372070000000001</c:v>
                </c:pt>
                <c:pt idx="683">
                  <c:v>24.388670000000001</c:v>
                </c:pt>
                <c:pt idx="684">
                  <c:v>24.412109999999998</c:v>
                </c:pt>
                <c:pt idx="685">
                  <c:v>24.435549999999999</c:v>
                </c:pt>
                <c:pt idx="686">
                  <c:v>24.459959999999999</c:v>
                </c:pt>
                <c:pt idx="687">
                  <c:v>24.492190000000001</c:v>
                </c:pt>
                <c:pt idx="688">
                  <c:v>24.515630000000002</c:v>
                </c:pt>
                <c:pt idx="689">
                  <c:v>24.539059999999999</c:v>
                </c:pt>
                <c:pt idx="690">
                  <c:v>24.563479999999998</c:v>
                </c:pt>
                <c:pt idx="691">
                  <c:v>24.585940000000001</c:v>
                </c:pt>
                <c:pt idx="692">
                  <c:v>24.61816</c:v>
                </c:pt>
                <c:pt idx="693">
                  <c:v>24.628910000000001</c:v>
                </c:pt>
                <c:pt idx="694">
                  <c:v>24.654299999999999</c:v>
                </c:pt>
                <c:pt idx="695">
                  <c:v>24.67773</c:v>
                </c:pt>
                <c:pt idx="696">
                  <c:v>24.70215</c:v>
                </c:pt>
                <c:pt idx="697">
                  <c:v>24.720700000000001</c:v>
                </c:pt>
                <c:pt idx="698">
                  <c:v>24.74512</c:v>
                </c:pt>
                <c:pt idx="699">
                  <c:v>24.734380000000002</c:v>
                </c:pt>
                <c:pt idx="700">
                  <c:v>24.642579999999999</c:v>
                </c:pt>
                <c:pt idx="701">
                  <c:v>24.486329999999999</c:v>
                </c:pt>
              </c:numCache>
            </c:numRef>
          </c:val>
          <c:smooth val="0"/>
          <c:extLst>
            <c:ext xmlns:c16="http://schemas.microsoft.com/office/drawing/2014/chart" uri="{C3380CC4-5D6E-409C-BE32-E72D297353CC}">
              <c16:uniqueId val="{00000000-9F1D-41AF-9ECB-4692F9CA762D}"/>
            </c:ext>
          </c:extLst>
        </c:ser>
        <c:ser>
          <c:idx val="1"/>
          <c:order val="1"/>
          <c:tx>
            <c:strRef>
              <c:f>Sheet1!$C$1</c:f>
              <c:strCache>
                <c:ptCount val="1"/>
                <c:pt idx="0">
                  <c:v>Commited</c:v>
                </c:pt>
              </c:strCache>
            </c:strRef>
          </c:tx>
          <c:spPr>
            <a:ln w="19050" cap="rnd">
              <a:solidFill>
                <a:schemeClr val="tx1"/>
              </a:solidFill>
              <a:round/>
            </a:ln>
            <a:effectLst/>
          </c:spPr>
          <c:marker>
            <c:symbol val="none"/>
          </c:marker>
          <c:cat>
            <c:strRef>
              <c:f>Sheet1!$A$2:$A$703</c:f>
              <c:strCache>
                <c:ptCount val="4"/>
                <c:pt idx="0">
                  <c:v>类别 1</c:v>
                </c:pt>
                <c:pt idx="1">
                  <c:v>类别 2</c:v>
                </c:pt>
                <c:pt idx="2">
                  <c:v>类别 3</c:v>
                </c:pt>
                <c:pt idx="3">
                  <c:v>类别 4</c:v>
                </c:pt>
              </c:strCache>
            </c:strRef>
          </c:cat>
          <c:val>
            <c:numRef>
              <c:f>Sheet1!$C$2:$C$703</c:f>
              <c:numCache>
                <c:formatCode>General</c:formatCode>
                <c:ptCount val="702"/>
                <c:pt idx="0">
                  <c:v>5.9902300000000004</c:v>
                </c:pt>
                <c:pt idx="1">
                  <c:v>7.0996100000000002</c:v>
                </c:pt>
                <c:pt idx="2">
                  <c:v>8.66113</c:v>
                </c:pt>
                <c:pt idx="3">
                  <c:v>9.3837899999999994</c:v>
                </c:pt>
                <c:pt idx="4">
                  <c:v>9.9433600000000002</c:v>
                </c:pt>
                <c:pt idx="5">
                  <c:v>9.94238</c:v>
                </c:pt>
                <c:pt idx="6">
                  <c:v>9.9414099999999994</c:v>
                </c:pt>
                <c:pt idx="7">
                  <c:v>9.94238</c:v>
                </c:pt>
                <c:pt idx="8">
                  <c:v>9.94238</c:v>
                </c:pt>
                <c:pt idx="9">
                  <c:v>9.9433600000000002</c:v>
                </c:pt>
                <c:pt idx="10">
                  <c:v>9.9462899999999994</c:v>
                </c:pt>
                <c:pt idx="11">
                  <c:v>9.94238</c:v>
                </c:pt>
                <c:pt idx="12">
                  <c:v>9.9375</c:v>
                </c:pt>
                <c:pt idx="13">
                  <c:v>9.9404299999999992</c:v>
                </c:pt>
                <c:pt idx="14">
                  <c:v>9.9355499999999992</c:v>
                </c:pt>
                <c:pt idx="15">
                  <c:v>9.9375</c:v>
                </c:pt>
                <c:pt idx="16">
                  <c:v>9.9414099999999994</c:v>
                </c:pt>
                <c:pt idx="17">
                  <c:v>9.9414099999999994</c:v>
                </c:pt>
                <c:pt idx="18">
                  <c:v>9.9404299999999992</c:v>
                </c:pt>
                <c:pt idx="19">
                  <c:v>9.9404299999999992</c:v>
                </c:pt>
                <c:pt idx="20">
                  <c:v>9.9414099999999994</c:v>
                </c:pt>
                <c:pt idx="21">
                  <c:v>9.9414099999999994</c:v>
                </c:pt>
                <c:pt idx="22">
                  <c:v>9.9414099999999994</c:v>
                </c:pt>
                <c:pt idx="23">
                  <c:v>9.9404299999999992</c:v>
                </c:pt>
                <c:pt idx="24">
                  <c:v>9.9384800000000002</c:v>
                </c:pt>
                <c:pt idx="25">
                  <c:v>9.9345700000000008</c:v>
                </c:pt>
                <c:pt idx="26">
                  <c:v>9.9384800000000002</c:v>
                </c:pt>
                <c:pt idx="27">
                  <c:v>9.9433600000000002</c:v>
                </c:pt>
                <c:pt idx="28">
                  <c:v>9.9414099999999994</c:v>
                </c:pt>
                <c:pt idx="29">
                  <c:v>9.9414099999999994</c:v>
                </c:pt>
                <c:pt idx="30">
                  <c:v>9.9453099999999992</c:v>
                </c:pt>
                <c:pt idx="31">
                  <c:v>9.94238</c:v>
                </c:pt>
                <c:pt idx="32">
                  <c:v>9.9462899999999994</c:v>
                </c:pt>
                <c:pt idx="33">
                  <c:v>9.9296900000000008</c:v>
                </c:pt>
                <c:pt idx="34">
                  <c:v>9.9404299999999992</c:v>
                </c:pt>
                <c:pt idx="35">
                  <c:v>9.9160199999999996</c:v>
                </c:pt>
                <c:pt idx="36">
                  <c:v>9.9443400000000004</c:v>
                </c:pt>
                <c:pt idx="37">
                  <c:v>9.9072300000000002</c:v>
                </c:pt>
                <c:pt idx="38">
                  <c:v>9.9384800000000002</c:v>
                </c:pt>
                <c:pt idx="39">
                  <c:v>9.9296900000000008</c:v>
                </c:pt>
                <c:pt idx="40">
                  <c:v>9.9414099999999994</c:v>
                </c:pt>
                <c:pt idx="41">
                  <c:v>9.9306599999999996</c:v>
                </c:pt>
                <c:pt idx="42">
                  <c:v>9.9404299999999992</c:v>
                </c:pt>
                <c:pt idx="43">
                  <c:v>9.94238</c:v>
                </c:pt>
                <c:pt idx="44">
                  <c:v>9.9443400000000004</c:v>
                </c:pt>
                <c:pt idx="45">
                  <c:v>9.9169900000000002</c:v>
                </c:pt>
                <c:pt idx="46">
                  <c:v>9.9433600000000002</c:v>
                </c:pt>
                <c:pt idx="47">
                  <c:v>9.9433600000000002</c:v>
                </c:pt>
                <c:pt idx="48">
                  <c:v>9.94238</c:v>
                </c:pt>
                <c:pt idx="49">
                  <c:v>9.9433600000000002</c:v>
                </c:pt>
                <c:pt idx="50">
                  <c:v>9.9482400000000002</c:v>
                </c:pt>
                <c:pt idx="51">
                  <c:v>9.9472699999999996</c:v>
                </c:pt>
                <c:pt idx="52">
                  <c:v>9.9492200000000004</c:v>
                </c:pt>
                <c:pt idx="53">
                  <c:v>9.9375</c:v>
                </c:pt>
                <c:pt idx="54">
                  <c:v>9.9462899999999994</c:v>
                </c:pt>
                <c:pt idx="55">
                  <c:v>9.9160199999999996</c:v>
                </c:pt>
                <c:pt idx="56">
                  <c:v>9.94238</c:v>
                </c:pt>
                <c:pt idx="57">
                  <c:v>9.9433600000000002</c:v>
                </c:pt>
                <c:pt idx="58">
                  <c:v>9.9394500000000008</c:v>
                </c:pt>
                <c:pt idx="59">
                  <c:v>9.9179700000000004</c:v>
                </c:pt>
                <c:pt idx="60">
                  <c:v>9.9433600000000002</c:v>
                </c:pt>
                <c:pt idx="61">
                  <c:v>9.9247999999999994</c:v>
                </c:pt>
                <c:pt idx="62">
                  <c:v>9.9404299999999992</c:v>
                </c:pt>
                <c:pt idx="63">
                  <c:v>9.9414099999999994</c:v>
                </c:pt>
                <c:pt idx="64">
                  <c:v>9.94238</c:v>
                </c:pt>
                <c:pt idx="65">
                  <c:v>9.9404299999999992</c:v>
                </c:pt>
                <c:pt idx="66">
                  <c:v>9.9414099999999994</c:v>
                </c:pt>
                <c:pt idx="67">
                  <c:v>9.9394500000000008</c:v>
                </c:pt>
                <c:pt idx="68">
                  <c:v>9.9404299999999992</c:v>
                </c:pt>
                <c:pt idx="69">
                  <c:v>9.9257799999999996</c:v>
                </c:pt>
                <c:pt idx="70">
                  <c:v>9.9404299999999992</c:v>
                </c:pt>
                <c:pt idx="71">
                  <c:v>9.9404299999999992</c:v>
                </c:pt>
                <c:pt idx="72">
                  <c:v>9.9384800000000002</c:v>
                </c:pt>
                <c:pt idx="73">
                  <c:v>9.94238</c:v>
                </c:pt>
                <c:pt idx="74">
                  <c:v>9.9482400000000002</c:v>
                </c:pt>
                <c:pt idx="75">
                  <c:v>9.9472699999999996</c:v>
                </c:pt>
                <c:pt idx="76">
                  <c:v>9.9531299999999998</c:v>
                </c:pt>
                <c:pt idx="77">
                  <c:v>9.9287100000000006</c:v>
                </c:pt>
                <c:pt idx="78">
                  <c:v>9.9453099999999992</c:v>
                </c:pt>
                <c:pt idx="79">
                  <c:v>9.9394500000000008</c:v>
                </c:pt>
                <c:pt idx="80">
                  <c:v>9.9414099999999994</c:v>
                </c:pt>
                <c:pt idx="81">
                  <c:v>9.9414099999999994</c:v>
                </c:pt>
                <c:pt idx="82">
                  <c:v>9.9443400000000004</c:v>
                </c:pt>
                <c:pt idx="83">
                  <c:v>9.94238</c:v>
                </c:pt>
                <c:pt idx="84">
                  <c:v>9.9394500000000008</c:v>
                </c:pt>
                <c:pt idx="85">
                  <c:v>9.9394500000000008</c:v>
                </c:pt>
                <c:pt idx="86">
                  <c:v>9.9394500000000008</c:v>
                </c:pt>
                <c:pt idx="87">
                  <c:v>9.9052699999999998</c:v>
                </c:pt>
                <c:pt idx="88">
                  <c:v>9.9384800000000002</c:v>
                </c:pt>
                <c:pt idx="89">
                  <c:v>9.9052699999999998</c:v>
                </c:pt>
                <c:pt idx="90">
                  <c:v>9.9404299999999992</c:v>
                </c:pt>
                <c:pt idx="91">
                  <c:v>9.9042999999999992</c:v>
                </c:pt>
                <c:pt idx="92">
                  <c:v>9.9404299999999992</c:v>
                </c:pt>
                <c:pt idx="93">
                  <c:v>9.90625</c:v>
                </c:pt>
                <c:pt idx="94">
                  <c:v>9.9394500000000008</c:v>
                </c:pt>
                <c:pt idx="95">
                  <c:v>9.9394500000000008</c:v>
                </c:pt>
                <c:pt idx="96">
                  <c:v>9.9384800000000002</c:v>
                </c:pt>
                <c:pt idx="97">
                  <c:v>9.9199199999999994</c:v>
                </c:pt>
                <c:pt idx="98">
                  <c:v>9.9414099999999994</c:v>
                </c:pt>
                <c:pt idx="99">
                  <c:v>9.9414099999999994</c:v>
                </c:pt>
                <c:pt idx="100">
                  <c:v>9.9414099999999994</c:v>
                </c:pt>
                <c:pt idx="101">
                  <c:v>9.9414099999999994</c:v>
                </c:pt>
                <c:pt idx="102">
                  <c:v>9.9414099999999994</c:v>
                </c:pt>
                <c:pt idx="103">
                  <c:v>9.9091799999999992</c:v>
                </c:pt>
                <c:pt idx="104">
                  <c:v>9.9414099999999994</c:v>
                </c:pt>
                <c:pt idx="105">
                  <c:v>9.94238</c:v>
                </c:pt>
                <c:pt idx="106">
                  <c:v>9.9433600000000002</c:v>
                </c:pt>
                <c:pt idx="107">
                  <c:v>9.9453099999999992</c:v>
                </c:pt>
                <c:pt idx="108">
                  <c:v>9.9287100000000006</c:v>
                </c:pt>
                <c:pt idx="109">
                  <c:v>9.9189500000000006</c:v>
                </c:pt>
                <c:pt idx="110">
                  <c:v>9.9394500000000008</c:v>
                </c:pt>
                <c:pt idx="111">
                  <c:v>9.9414099999999994</c:v>
                </c:pt>
                <c:pt idx="112">
                  <c:v>9.9453099999999992</c:v>
                </c:pt>
                <c:pt idx="113">
                  <c:v>9.94238</c:v>
                </c:pt>
                <c:pt idx="114">
                  <c:v>9.9462899999999994</c:v>
                </c:pt>
                <c:pt idx="115">
                  <c:v>9.90625</c:v>
                </c:pt>
                <c:pt idx="116">
                  <c:v>9.9384800000000002</c:v>
                </c:pt>
                <c:pt idx="117">
                  <c:v>9.9189500000000006</c:v>
                </c:pt>
                <c:pt idx="118">
                  <c:v>9.9384800000000002</c:v>
                </c:pt>
                <c:pt idx="119">
                  <c:v>9.9394500000000008</c:v>
                </c:pt>
                <c:pt idx="120">
                  <c:v>9.9394500000000008</c:v>
                </c:pt>
                <c:pt idx="121">
                  <c:v>9.9355499999999992</c:v>
                </c:pt>
                <c:pt idx="122">
                  <c:v>9.9404299999999992</c:v>
                </c:pt>
                <c:pt idx="123">
                  <c:v>9.9257799999999996</c:v>
                </c:pt>
                <c:pt idx="124">
                  <c:v>9.9365199999999998</c:v>
                </c:pt>
                <c:pt idx="125">
                  <c:v>9.9355499999999992</c:v>
                </c:pt>
                <c:pt idx="126">
                  <c:v>9.9404299999999992</c:v>
                </c:pt>
                <c:pt idx="127">
                  <c:v>9.9394500000000008</c:v>
                </c:pt>
                <c:pt idx="128">
                  <c:v>9.9394500000000008</c:v>
                </c:pt>
                <c:pt idx="129">
                  <c:v>9.9394500000000008</c:v>
                </c:pt>
                <c:pt idx="130">
                  <c:v>9.9365199999999998</c:v>
                </c:pt>
                <c:pt idx="131">
                  <c:v>9.9169900000000002</c:v>
                </c:pt>
                <c:pt idx="132">
                  <c:v>9.9433600000000002</c:v>
                </c:pt>
                <c:pt idx="133">
                  <c:v>9.9433600000000002</c:v>
                </c:pt>
                <c:pt idx="134">
                  <c:v>9.9365199999999998</c:v>
                </c:pt>
                <c:pt idx="135">
                  <c:v>9.9208999999999996</c:v>
                </c:pt>
                <c:pt idx="136">
                  <c:v>9.9394500000000008</c:v>
                </c:pt>
                <c:pt idx="137">
                  <c:v>9.9404299999999992</c:v>
                </c:pt>
                <c:pt idx="138">
                  <c:v>9.9404299999999992</c:v>
                </c:pt>
                <c:pt idx="139">
                  <c:v>9.94238</c:v>
                </c:pt>
                <c:pt idx="140">
                  <c:v>9.9404299999999992</c:v>
                </c:pt>
                <c:pt idx="141">
                  <c:v>9.9179700000000004</c:v>
                </c:pt>
                <c:pt idx="142">
                  <c:v>9.9404299999999992</c:v>
                </c:pt>
                <c:pt idx="143">
                  <c:v>9.9160199999999996</c:v>
                </c:pt>
                <c:pt idx="144">
                  <c:v>9.94238</c:v>
                </c:pt>
                <c:pt idx="145">
                  <c:v>9.9218799999999998</c:v>
                </c:pt>
                <c:pt idx="146">
                  <c:v>9.9384800000000002</c:v>
                </c:pt>
                <c:pt idx="147">
                  <c:v>9.9394500000000008</c:v>
                </c:pt>
                <c:pt idx="148">
                  <c:v>9.9375</c:v>
                </c:pt>
                <c:pt idx="149">
                  <c:v>9.9257799999999996</c:v>
                </c:pt>
                <c:pt idx="150">
                  <c:v>9.9355499999999992</c:v>
                </c:pt>
                <c:pt idx="151">
                  <c:v>9.9345700000000008</c:v>
                </c:pt>
                <c:pt idx="152">
                  <c:v>9.9414099999999994</c:v>
                </c:pt>
                <c:pt idx="153">
                  <c:v>9.9384800000000002</c:v>
                </c:pt>
                <c:pt idx="154">
                  <c:v>9.9375</c:v>
                </c:pt>
                <c:pt idx="155">
                  <c:v>9.9384800000000002</c:v>
                </c:pt>
                <c:pt idx="156">
                  <c:v>9.9414099999999994</c:v>
                </c:pt>
                <c:pt idx="157">
                  <c:v>9.9443400000000004</c:v>
                </c:pt>
                <c:pt idx="158">
                  <c:v>9.9404299999999992</c:v>
                </c:pt>
                <c:pt idx="159">
                  <c:v>9.9472699999999996</c:v>
                </c:pt>
                <c:pt idx="160">
                  <c:v>9.9462899999999994</c:v>
                </c:pt>
                <c:pt idx="161">
                  <c:v>9.9365199999999998</c:v>
                </c:pt>
                <c:pt idx="162">
                  <c:v>9.9433600000000002</c:v>
                </c:pt>
                <c:pt idx="163">
                  <c:v>9.9296900000000008</c:v>
                </c:pt>
                <c:pt idx="164">
                  <c:v>9.9453099999999992</c:v>
                </c:pt>
                <c:pt idx="165">
                  <c:v>9.9414099999999994</c:v>
                </c:pt>
                <c:pt idx="166">
                  <c:v>9.9394500000000008</c:v>
                </c:pt>
                <c:pt idx="167">
                  <c:v>9.91113</c:v>
                </c:pt>
                <c:pt idx="168">
                  <c:v>9.9404299999999992</c:v>
                </c:pt>
                <c:pt idx="169">
                  <c:v>9.9414099999999994</c:v>
                </c:pt>
                <c:pt idx="170">
                  <c:v>9.9355499999999992</c:v>
                </c:pt>
                <c:pt idx="171">
                  <c:v>9.9189500000000006</c:v>
                </c:pt>
                <c:pt idx="172">
                  <c:v>9.9394500000000008</c:v>
                </c:pt>
                <c:pt idx="173">
                  <c:v>9.9404299999999992</c:v>
                </c:pt>
                <c:pt idx="174">
                  <c:v>9.9355499999999992</c:v>
                </c:pt>
                <c:pt idx="175">
                  <c:v>9.9355499999999992</c:v>
                </c:pt>
                <c:pt idx="176">
                  <c:v>9.9365199999999998</c:v>
                </c:pt>
                <c:pt idx="177">
                  <c:v>9.9277300000000004</c:v>
                </c:pt>
                <c:pt idx="178">
                  <c:v>9.9414099999999994</c:v>
                </c:pt>
                <c:pt idx="179">
                  <c:v>9.9404299999999992</c:v>
                </c:pt>
                <c:pt idx="180">
                  <c:v>9.9404299999999992</c:v>
                </c:pt>
                <c:pt idx="181">
                  <c:v>9.9247999999999994</c:v>
                </c:pt>
                <c:pt idx="182">
                  <c:v>9.9355499999999992</c:v>
                </c:pt>
                <c:pt idx="183">
                  <c:v>9.91113</c:v>
                </c:pt>
                <c:pt idx="184">
                  <c:v>9.94238</c:v>
                </c:pt>
                <c:pt idx="185">
                  <c:v>9.94238</c:v>
                </c:pt>
                <c:pt idx="186">
                  <c:v>9.9443400000000004</c:v>
                </c:pt>
                <c:pt idx="187">
                  <c:v>9.94238</c:v>
                </c:pt>
                <c:pt idx="188">
                  <c:v>9.9443400000000004</c:v>
                </c:pt>
                <c:pt idx="189">
                  <c:v>9.94238</c:v>
                </c:pt>
                <c:pt idx="190">
                  <c:v>9.9443400000000004</c:v>
                </c:pt>
                <c:pt idx="191">
                  <c:v>9.94238</c:v>
                </c:pt>
                <c:pt idx="192">
                  <c:v>9.9414099999999994</c:v>
                </c:pt>
                <c:pt idx="193">
                  <c:v>9.9433600000000002</c:v>
                </c:pt>
                <c:pt idx="194">
                  <c:v>9.9384800000000002</c:v>
                </c:pt>
                <c:pt idx="195">
                  <c:v>9.9394500000000008</c:v>
                </c:pt>
                <c:pt idx="196">
                  <c:v>9.9433600000000002</c:v>
                </c:pt>
                <c:pt idx="197">
                  <c:v>9.9433600000000002</c:v>
                </c:pt>
                <c:pt idx="198">
                  <c:v>9.9443400000000004</c:v>
                </c:pt>
                <c:pt idx="199">
                  <c:v>9.94238</c:v>
                </c:pt>
                <c:pt idx="200">
                  <c:v>9.9443400000000004</c:v>
                </c:pt>
                <c:pt idx="201">
                  <c:v>9.94238</c:v>
                </c:pt>
                <c:pt idx="202">
                  <c:v>9.9443400000000004</c:v>
                </c:pt>
                <c:pt idx="203">
                  <c:v>9.9414099999999994</c:v>
                </c:pt>
                <c:pt idx="204">
                  <c:v>9.9394500000000008</c:v>
                </c:pt>
                <c:pt idx="205">
                  <c:v>9.94238</c:v>
                </c:pt>
                <c:pt idx="206">
                  <c:v>9.9414099999999994</c:v>
                </c:pt>
                <c:pt idx="207">
                  <c:v>9.9296900000000008</c:v>
                </c:pt>
                <c:pt idx="208">
                  <c:v>9.9589800000000004</c:v>
                </c:pt>
                <c:pt idx="209">
                  <c:v>9.9863300000000006</c:v>
                </c:pt>
                <c:pt idx="210">
                  <c:v>9.9707000000000008</c:v>
                </c:pt>
                <c:pt idx="211">
                  <c:v>9.9541000000000004</c:v>
                </c:pt>
                <c:pt idx="212">
                  <c:v>9.9648400000000006</c:v>
                </c:pt>
                <c:pt idx="213">
                  <c:v>9.9921900000000008</c:v>
                </c:pt>
                <c:pt idx="214">
                  <c:v>9.9560499999999994</c:v>
                </c:pt>
                <c:pt idx="215">
                  <c:v>9.9306599999999996</c:v>
                </c:pt>
                <c:pt idx="216">
                  <c:v>9.8603500000000004</c:v>
                </c:pt>
                <c:pt idx="217">
                  <c:v>9.8867200000000004</c:v>
                </c:pt>
                <c:pt idx="218">
                  <c:v>9.9228500000000004</c:v>
                </c:pt>
                <c:pt idx="219">
                  <c:v>9.9247999999999994</c:v>
                </c:pt>
                <c:pt idx="220">
                  <c:v>9.96387</c:v>
                </c:pt>
                <c:pt idx="221">
                  <c:v>9.9716799999999992</c:v>
                </c:pt>
                <c:pt idx="222">
                  <c:v>10.00586</c:v>
                </c:pt>
                <c:pt idx="223">
                  <c:v>10.02148</c:v>
                </c:pt>
                <c:pt idx="224">
                  <c:v>10.044919999999999</c:v>
                </c:pt>
                <c:pt idx="225">
                  <c:v>10.027340000000001</c:v>
                </c:pt>
                <c:pt idx="226">
                  <c:v>10.07813</c:v>
                </c:pt>
                <c:pt idx="227">
                  <c:v>10.065429999999999</c:v>
                </c:pt>
                <c:pt idx="228">
                  <c:v>10.0625</c:v>
                </c:pt>
                <c:pt idx="229">
                  <c:v>10.06836</c:v>
                </c:pt>
                <c:pt idx="230">
                  <c:v>10.059570000000001</c:v>
                </c:pt>
                <c:pt idx="231">
                  <c:v>10.165039999999999</c:v>
                </c:pt>
                <c:pt idx="232">
                  <c:v>10.1709</c:v>
                </c:pt>
                <c:pt idx="233">
                  <c:v>10.17676</c:v>
                </c:pt>
                <c:pt idx="234">
                  <c:v>10.246090000000001</c:v>
                </c:pt>
                <c:pt idx="235">
                  <c:v>10.24512</c:v>
                </c:pt>
                <c:pt idx="236">
                  <c:v>10.220700000000001</c:v>
                </c:pt>
                <c:pt idx="237">
                  <c:v>10.316409999999999</c:v>
                </c:pt>
                <c:pt idx="238">
                  <c:v>10.31836</c:v>
                </c:pt>
                <c:pt idx="239">
                  <c:v>10.321289999999999</c:v>
                </c:pt>
                <c:pt idx="240">
                  <c:v>10.3291</c:v>
                </c:pt>
                <c:pt idx="241">
                  <c:v>10.40723</c:v>
                </c:pt>
                <c:pt idx="242">
                  <c:v>10.35449</c:v>
                </c:pt>
                <c:pt idx="243">
                  <c:v>10.40527</c:v>
                </c:pt>
                <c:pt idx="244">
                  <c:v>10.392580000000001</c:v>
                </c:pt>
                <c:pt idx="245">
                  <c:v>10.481450000000001</c:v>
                </c:pt>
                <c:pt idx="246">
                  <c:v>10.486330000000001</c:v>
                </c:pt>
                <c:pt idx="247">
                  <c:v>10.459960000000001</c:v>
                </c:pt>
                <c:pt idx="248">
                  <c:v>10.482419999999999</c:v>
                </c:pt>
                <c:pt idx="249">
                  <c:v>10.575200000000001</c:v>
                </c:pt>
                <c:pt idx="250">
                  <c:v>10.58301</c:v>
                </c:pt>
                <c:pt idx="251">
                  <c:v>10.56152</c:v>
                </c:pt>
                <c:pt idx="252">
                  <c:v>10.571289999999999</c:v>
                </c:pt>
                <c:pt idx="253">
                  <c:v>10.55566</c:v>
                </c:pt>
                <c:pt idx="254">
                  <c:v>10.65527</c:v>
                </c:pt>
                <c:pt idx="255">
                  <c:v>10.673830000000001</c:v>
                </c:pt>
                <c:pt idx="256">
                  <c:v>10.674799999999999</c:v>
                </c:pt>
                <c:pt idx="257">
                  <c:v>10.678710000000001</c:v>
                </c:pt>
                <c:pt idx="258">
                  <c:v>10.68066</c:v>
                </c:pt>
                <c:pt idx="259">
                  <c:v>10.80078</c:v>
                </c:pt>
                <c:pt idx="260">
                  <c:v>10.803710000000001</c:v>
                </c:pt>
                <c:pt idx="261">
                  <c:v>10.803710000000001</c:v>
                </c:pt>
                <c:pt idx="262">
                  <c:v>10.809570000000001</c:v>
                </c:pt>
                <c:pt idx="263">
                  <c:v>10.803710000000001</c:v>
                </c:pt>
                <c:pt idx="264">
                  <c:v>10.79102</c:v>
                </c:pt>
                <c:pt idx="265">
                  <c:v>10.92188</c:v>
                </c:pt>
                <c:pt idx="266">
                  <c:v>10.92578</c:v>
                </c:pt>
                <c:pt idx="267">
                  <c:v>10.93066</c:v>
                </c:pt>
                <c:pt idx="268">
                  <c:v>10.929690000000001</c:v>
                </c:pt>
                <c:pt idx="269">
                  <c:v>10.924799999999999</c:v>
                </c:pt>
                <c:pt idx="270">
                  <c:v>10.90723</c:v>
                </c:pt>
                <c:pt idx="271">
                  <c:v>11.06738</c:v>
                </c:pt>
                <c:pt idx="272">
                  <c:v>11.06348</c:v>
                </c:pt>
                <c:pt idx="273">
                  <c:v>11.060549999999999</c:v>
                </c:pt>
                <c:pt idx="274">
                  <c:v>11.06152</c:v>
                </c:pt>
                <c:pt idx="275">
                  <c:v>11.06738</c:v>
                </c:pt>
                <c:pt idx="276">
                  <c:v>11.06934</c:v>
                </c:pt>
                <c:pt idx="277">
                  <c:v>11.060549999999999</c:v>
                </c:pt>
                <c:pt idx="278">
                  <c:v>11.022460000000001</c:v>
                </c:pt>
                <c:pt idx="279">
                  <c:v>11.21875</c:v>
                </c:pt>
                <c:pt idx="280">
                  <c:v>11.21191</c:v>
                </c:pt>
                <c:pt idx="281">
                  <c:v>11.16797</c:v>
                </c:pt>
                <c:pt idx="282">
                  <c:v>11.216799999999999</c:v>
                </c:pt>
                <c:pt idx="283">
                  <c:v>11.220700000000001</c:v>
                </c:pt>
                <c:pt idx="284">
                  <c:v>11.227539999999999</c:v>
                </c:pt>
                <c:pt idx="285">
                  <c:v>11.222659999999999</c:v>
                </c:pt>
                <c:pt idx="286">
                  <c:v>11.414059999999999</c:v>
                </c:pt>
                <c:pt idx="287">
                  <c:v>11.38574</c:v>
                </c:pt>
                <c:pt idx="288">
                  <c:v>11.41797</c:v>
                </c:pt>
                <c:pt idx="289">
                  <c:v>11.42285</c:v>
                </c:pt>
                <c:pt idx="290">
                  <c:v>11.42285</c:v>
                </c:pt>
                <c:pt idx="291">
                  <c:v>11.42676</c:v>
                </c:pt>
                <c:pt idx="292">
                  <c:v>11.41797</c:v>
                </c:pt>
                <c:pt idx="293">
                  <c:v>11.410159999999999</c:v>
                </c:pt>
                <c:pt idx="294">
                  <c:v>11.61523</c:v>
                </c:pt>
                <c:pt idx="295">
                  <c:v>11.612299999999999</c:v>
                </c:pt>
                <c:pt idx="296">
                  <c:v>11.61426</c:v>
                </c:pt>
                <c:pt idx="297">
                  <c:v>11.61328</c:v>
                </c:pt>
                <c:pt idx="298">
                  <c:v>11.61816</c:v>
                </c:pt>
                <c:pt idx="299">
                  <c:v>11.61914</c:v>
                </c:pt>
                <c:pt idx="300">
                  <c:v>11.625</c:v>
                </c:pt>
                <c:pt idx="301">
                  <c:v>11.62402</c:v>
                </c:pt>
                <c:pt idx="302">
                  <c:v>11.623049999999999</c:v>
                </c:pt>
                <c:pt idx="303">
                  <c:v>11.85059</c:v>
                </c:pt>
                <c:pt idx="304">
                  <c:v>11.85352</c:v>
                </c:pt>
                <c:pt idx="305">
                  <c:v>11.85352</c:v>
                </c:pt>
                <c:pt idx="306">
                  <c:v>11.85059</c:v>
                </c:pt>
                <c:pt idx="307">
                  <c:v>11.84863</c:v>
                </c:pt>
                <c:pt idx="308">
                  <c:v>11.852539999999999</c:v>
                </c:pt>
                <c:pt idx="309">
                  <c:v>11.80078</c:v>
                </c:pt>
                <c:pt idx="310">
                  <c:v>11.84961</c:v>
                </c:pt>
                <c:pt idx="311">
                  <c:v>11.84961</c:v>
                </c:pt>
                <c:pt idx="312">
                  <c:v>11.83203</c:v>
                </c:pt>
                <c:pt idx="313">
                  <c:v>12.05566</c:v>
                </c:pt>
                <c:pt idx="314">
                  <c:v>12.080080000000001</c:v>
                </c:pt>
                <c:pt idx="315">
                  <c:v>12.08301</c:v>
                </c:pt>
                <c:pt idx="316">
                  <c:v>12.09277</c:v>
                </c:pt>
                <c:pt idx="317">
                  <c:v>12.09277</c:v>
                </c:pt>
                <c:pt idx="318">
                  <c:v>12.096679999999999</c:v>
                </c:pt>
                <c:pt idx="319">
                  <c:v>12.096679999999999</c:v>
                </c:pt>
                <c:pt idx="320">
                  <c:v>12.085940000000001</c:v>
                </c:pt>
                <c:pt idx="321">
                  <c:v>12.09863</c:v>
                </c:pt>
                <c:pt idx="322">
                  <c:v>12.096679999999999</c:v>
                </c:pt>
                <c:pt idx="323">
                  <c:v>12.04199</c:v>
                </c:pt>
                <c:pt idx="324">
                  <c:v>12.3584</c:v>
                </c:pt>
                <c:pt idx="325">
                  <c:v>12.36523</c:v>
                </c:pt>
                <c:pt idx="326">
                  <c:v>12.35938</c:v>
                </c:pt>
                <c:pt idx="327">
                  <c:v>12.373049999999999</c:v>
                </c:pt>
                <c:pt idx="328">
                  <c:v>12.372070000000001</c:v>
                </c:pt>
                <c:pt idx="329">
                  <c:v>12.376950000000001</c:v>
                </c:pt>
                <c:pt idx="330">
                  <c:v>12.33887</c:v>
                </c:pt>
                <c:pt idx="331">
                  <c:v>12.36328</c:v>
                </c:pt>
                <c:pt idx="332">
                  <c:v>12.36328</c:v>
                </c:pt>
                <c:pt idx="333">
                  <c:v>12.36914</c:v>
                </c:pt>
                <c:pt idx="334">
                  <c:v>12.361330000000001</c:v>
                </c:pt>
                <c:pt idx="335">
                  <c:v>12.371090000000001</c:v>
                </c:pt>
                <c:pt idx="336">
                  <c:v>12.357419999999999</c:v>
                </c:pt>
                <c:pt idx="337">
                  <c:v>12.6875</c:v>
                </c:pt>
                <c:pt idx="338">
                  <c:v>12.68652</c:v>
                </c:pt>
                <c:pt idx="339">
                  <c:v>12.690429999999999</c:v>
                </c:pt>
                <c:pt idx="340">
                  <c:v>12.68066</c:v>
                </c:pt>
                <c:pt idx="341">
                  <c:v>12.57422</c:v>
                </c:pt>
                <c:pt idx="342">
                  <c:v>12.67773</c:v>
                </c:pt>
                <c:pt idx="343">
                  <c:v>12.68066</c:v>
                </c:pt>
                <c:pt idx="344">
                  <c:v>12.674799999999999</c:v>
                </c:pt>
                <c:pt idx="345">
                  <c:v>12.63184</c:v>
                </c:pt>
                <c:pt idx="346">
                  <c:v>12.68066</c:v>
                </c:pt>
                <c:pt idx="347">
                  <c:v>12.67773</c:v>
                </c:pt>
                <c:pt idx="348">
                  <c:v>12.668950000000001</c:v>
                </c:pt>
                <c:pt idx="349">
                  <c:v>12.668950000000001</c:v>
                </c:pt>
                <c:pt idx="350">
                  <c:v>13.01953</c:v>
                </c:pt>
                <c:pt idx="351">
                  <c:v>13.02441</c:v>
                </c:pt>
                <c:pt idx="352">
                  <c:v>12.89063</c:v>
                </c:pt>
                <c:pt idx="353">
                  <c:v>13.539059999999999</c:v>
                </c:pt>
                <c:pt idx="354">
                  <c:v>14.012700000000001</c:v>
                </c:pt>
                <c:pt idx="355">
                  <c:v>14.013669999999999</c:v>
                </c:pt>
                <c:pt idx="356">
                  <c:v>14.01563</c:v>
                </c:pt>
                <c:pt idx="357">
                  <c:v>14.049799999999999</c:v>
                </c:pt>
                <c:pt idx="358">
                  <c:v>14.04297</c:v>
                </c:pt>
                <c:pt idx="359">
                  <c:v>14.027340000000001</c:v>
                </c:pt>
                <c:pt idx="360">
                  <c:v>13.99316</c:v>
                </c:pt>
                <c:pt idx="361">
                  <c:v>13.98828</c:v>
                </c:pt>
                <c:pt idx="362">
                  <c:v>13.96875</c:v>
                </c:pt>
                <c:pt idx="363">
                  <c:v>13.96875</c:v>
                </c:pt>
                <c:pt idx="364">
                  <c:v>13.960940000000001</c:v>
                </c:pt>
                <c:pt idx="365">
                  <c:v>13.9541</c:v>
                </c:pt>
                <c:pt idx="366">
                  <c:v>13.95313</c:v>
                </c:pt>
                <c:pt idx="367">
                  <c:v>13.950200000000001</c:v>
                </c:pt>
                <c:pt idx="368">
                  <c:v>14.321289999999999</c:v>
                </c:pt>
                <c:pt idx="369">
                  <c:v>14.33301</c:v>
                </c:pt>
                <c:pt idx="370">
                  <c:v>14.345700000000001</c:v>
                </c:pt>
                <c:pt idx="371">
                  <c:v>14.34863</c:v>
                </c:pt>
                <c:pt idx="372">
                  <c:v>14.356450000000001</c:v>
                </c:pt>
                <c:pt idx="373">
                  <c:v>14.376950000000001</c:v>
                </c:pt>
                <c:pt idx="374">
                  <c:v>14.35352</c:v>
                </c:pt>
                <c:pt idx="375">
                  <c:v>14.32227</c:v>
                </c:pt>
                <c:pt idx="376">
                  <c:v>14.33789</c:v>
                </c:pt>
                <c:pt idx="377">
                  <c:v>14.330080000000001</c:v>
                </c:pt>
                <c:pt idx="378">
                  <c:v>14.321289999999999</c:v>
                </c:pt>
                <c:pt idx="379">
                  <c:v>14.339840000000001</c:v>
                </c:pt>
                <c:pt idx="380">
                  <c:v>14.3584</c:v>
                </c:pt>
                <c:pt idx="381">
                  <c:v>14.367190000000001</c:v>
                </c:pt>
                <c:pt idx="382">
                  <c:v>14.36523</c:v>
                </c:pt>
                <c:pt idx="383">
                  <c:v>14.36914</c:v>
                </c:pt>
                <c:pt idx="384">
                  <c:v>14.367190000000001</c:v>
                </c:pt>
                <c:pt idx="385">
                  <c:v>14.373049999999999</c:v>
                </c:pt>
                <c:pt idx="386">
                  <c:v>14.39453</c:v>
                </c:pt>
                <c:pt idx="387">
                  <c:v>14.34961</c:v>
                </c:pt>
                <c:pt idx="388">
                  <c:v>14.809570000000001</c:v>
                </c:pt>
                <c:pt idx="389">
                  <c:v>14.80078</c:v>
                </c:pt>
                <c:pt idx="390">
                  <c:v>14.81348</c:v>
                </c:pt>
                <c:pt idx="391">
                  <c:v>14.809570000000001</c:v>
                </c:pt>
                <c:pt idx="392">
                  <c:v>14.81934</c:v>
                </c:pt>
                <c:pt idx="393">
                  <c:v>14.81934</c:v>
                </c:pt>
                <c:pt idx="394">
                  <c:v>14.826169999999999</c:v>
                </c:pt>
                <c:pt idx="395">
                  <c:v>14.82715</c:v>
                </c:pt>
                <c:pt idx="396">
                  <c:v>14.839840000000001</c:v>
                </c:pt>
                <c:pt idx="397">
                  <c:v>14.83398</c:v>
                </c:pt>
                <c:pt idx="398">
                  <c:v>14.84277</c:v>
                </c:pt>
                <c:pt idx="399">
                  <c:v>14.840820000000001</c:v>
                </c:pt>
                <c:pt idx="400">
                  <c:v>14.84277</c:v>
                </c:pt>
                <c:pt idx="401">
                  <c:v>14.85547</c:v>
                </c:pt>
                <c:pt idx="402">
                  <c:v>14.84961</c:v>
                </c:pt>
                <c:pt idx="403">
                  <c:v>14.845700000000001</c:v>
                </c:pt>
                <c:pt idx="404">
                  <c:v>14.826169999999999</c:v>
                </c:pt>
                <c:pt idx="405">
                  <c:v>14.810549999999999</c:v>
                </c:pt>
                <c:pt idx="406">
                  <c:v>14.80566</c:v>
                </c:pt>
                <c:pt idx="407">
                  <c:v>14.810549999999999</c:v>
                </c:pt>
                <c:pt idx="408">
                  <c:v>14.799799999999999</c:v>
                </c:pt>
                <c:pt idx="409">
                  <c:v>15.247070000000001</c:v>
                </c:pt>
                <c:pt idx="410">
                  <c:v>15.117190000000001</c:v>
                </c:pt>
                <c:pt idx="411">
                  <c:v>15.247070000000001</c:v>
                </c:pt>
                <c:pt idx="412">
                  <c:v>15.246090000000001</c:v>
                </c:pt>
                <c:pt idx="413">
                  <c:v>15.241210000000001</c:v>
                </c:pt>
                <c:pt idx="414">
                  <c:v>15.248049999999999</c:v>
                </c:pt>
                <c:pt idx="415">
                  <c:v>15.25977</c:v>
                </c:pt>
                <c:pt idx="416">
                  <c:v>15.278320000000001</c:v>
                </c:pt>
                <c:pt idx="417">
                  <c:v>15.22461</c:v>
                </c:pt>
                <c:pt idx="418">
                  <c:v>15.20313</c:v>
                </c:pt>
                <c:pt idx="419">
                  <c:v>15.18066</c:v>
                </c:pt>
                <c:pt idx="420">
                  <c:v>15.12402</c:v>
                </c:pt>
                <c:pt idx="421">
                  <c:v>15.1084</c:v>
                </c:pt>
                <c:pt idx="422">
                  <c:v>15.089840000000001</c:v>
                </c:pt>
                <c:pt idx="423">
                  <c:v>15.09277</c:v>
                </c:pt>
                <c:pt idx="424">
                  <c:v>15.08789</c:v>
                </c:pt>
                <c:pt idx="425">
                  <c:v>15.16113</c:v>
                </c:pt>
                <c:pt idx="426">
                  <c:v>15.17578</c:v>
                </c:pt>
                <c:pt idx="427">
                  <c:v>15.191409999999999</c:v>
                </c:pt>
                <c:pt idx="428">
                  <c:v>15.20703</c:v>
                </c:pt>
                <c:pt idx="429">
                  <c:v>15.20898</c:v>
                </c:pt>
                <c:pt idx="430">
                  <c:v>15.07324</c:v>
                </c:pt>
                <c:pt idx="431">
                  <c:v>15.67773</c:v>
                </c:pt>
                <c:pt idx="432">
                  <c:v>15.669919999999999</c:v>
                </c:pt>
                <c:pt idx="433">
                  <c:v>15.477539999999999</c:v>
                </c:pt>
                <c:pt idx="434">
                  <c:v>16.185549999999999</c:v>
                </c:pt>
                <c:pt idx="435">
                  <c:v>16.66309</c:v>
                </c:pt>
                <c:pt idx="436">
                  <c:v>16.674800000000001</c:v>
                </c:pt>
                <c:pt idx="437">
                  <c:v>16.716799999999999</c:v>
                </c:pt>
                <c:pt idx="438">
                  <c:v>16.727540000000001</c:v>
                </c:pt>
                <c:pt idx="439">
                  <c:v>16.70703</c:v>
                </c:pt>
                <c:pt idx="440">
                  <c:v>16.668949999999999</c:v>
                </c:pt>
                <c:pt idx="441">
                  <c:v>16.659179999999999</c:v>
                </c:pt>
                <c:pt idx="442">
                  <c:v>16.601559999999999</c:v>
                </c:pt>
                <c:pt idx="443">
                  <c:v>16.607420000000001</c:v>
                </c:pt>
                <c:pt idx="444">
                  <c:v>16.61816</c:v>
                </c:pt>
                <c:pt idx="445">
                  <c:v>16.62012</c:v>
                </c:pt>
                <c:pt idx="446">
                  <c:v>16.61328</c:v>
                </c:pt>
                <c:pt idx="447">
                  <c:v>16.640630000000002</c:v>
                </c:pt>
                <c:pt idx="448">
                  <c:v>16.655270000000002</c:v>
                </c:pt>
                <c:pt idx="449">
                  <c:v>16.66309</c:v>
                </c:pt>
                <c:pt idx="450">
                  <c:v>17.173829999999999</c:v>
                </c:pt>
                <c:pt idx="451">
                  <c:v>17.174800000000001</c:v>
                </c:pt>
                <c:pt idx="452">
                  <c:v>17.173829999999999</c:v>
                </c:pt>
                <c:pt idx="453">
                  <c:v>17.185549999999999</c:v>
                </c:pt>
                <c:pt idx="454">
                  <c:v>17.200199999999999</c:v>
                </c:pt>
                <c:pt idx="455">
                  <c:v>17.224609999999998</c:v>
                </c:pt>
                <c:pt idx="456">
                  <c:v>17.19238</c:v>
                </c:pt>
                <c:pt idx="457">
                  <c:v>17.178709999999999</c:v>
                </c:pt>
                <c:pt idx="458">
                  <c:v>17.13184</c:v>
                </c:pt>
                <c:pt idx="459">
                  <c:v>17.11523</c:v>
                </c:pt>
                <c:pt idx="460">
                  <c:v>17.112300000000001</c:v>
                </c:pt>
                <c:pt idx="461">
                  <c:v>17.11035</c:v>
                </c:pt>
                <c:pt idx="462">
                  <c:v>17.10059</c:v>
                </c:pt>
                <c:pt idx="463">
                  <c:v>17.119140000000002</c:v>
                </c:pt>
                <c:pt idx="464">
                  <c:v>17.121089999999999</c:v>
                </c:pt>
                <c:pt idx="465">
                  <c:v>17.125979999999998</c:v>
                </c:pt>
                <c:pt idx="466">
                  <c:v>17.124020000000002</c:v>
                </c:pt>
                <c:pt idx="467">
                  <c:v>17.122070000000001</c:v>
                </c:pt>
                <c:pt idx="468">
                  <c:v>17.13477</c:v>
                </c:pt>
                <c:pt idx="469">
                  <c:v>17.14453</c:v>
                </c:pt>
                <c:pt idx="470">
                  <c:v>17.145510000000002</c:v>
                </c:pt>
                <c:pt idx="471">
                  <c:v>17.153320000000001</c:v>
                </c:pt>
                <c:pt idx="472">
                  <c:v>17.159179999999999</c:v>
                </c:pt>
                <c:pt idx="473">
                  <c:v>17.16602</c:v>
                </c:pt>
                <c:pt idx="474">
                  <c:v>17.168949999999999</c:v>
                </c:pt>
                <c:pt idx="475">
                  <c:v>17.169920000000001</c:v>
                </c:pt>
                <c:pt idx="476">
                  <c:v>17.176760000000002</c:v>
                </c:pt>
                <c:pt idx="477">
                  <c:v>17.178709999999999</c:v>
                </c:pt>
                <c:pt idx="478">
                  <c:v>17.17773</c:v>
                </c:pt>
                <c:pt idx="479">
                  <c:v>17.178709999999999</c:v>
                </c:pt>
                <c:pt idx="480">
                  <c:v>17.18066</c:v>
                </c:pt>
                <c:pt idx="481">
                  <c:v>17.744140000000002</c:v>
                </c:pt>
                <c:pt idx="482">
                  <c:v>17.74512</c:v>
                </c:pt>
                <c:pt idx="483">
                  <c:v>17.748049999999999</c:v>
                </c:pt>
                <c:pt idx="484">
                  <c:v>17.741209999999999</c:v>
                </c:pt>
                <c:pt idx="485">
                  <c:v>17.73535</c:v>
                </c:pt>
                <c:pt idx="486">
                  <c:v>17.7334</c:v>
                </c:pt>
                <c:pt idx="487">
                  <c:v>17.727540000000001</c:v>
                </c:pt>
                <c:pt idx="488">
                  <c:v>17.71387</c:v>
                </c:pt>
                <c:pt idx="489">
                  <c:v>17.714839999999999</c:v>
                </c:pt>
                <c:pt idx="490">
                  <c:v>17.70215</c:v>
                </c:pt>
                <c:pt idx="491">
                  <c:v>17.70703</c:v>
                </c:pt>
                <c:pt idx="492">
                  <c:v>17.71875</c:v>
                </c:pt>
                <c:pt idx="493">
                  <c:v>17.74512</c:v>
                </c:pt>
                <c:pt idx="494">
                  <c:v>17.76465</c:v>
                </c:pt>
                <c:pt idx="495">
                  <c:v>17.77441</c:v>
                </c:pt>
                <c:pt idx="496">
                  <c:v>17.773440000000001</c:v>
                </c:pt>
                <c:pt idx="497">
                  <c:v>17.790040000000001</c:v>
                </c:pt>
                <c:pt idx="498">
                  <c:v>17.79785</c:v>
                </c:pt>
                <c:pt idx="499">
                  <c:v>17.8125</c:v>
                </c:pt>
                <c:pt idx="500">
                  <c:v>18.409179999999999</c:v>
                </c:pt>
                <c:pt idx="501">
                  <c:v>18.42285</c:v>
                </c:pt>
                <c:pt idx="502">
                  <c:v>18.436520000000002</c:v>
                </c:pt>
                <c:pt idx="503">
                  <c:v>18.45215</c:v>
                </c:pt>
                <c:pt idx="504">
                  <c:v>18.459959999999999</c:v>
                </c:pt>
                <c:pt idx="505">
                  <c:v>18.418949999999999</c:v>
                </c:pt>
                <c:pt idx="506">
                  <c:v>18.397459999999999</c:v>
                </c:pt>
                <c:pt idx="507">
                  <c:v>18.372070000000001</c:v>
                </c:pt>
                <c:pt idx="508">
                  <c:v>18.326170000000001</c:v>
                </c:pt>
                <c:pt idx="509">
                  <c:v>18.268550000000001</c:v>
                </c:pt>
                <c:pt idx="510">
                  <c:v>18.242190000000001</c:v>
                </c:pt>
                <c:pt idx="511">
                  <c:v>18.17578</c:v>
                </c:pt>
                <c:pt idx="512">
                  <c:v>18.258790000000001</c:v>
                </c:pt>
                <c:pt idx="513">
                  <c:v>18.133790000000001</c:v>
                </c:pt>
                <c:pt idx="514">
                  <c:v>18.252929999999999</c:v>
                </c:pt>
                <c:pt idx="515">
                  <c:v>18.6709</c:v>
                </c:pt>
                <c:pt idx="516">
                  <c:v>19.12988</c:v>
                </c:pt>
                <c:pt idx="517">
                  <c:v>19.250979999999998</c:v>
                </c:pt>
                <c:pt idx="518">
                  <c:v>19.25684</c:v>
                </c:pt>
                <c:pt idx="519">
                  <c:v>19.188479999999998</c:v>
                </c:pt>
                <c:pt idx="520">
                  <c:v>19.27637</c:v>
                </c:pt>
                <c:pt idx="521">
                  <c:v>19.28613</c:v>
                </c:pt>
                <c:pt idx="522">
                  <c:v>19.21387</c:v>
                </c:pt>
                <c:pt idx="523">
                  <c:v>19.287109999999998</c:v>
                </c:pt>
                <c:pt idx="524">
                  <c:v>19.29785</c:v>
                </c:pt>
                <c:pt idx="525">
                  <c:v>19.30078</c:v>
                </c:pt>
                <c:pt idx="526">
                  <c:v>19.246089999999999</c:v>
                </c:pt>
                <c:pt idx="527">
                  <c:v>19.310549999999999</c:v>
                </c:pt>
                <c:pt idx="528">
                  <c:v>19.316410000000001</c:v>
                </c:pt>
                <c:pt idx="529">
                  <c:v>19.31738</c:v>
                </c:pt>
                <c:pt idx="530">
                  <c:v>19.282229999999998</c:v>
                </c:pt>
                <c:pt idx="531">
                  <c:v>19.267579999999999</c:v>
                </c:pt>
                <c:pt idx="532">
                  <c:v>19.265630000000002</c:v>
                </c:pt>
                <c:pt idx="533">
                  <c:v>19.971679999999999</c:v>
                </c:pt>
                <c:pt idx="534">
                  <c:v>19.971679999999999</c:v>
                </c:pt>
                <c:pt idx="535">
                  <c:v>19.971679999999999</c:v>
                </c:pt>
                <c:pt idx="536">
                  <c:v>19.979489999999998</c:v>
                </c:pt>
                <c:pt idx="537">
                  <c:v>19.986329999999999</c:v>
                </c:pt>
                <c:pt idx="538">
                  <c:v>19.991209999999999</c:v>
                </c:pt>
                <c:pt idx="539">
                  <c:v>19.99512</c:v>
                </c:pt>
                <c:pt idx="540">
                  <c:v>19.994140000000002</c:v>
                </c:pt>
                <c:pt idx="541">
                  <c:v>19.992190000000001</c:v>
                </c:pt>
                <c:pt idx="542">
                  <c:v>19.9834</c:v>
                </c:pt>
                <c:pt idx="543">
                  <c:v>19.981449999999999</c:v>
                </c:pt>
                <c:pt idx="544">
                  <c:v>19.977540000000001</c:v>
                </c:pt>
                <c:pt idx="545">
                  <c:v>19.977540000000001</c:v>
                </c:pt>
                <c:pt idx="546">
                  <c:v>19.971679999999999</c:v>
                </c:pt>
                <c:pt idx="547">
                  <c:v>19.96191</c:v>
                </c:pt>
                <c:pt idx="548">
                  <c:v>19.814450000000001</c:v>
                </c:pt>
                <c:pt idx="549">
                  <c:v>19.767579999999999</c:v>
                </c:pt>
                <c:pt idx="550">
                  <c:v>19.720700000000001</c:v>
                </c:pt>
                <c:pt idx="551">
                  <c:v>19.685549999999999</c:v>
                </c:pt>
                <c:pt idx="552">
                  <c:v>19.650390000000002</c:v>
                </c:pt>
                <c:pt idx="553">
                  <c:v>19.658200000000001</c:v>
                </c:pt>
                <c:pt idx="554">
                  <c:v>19.717770000000002</c:v>
                </c:pt>
                <c:pt idx="555">
                  <c:v>19.938479999999998</c:v>
                </c:pt>
                <c:pt idx="556">
                  <c:v>19.96191</c:v>
                </c:pt>
                <c:pt idx="557">
                  <c:v>19.91309</c:v>
                </c:pt>
                <c:pt idx="558">
                  <c:v>20.732420000000001</c:v>
                </c:pt>
                <c:pt idx="559">
                  <c:v>20.604489999999998</c:v>
                </c:pt>
                <c:pt idx="560">
                  <c:v>20.719729999999998</c:v>
                </c:pt>
                <c:pt idx="561">
                  <c:v>20.734380000000002</c:v>
                </c:pt>
                <c:pt idx="562">
                  <c:v>20.762699999999999</c:v>
                </c:pt>
                <c:pt idx="563">
                  <c:v>20.61523</c:v>
                </c:pt>
                <c:pt idx="564">
                  <c:v>20.76465</c:v>
                </c:pt>
                <c:pt idx="565">
                  <c:v>20.773440000000001</c:v>
                </c:pt>
                <c:pt idx="566">
                  <c:v>20.791989999999998</c:v>
                </c:pt>
                <c:pt idx="567">
                  <c:v>20.809570000000001</c:v>
                </c:pt>
                <c:pt idx="568">
                  <c:v>20.734380000000002</c:v>
                </c:pt>
                <c:pt idx="569">
                  <c:v>20.809570000000001</c:v>
                </c:pt>
                <c:pt idx="570">
                  <c:v>20.78613</c:v>
                </c:pt>
                <c:pt idx="571">
                  <c:v>20.744140000000002</c:v>
                </c:pt>
                <c:pt idx="572">
                  <c:v>20.715820000000001</c:v>
                </c:pt>
                <c:pt idx="573">
                  <c:v>20.703130000000002</c:v>
                </c:pt>
                <c:pt idx="574">
                  <c:v>20.772459999999999</c:v>
                </c:pt>
                <c:pt idx="575">
                  <c:v>20.78613</c:v>
                </c:pt>
                <c:pt idx="576">
                  <c:v>20.79102</c:v>
                </c:pt>
                <c:pt idx="577">
                  <c:v>20.78809</c:v>
                </c:pt>
                <c:pt idx="578">
                  <c:v>20.794920000000001</c:v>
                </c:pt>
                <c:pt idx="579">
                  <c:v>20.7959</c:v>
                </c:pt>
                <c:pt idx="580">
                  <c:v>20.80078</c:v>
                </c:pt>
                <c:pt idx="581">
                  <c:v>20.806640000000002</c:v>
                </c:pt>
                <c:pt idx="582">
                  <c:v>20.818359999999998</c:v>
                </c:pt>
                <c:pt idx="583">
                  <c:v>20.821290000000001</c:v>
                </c:pt>
                <c:pt idx="584">
                  <c:v>21.590820000000001</c:v>
                </c:pt>
                <c:pt idx="585">
                  <c:v>21.604489999999998</c:v>
                </c:pt>
                <c:pt idx="586">
                  <c:v>21.592770000000002</c:v>
                </c:pt>
                <c:pt idx="587">
                  <c:v>21.5625</c:v>
                </c:pt>
                <c:pt idx="588">
                  <c:v>21.520510000000002</c:v>
                </c:pt>
                <c:pt idx="589">
                  <c:v>21.4834</c:v>
                </c:pt>
                <c:pt idx="590">
                  <c:v>21.407229999999998</c:v>
                </c:pt>
                <c:pt idx="591">
                  <c:v>21.341799999999999</c:v>
                </c:pt>
                <c:pt idx="592">
                  <c:v>21.2666</c:v>
                </c:pt>
                <c:pt idx="593">
                  <c:v>21.23535</c:v>
                </c:pt>
                <c:pt idx="594">
                  <c:v>21.2041</c:v>
                </c:pt>
                <c:pt idx="595">
                  <c:v>21.201170000000001</c:v>
                </c:pt>
                <c:pt idx="596">
                  <c:v>21.357420000000001</c:v>
                </c:pt>
                <c:pt idx="597">
                  <c:v>21.215820000000001</c:v>
                </c:pt>
                <c:pt idx="598">
                  <c:v>21.362300000000001</c:v>
                </c:pt>
                <c:pt idx="599">
                  <c:v>21.380859999999998</c:v>
                </c:pt>
                <c:pt idx="600">
                  <c:v>21.398440000000001</c:v>
                </c:pt>
                <c:pt idx="601">
                  <c:v>21.41309</c:v>
                </c:pt>
                <c:pt idx="602">
                  <c:v>21.418949999999999</c:v>
                </c:pt>
                <c:pt idx="603">
                  <c:v>21.42285</c:v>
                </c:pt>
                <c:pt idx="604">
                  <c:v>21.441410000000001</c:v>
                </c:pt>
                <c:pt idx="605">
                  <c:v>21.458010000000002</c:v>
                </c:pt>
                <c:pt idx="606">
                  <c:v>21.458010000000002</c:v>
                </c:pt>
                <c:pt idx="607">
                  <c:v>21.42773</c:v>
                </c:pt>
                <c:pt idx="608">
                  <c:v>21.407229999999998</c:v>
                </c:pt>
                <c:pt idx="609">
                  <c:v>21.45703</c:v>
                </c:pt>
                <c:pt idx="610">
                  <c:v>21.46191</c:v>
                </c:pt>
                <c:pt idx="611">
                  <c:v>21.46875</c:v>
                </c:pt>
                <c:pt idx="612">
                  <c:v>21.472660000000001</c:v>
                </c:pt>
                <c:pt idx="613">
                  <c:v>21.455079999999999</c:v>
                </c:pt>
                <c:pt idx="614">
                  <c:v>21.4375</c:v>
                </c:pt>
                <c:pt idx="615">
                  <c:v>21.466799999999999</c:v>
                </c:pt>
                <c:pt idx="616">
                  <c:v>21.471679999999999</c:v>
                </c:pt>
                <c:pt idx="617">
                  <c:v>21.450199999999999</c:v>
                </c:pt>
                <c:pt idx="618">
                  <c:v>21.450199999999999</c:v>
                </c:pt>
                <c:pt idx="619">
                  <c:v>21.43262</c:v>
                </c:pt>
                <c:pt idx="620">
                  <c:v>21.467770000000002</c:v>
                </c:pt>
                <c:pt idx="621">
                  <c:v>21.448239999999998</c:v>
                </c:pt>
                <c:pt idx="622">
                  <c:v>21.470700000000001</c:v>
                </c:pt>
                <c:pt idx="623">
                  <c:v>22.34863</c:v>
                </c:pt>
                <c:pt idx="624">
                  <c:v>22.351559999999999</c:v>
                </c:pt>
                <c:pt idx="625">
                  <c:v>22.328130000000002</c:v>
                </c:pt>
                <c:pt idx="626">
                  <c:v>22.35547</c:v>
                </c:pt>
                <c:pt idx="627">
                  <c:v>22.304690000000001</c:v>
                </c:pt>
                <c:pt idx="628">
                  <c:v>22.273440000000001</c:v>
                </c:pt>
                <c:pt idx="629">
                  <c:v>22.347660000000001</c:v>
                </c:pt>
                <c:pt idx="630">
                  <c:v>22.191410000000001</c:v>
                </c:pt>
                <c:pt idx="631">
                  <c:v>22.152339999999999</c:v>
                </c:pt>
                <c:pt idx="632">
                  <c:v>22.09863</c:v>
                </c:pt>
                <c:pt idx="633">
                  <c:v>22.075199999999999</c:v>
                </c:pt>
                <c:pt idx="634">
                  <c:v>22.313479999999998</c:v>
                </c:pt>
                <c:pt idx="635">
                  <c:v>22.310549999999999</c:v>
                </c:pt>
                <c:pt idx="636">
                  <c:v>22.310549999999999</c:v>
                </c:pt>
                <c:pt idx="637">
                  <c:v>22.318359999999998</c:v>
                </c:pt>
                <c:pt idx="638">
                  <c:v>22.337890000000002</c:v>
                </c:pt>
                <c:pt idx="639">
                  <c:v>22.352540000000001</c:v>
                </c:pt>
                <c:pt idx="640">
                  <c:v>22.378910000000001</c:v>
                </c:pt>
                <c:pt idx="641">
                  <c:v>22.403320000000001</c:v>
                </c:pt>
                <c:pt idx="642">
                  <c:v>22.415040000000001</c:v>
                </c:pt>
                <c:pt idx="643">
                  <c:v>22.44238</c:v>
                </c:pt>
                <c:pt idx="644">
                  <c:v>22.4541</c:v>
                </c:pt>
                <c:pt idx="645">
                  <c:v>22.465820000000001</c:v>
                </c:pt>
                <c:pt idx="646">
                  <c:v>22.48535</c:v>
                </c:pt>
                <c:pt idx="647">
                  <c:v>22.48828</c:v>
                </c:pt>
                <c:pt idx="648">
                  <c:v>22.498049999999999</c:v>
                </c:pt>
                <c:pt idx="649">
                  <c:v>22.50977</c:v>
                </c:pt>
                <c:pt idx="650">
                  <c:v>22.528320000000001</c:v>
                </c:pt>
                <c:pt idx="651">
                  <c:v>22.53125</c:v>
                </c:pt>
                <c:pt idx="652">
                  <c:v>22.53125</c:v>
                </c:pt>
                <c:pt idx="653">
                  <c:v>22.90137</c:v>
                </c:pt>
                <c:pt idx="654">
                  <c:v>22.87012</c:v>
                </c:pt>
                <c:pt idx="655">
                  <c:v>22.904299999999999</c:v>
                </c:pt>
                <c:pt idx="656">
                  <c:v>22.86816</c:v>
                </c:pt>
                <c:pt idx="657">
                  <c:v>22.846679999999999</c:v>
                </c:pt>
                <c:pt idx="658">
                  <c:v>22.808589999999999</c:v>
                </c:pt>
                <c:pt idx="659">
                  <c:v>22.775390000000002</c:v>
                </c:pt>
                <c:pt idx="660">
                  <c:v>22.74316</c:v>
                </c:pt>
                <c:pt idx="661">
                  <c:v>22.74316</c:v>
                </c:pt>
                <c:pt idx="662">
                  <c:v>22.74316</c:v>
                </c:pt>
                <c:pt idx="663">
                  <c:v>22.74316</c:v>
                </c:pt>
                <c:pt idx="664">
                  <c:v>22.74316</c:v>
                </c:pt>
                <c:pt idx="665">
                  <c:v>22.74316</c:v>
                </c:pt>
                <c:pt idx="666">
                  <c:v>22.74316</c:v>
                </c:pt>
                <c:pt idx="667">
                  <c:v>22.74316</c:v>
                </c:pt>
                <c:pt idx="668">
                  <c:v>22.74316</c:v>
                </c:pt>
                <c:pt idx="669">
                  <c:v>22.74316</c:v>
                </c:pt>
                <c:pt idx="670">
                  <c:v>22.74316</c:v>
                </c:pt>
                <c:pt idx="671">
                  <c:v>22.74316</c:v>
                </c:pt>
                <c:pt idx="672">
                  <c:v>23.78613</c:v>
                </c:pt>
                <c:pt idx="673">
                  <c:v>23.75684</c:v>
                </c:pt>
                <c:pt idx="674">
                  <c:v>23.75684</c:v>
                </c:pt>
                <c:pt idx="675">
                  <c:v>23.78613</c:v>
                </c:pt>
                <c:pt idx="676">
                  <c:v>23.78613</c:v>
                </c:pt>
                <c:pt idx="677">
                  <c:v>23.78613</c:v>
                </c:pt>
                <c:pt idx="678">
                  <c:v>23.78613</c:v>
                </c:pt>
                <c:pt idx="679">
                  <c:v>23.78613</c:v>
                </c:pt>
                <c:pt idx="680">
                  <c:v>23.78613</c:v>
                </c:pt>
                <c:pt idx="681">
                  <c:v>23.78613</c:v>
                </c:pt>
                <c:pt idx="682">
                  <c:v>23.78613</c:v>
                </c:pt>
                <c:pt idx="683">
                  <c:v>23.75684</c:v>
                </c:pt>
                <c:pt idx="684">
                  <c:v>23.75684</c:v>
                </c:pt>
                <c:pt idx="685">
                  <c:v>23.75684</c:v>
                </c:pt>
                <c:pt idx="686">
                  <c:v>23.75684</c:v>
                </c:pt>
                <c:pt idx="687">
                  <c:v>23.75684</c:v>
                </c:pt>
                <c:pt idx="688">
                  <c:v>23.75684</c:v>
                </c:pt>
                <c:pt idx="689">
                  <c:v>23.75684</c:v>
                </c:pt>
                <c:pt idx="690">
                  <c:v>23.75684</c:v>
                </c:pt>
                <c:pt idx="691">
                  <c:v>23.75684</c:v>
                </c:pt>
                <c:pt idx="692">
                  <c:v>23.75684</c:v>
                </c:pt>
                <c:pt idx="693">
                  <c:v>23.75684</c:v>
                </c:pt>
                <c:pt idx="694">
                  <c:v>23.75684</c:v>
                </c:pt>
                <c:pt idx="695">
                  <c:v>23.75684</c:v>
                </c:pt>
                <c:pt idx="696">
                  <c:v>23.75684</c:v>
                </c:pt>
                <c:pt idx="697">
                  <c:v>23.75684</c:v>
                </c:pt>
                <c:pt idx="698">
                  <c:v>23.75684</c:v>
                </c:pt>
                <c:pt idx="699">
                  <c:v>23.75684</c:v>
                </c:pt>
                <c:pt idx="700">
                  <c:v>23.75684</c:v>
                </c:pt>
                <c:pt idx="701">
                  <c:v>23.75684</c:v>
                </c:pt>
              </c:numCache>
            </c:numRef>
          </c:val>
          <c:smooth val="0"/>
          <c:extLst>
            <c:ext xmlns:c16="http://schemas.microsoft.com/office/drawing/2014/chart" uri="{C3380CC4-5D6E-409C-BE32-E72D297353CC}">
              <c16:uniqueId val="{00000001-9F1D-41AF-9ECB-4692F9CA762D}"/>
            </c:ext>
          </c:extLst>
        </c:ser>
        <c:ser>
          <c:idx val="2"/>
          <c:order val="2"/>
          <c:tx>
            <c:strRef>
              <c:f>Sheet1!$D$1</c:f>
              <c:strCache>
                <c:ptCount val="1"/>
                <c:pt idx="0">
                  <c:v>VirtualMax</c:v>
                </c:pt>
              </c:strCache>
            </c:strRef>
          </c:tx>
          <c:spPr>
            <a:ln w="19050" cap="rnd">
              <a:solidFill>
                <a:srgbClr val="C00000"/>
              </a:solidFill>
              <a:round/>
            </a:ln>
            <a:effectLst/>
          </c:spPr>
          <c:marker>
            <c:symbol val="none"/>
          </c:marker>
          <c:cat>
            <c:strRef>
              <c:f>Sheet1!$A$2:$A$703</c:f>
              <c:strCache>
                <c:ptCount val="4"/>
                <c:pt idx="0">
                  <c:v>类别 1</c:v>
                </c:pt>
                <c:pt idx="1">
                  <c:v>类别 2</c:v>
                </c:pt>
                <c:pt idx="2">
                  <c:v>类别 3</c:v>
                </c:pt>
                <c:pt idx="3">
                  <c:v>类别 4</c:v>
                </c:pt>
              </c:strCache>
            </c:strRef>
          </c:cat>
          <c:val>
            <c:numRef>
              <c:f>Sheet1!$D$2:$D$703</c:f>
              <c:numCache>
                <c:formatCode>General</c:formatCode>
                <c:ptCount val="702"/>
                <c:pt idx="0">
                  <c:v>15</c:v>
                </c:pt>
                <c:pt idx="1">
                  <c:v>15</c:v>
                </c:pt>
                <c:pt idx="2">
                  <c:v>15</c:v>
                </c:pt>
                <c:pt idx="3">
                  <c:v>15</c:v>
                </c:pt>
                <c:pt idx="4">
                  <c:v>15</c:v>
                </c:pt>
                <c:pt idx="5">
                  <c:v>15</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15</c:v>
                </c:pt>
                <c:pt idx="20">
                  <c:v>15</c:v>
                </c:pt>
                <c:pt idx="21">
                  <c:v>15</c:v>
                </c:pt>
                <c:pt idx="22">
                  <c:v>15</c:v>
                </c:pt>
                <c:pt idx="23">
                  <c:v>15</c:v>
                </c:pt>
                <c:pt idx="24">
                  <c:v>15</c:v>
                </c:pt>
                <c:pt idx="25">
                  <c:v>15</c:v>
                </c:pt>
                <c:pt idx="26">
                  <c:v>15</c:v>
                </c:pt>
                <c:pt idx="27">
                  <c:v>15</c:v>
                </c:pt>
                <c:pt idx="28">
                  <c:v>15</c:v>
                </c:pt>
                <c:pt idx="29">
                  <c:v>15</c:v>
                </c:pt>
                <c:pt idx="30">
                  <c:v>15</c:v>
                </c:pt>
                <c:pt idx="31">
                  <c:v>15</c:v>
                </c:pt>
                <c:pt idx="32">
                  <c:v>15</c:v>
                </c:pt>
                <c:pt idx="33">
                  <c:v>15</c:v>
                </c:pt>
                <c:pt idx="34">
                  <c:v>15</c:v>
                </c:pt>
                <c:pt idx="35">
                  <c:v>15</c:v>
                </c:pt>
                <c:pt idx="36">
                  <c:v>15</c:v>
                </c:pt>
                <c:pt idx="37">
                  <c:v>15</c:v>
                </c:pt>
                <c:pt idx="38">
                  <c:v>15</c:v>
                </c:pt>
                <c:pt idx="39">
                  <c:v>15</c:v>
                </c:pt>
                <c:pt idx="40">
                  <c:v>15</c:v>
                </c:pt>
                <c:pt idx="41">
                  <c:v>15</c:v>
                </c:pt>
                <c:pt idx="42">
                  <c:v>15</c:v>
                </c:pt>
                <c:pt idx="43">
                  <c:v>15</c:v>
                </c:pt>
                <c:pt idx="44">
                  <c:v>15</c:v>
                </c:pt>
                <c:pt idx="45">
                  <c:v>15</c:v>
                </c:pt>
                <c:pt idx="46">
                  <c:v>15</c:v>
                </c:pt>
                <c:pt idx="47">
                  <c:v>15</c:v>
                </c:pt>
                <c:pt idx="48">
                  <c:v>15</c:v>
                </c:pt>
                <c:pt idx="49">
                  <c:v>15</c:v>
                </c:pt>
                <c:pt idx="50">
                  <c:v>15</c:v>
                </c:pt>
                <c:pt idx="51">
                  <c:v>15</c:v>
                </c:pt>
                <c:pt idx="52">
                  <c:v>15</c:v>
                </c:pt>
                <c:pt idx="53">
                  <c:v>15</c:v>
                </c:pt>
                <c:pt idx="54">
                  <c:v>15</c:v>
                </c:pt>
                <c:pt idx="55">
                  <c:v>15</c:v>
                </c:pt>
                <c:pt idx="56">
                  <c:v>15</c:v>
                </c:pt>
                <c:pt idx="57">
                  <c:v>15</c:v>
                </c:pt>
                <c:pt idx="58">
                  <c:v>15</c:v>
                </c:pt>
                <c:pt idx="59">
                  <c:v>15</c:v>
                </c:pt>
                <c:pt idx="60">
                  <c:v>15</c:v>
                </c:pt>
                <c:pt idx="61">
                  <c:v>15</c:v>
                </c:pt>
                <c:pt idx="62">
                  <c:v>15</c:v>
                </c:pt>
                <c:pt idx="63">
                  <c:v>15</c:v>
                </c:pt>
                <c:pt idx="64">
                  <c:v>15</c:v>
                </c:pt>
                <c:pt idx="65">
                  <c:v>15</c:v>
                </c:pt>
                <c:pt idx="66">
                  <c:v>15</c:v>
                </c:pt>
                <c:pt idx="67">
                  <c:v>15</c:v>
                </c:pt>
                <c:pt idx="68">
                  <c:v>15</c:v>
                </c:pt>
                <c:pt idx="69">
                  <c:v>15</c:v>
                </c:pt>
                <c:pt idx="70">
                  <c:v>15</c:v>
                </c:pt>
                <c:pt idx="71">
                  <c:v>15</c:v>
                </c:pt>
                <c:pt idx="72">
                  <c:v>15</c:v>
                </c:pt>
                <c:pt idx="73">
                  <c:v>15</c:v>
                </c:pt>
                <c:pt idx="74">
                  <c:v>15</c:v>
                </c:pt>
                <c:pt idx="75">
                  <c:v>15</c:v>
                </c:pt>
                <c:pt idx="76">
                  <c:v>15</c:v>
                </c:pt>
                <c:pt idx="77">
                  <c:v>15</c:v>
                </c:pt>
                <c:pt idx="78">
                  <c:v>15</c:v>
                </c:pt>
                <c:pt idx="79">
                  <c:v>15</c:v>
                </c:pt>
                <c:pt idx="80">
                  <c:v>15</c:v>
                </c:pt>
                <c:pt idx="81">
                  <c:v>15</c:v>
                </c:pt>
                <c:pt idx="82">
                  <c:v>15</c:v>
                </c:pt>
                <c:pt idx="83">
                  <c:v>15</c:v>
                </c:pt>
                <c:pt idx="84">
                  <c:v>15</c:v>
                </c:pt>
                <c:pt idx="85">
                  <c:v>15</c:v>
                </c:pt>
                <c:pt idx="86">
                  <c:v>15</c:v>
                </c:pt>
                <c:pt idx="87">
                  <c:v>15</c:v>
                </c:pt>
                <c:pt idx="88">
                  <c:v>15</c:v>
                </c:pt>
                <c:pt idx="89">
                  <c:v>15</c:v>
                </c:pt>
                <c:pt idx="90">
                  <c:v>15</c:v>
                </c:pt>
                <c:pt idx="91">
                  <c:v>15</c:v>
                </c:pt>
                <c:pt idx="92">
                  <c:v>15</c:v>
                </c:pt>
                <c:pt idx="93">
                  <c:v>15</c:v>
                </c:pt>
                <c:pt idx="94">
                  <c:v>15</c:v>
                </c:pt>
                <c:pt idx="95">
                  <c:v>15</c:v>
                </c:pt>
                <c:pt idx="96">
                  <c:v>15</c:v>
                </c:pt>
                <c:pt idx="97">
                  <c:v>15</c:v>
                </c:pt>
                <c:pt idx="98">
                  <c:v>15</c:v>
                </c:pt>
                <c:pt idx="99">
                  <c:v>15</c:v>
                </c:pt>
                <c:pt idx="100">
                  <c:v>15</c:v>
                </c:pt>
                <c:pt idx="101">
                  <c:v>15</c:v>
                </c:pt>
                <c:pt idx="102">
                  <c:v>15</c:v>
                </c:pt>
                <c:pt idx="103">
                  <c:v>15</c:v>
                </c:pt>
                <c:pt idx="104">
                  <c:v>15</c:v>
                </c:pt>
                <c:pt idx="105">
                  <c:v>15</c:v>
                </c:pt>
                <c:pt idx="106">
                  <c:v>15</c:v>
                </c:pt>
                <c:pt idx="107">
                  <c:v>15</c:v>
                </c:pt>
                <c:pt idx="108">
                  <c:v>15</c:v>
                </c:pt>
                <c:pt idx="109">
                  <c:v>15</c:v>
                </c:pt>
                <c:pt idx="110">
                  <c:v>15</c:v>
                </c:pt>
                <c:pt idx="111">
                  <c:v>15</c:v>
                </c:pt>
                <c:pt idx="112">
                  <c:v>15</c:v>
                </c:pt>
                <c:pt idx="113">
                  <c:v>15</c:v>
                </c:pt>
                <c:pt idx="114">
                  <c:v>15</c:v>
                </c:pt>
                <c:pt idx="115">
                  <c:v>15</c:v>
                </c:pt>
                <c:pt idx="116">
                  <c:v>15</c:v>
                </c:pt>
                <c:pt idx="117">
                  <c:v>15</c:v>
                </c:pt>
                <c:pt idx="118">
                  <c:v>15</c:v>
                </c:pt>
                <c:pt idx="119">
                  <c:v>15</c:v>
                </c:pt>
                <c:pt idx="120">
                  <c:v>15</c:v>
                </c:pt>
                <c:pt idx="121">
                  <c:v>15</c:v>
                </c:pt>
                <c:pt idx="122">
                  <c:v>15</c:v>
                </c:pt>
                <c:pt idx="123">
                  <c:v>15</c:v>
                </c:pt>
                <c:pt idx="124">
                  <c:v>15</c:v>
                </c:pt>
                <c:pt idx="125">
                  <c:v>15</c:v>
                </c:pt>
                <c:pt idx="126">
                  <c:v>15</c:v>
                </c:pt>
                <c:pt idx="127">
                  <c:v>15</c:v>
                </c:pt>
                <c:pt idx="128">
                  <c:v>15</c:v>
                </c:pt>
                <c:pt idx="129">
                  <c:v>15</c:v>
                </c:pt>
                <c:pt idx="130">
                  <c:v>15</c:v>
                </c:pt>
                <c:pt idx="131">
                  <c:v>15</c:v>
                </c:pt>
                <c:pt idx="132">
                  <c:v>15</c:v>
                </c:pt>
                <c:pt idx="133">
                  <c:v>15</c:v>
                </c:pt>
                <c:pt idx="134">
                  <c:v>15</c:v>
                </c:pt>
                <c:pt idx="135">
                  <c:v>15</c:v>
                </c:pt>
                <c:pt idx="136">
                  <c:v>15</c:v>
                </c:pt>
                <c:pt idx="137">
                  <c:v>15</c:v>
                </c:pt>
                <c:pt idx="138">
                  <c:v>15</c:v>
                </c:pt>
                <c:pt idx="139">
                  <c:v>15</c:v>
                </c:pt>
                <c:pt idx="140">
                  <c:v>15</c:v>
                </c:pt>
                <c:pt idx="141">
                  <c:v>15</c:v>
                </c:pt>
                <c:pt idx="142">
                  <c:v>15</c:v>
                </c:pt>
                <c:pt idx="143">
                  <c:v>15</c:v>
                </c:pt>
                <c:pt idx="144">
                  <c:v>15</c:v>
                </c:pt>
                <c:pt idx="145">
                  <c:v>15</c:v>
                </c:pt>
                <c:pt idx="146">
                  <c:v>15</c:v>
                </c:pt>
                <c:pt idx="147">
                  <c:v>15</c:v>
                </c:pt>
                <c:pt idx="148">
                  <c:v>15</c:v>
                </c:pt>
                <c:pt idx="149">
                  <c:v>15</c:v>
                </c:pt>
                <c:pt idx="150">
                  <c:v>15</c:v>
                </c:pt>
                <c:pt idx="151">
                  <c:v>15</c:v>
                </c:pt>
                <c:pt idx="152">
                  <c:v>15</c:v>
                </c:pt>
                <c:pt idx="153">
                  <c:v>15</c:v>
                </c:pt>
                <c:pt idx="154">
                  <c:v>15</c:v>
                </c:pt>
                <c:pt idx="155">
                  <c:v>15</c:v>
                </c:pt>
                <c:pt idx="156">
                  <c:v>15</c:v>
                </c:pt>
                <c:pt idx="157">
                  <c:v>15</c:v>
                </c:pt>
                <c:pt idx="158">
                  <c:v>15</c:v>
                </c:pt>
                <c:pt idx="159">
                  <c:v>15</c:v>
                </c:pt>
                <c:pt idx="160">
                  <c:v>15</c:v>
                </c:pt>
                <c:pt idx="161">
                  <c:v>15</c:v>
                </c:pt>
                <c:pt idx="162">
                  <c:v>15</c:v>
                </c:pt>
                <c:pt idx="163">
                  <c:v>15</c:v>
                </c:pt>
                <c:pt idx="164">
                  <c:v>15</c:v>
                </c:pt>
                <c:pt idx="165">
                  <c:v>15</c:v>
                </c:pt>
                <c:pt idx="166">
                  <c:v>15</c:v>
                </c:pt>
                <c:pt idx="167">
                  <c:v>15</c:v>
                </c:pt>
                <c:pt idx="168">
                  <c:v>15</c:v>
                </c:pt>
                <c:pt idx="169">
                  <c:v>15</c:v>
                </c:pt>
                <c:pt idx="170">
                  <c:v>15</c:v>
                </c:pt>
                <c:pt idx="171">
                  <c:v>15</c:v>
                </c:pt>
                <c:pt idx="172">
                  <c:v>15</c:v>
                </c:pt>
                <c:pt idx="173">
                  <c:v>15</c:v>
                </c:pt>
                <c:pt idx="174">
                  <c:v>15</c:v>
                </c:pt>
                <c:pt idx="175">
                  <c:v>15</c:v>
                </c:pt>
                <c:pt idx="176">
                  <c:v>15</c:v>
                </c:pt>
                <c:pt idx="177">
                  <c:v>15</c:v>
                </c:pt>
                <c:pt idx="178">
                  <c:v>15</c:v>
                </c:pt>
                <c:pt idx="179">
                  <c:v>15</c:v>
                </c:pt>
                <c:pt idx="180">
                  <c:v>15</c:v>
                </c:pt>
                <c:pt idx="181">
                  <c:v>15</c:v>
                </c:pt>
                <c:pt idx="182">
                  <c:v>15</c:v>
                </c:pt>
                <c:pt idx="183">
                  <c:v>15</c:v>
                </c:pt>
                <c:pt idx="184">
                  <c:v>15</c:v>
                </c:pt>
                <c:pt idx="185">
                  <c:v>15</c:v>
                </c:pt>
                <c:pt idx="186">
                  <c:v>15</c:v>
                </c:pt>
                <c:pt idx="187">
                  <c:v>15</c:v>
                </c:pt>
                <c:pt idx="188">
                  <c:v>15</c:v>
                </c:pt>
                <c:pt idx="189">
                  <c:v>15</c:v>
                </c:pt>
                <c:pt idx="190">
                  <c:v>15</c:v>
                </c:pt>
                <c:pt idx="191">
                  <c:v>15</c:v>
                </c:pt>
                <c:pt idx="192">
                  <c:v>15</c:v>
                </c:pt>
                <c:pt idx="193">
                  <c:v>15</c:v>
                </c:pt>
                <c:pt idx="194">
                  <c:v>15</c:v>
                </c:pt>
                <c:pt idx="195">
                  <c:v>15</c:v>
                </c:pt>
                <c:pt idx="196">
                  <c:v>15</c:v>
                </c:pt>
                <c:pt idx="197">
                  <c:v>15</c:v>
                </c:pt>
                <c:pt idx="198">
                  <c:v>15</c:v>
                </c:pt>
                <c:pt idx="199">
                  <c:v>15</c:v>
                </c:pt>
                <c:pt idx="200">
                  <c:v>15</c:v>
                </c:pt>
                <c:pt idx="201">
                  <c:v>15</c:v>
                </c:pt>
                <c:pt idx="202">
                  <c:v>15</c:v>
                </c:pt>
                <c:pt idx="203">
                  <c:v>15</c:v>
                </c:pt>
                <c:pt idx="204">
                  <c:v>15</c:v>
                </c:pt>
                <c:pt idx="205">
                  <c:v>15</c:v>
                </c:pt>
                <c:pt idx="206">
                  <c:v>15</c:v>
                </c:pt>
                <c:pt idx="207">
                  <c:v>15</c:v>
                </c:pt>
                <c:pt idx="208">
                  <c:v>15</c:v>
                </c:pt>
                <c:pt idx="209">
                  <c:v>15</c:v>
                </c:pt>
                <c:pt idx="210">
                  <c:v>15</c:v>
                </c:pt>
                <c:pt idx="211">
                  <c:v>15</c:v>
                </c:pt>
                <c:pt idx="212">
                  <c:v>15</c:v>
                </c:pt>
                <c:pt idx="213">
                  <c:v>15</c:v>
                </c:pt>
                <c:pt idx="214">
                  <c:v>15</c:v>
                </c:pt>
                <c:pt idx="215">
                  <c:v>15</c:v>
                </c:pt>
                <c:pt idx="216">
                  <c:v>15</c:v>
                </c:pt>
                <c:pt idx="217">
                  <c:v>15</c:v>
                </c:pt>
                <c:pt idx="218">
                  <c:v>15</c:v>
                </c:pt>
                <c:pt idx="219">
                  <c:v>15</c:v>
                </c:pt>
                <c:pt idx="220">
                  <c:v>15</c:v>
                </c:pt>
                <c:pt idx="221">
                  <c:v>15</c:v>
                </c:pt>
                <c:pt idx="222">
                  <c:v>15</c:v>
                </c:pt>
                <c:pt idx="223">
                  <c:v>15</c:v>
                </c:pt>
                <c:pt idx="224">
                  <c:v>15</c:v>
                </c:pt>
                <c:pt idx="225">
                  <c:v>15</c:v>
                </c:pt>
                <c:pt idx="226">
                  <c:v>15</c:v>
                </c:pt>
                <c:pt idx="227">
                  <c:v>15</c:v>
                </c:pt>
                <c:pt idx="228">
                  <c:v>15</c:v>
                </c:pt>
                <c:pt idx="229">
                  <c:v>15</c:v>
                </c:pt>
                <c:pt idx="230">
                  <c:v>15</c:v>
                </c:pt>
                <c:pt idx="231">
                  <c:v>15</c:v>
                </c:pt>
                <c:pt idx="232">
                  <c:v>15</c:v>
                </c:pt>
                <c:pt idx="233">
                  <c:v>15</c:v>
                </c:pt>
                <c:pt idx="234">
                  <c:v>15</c:v>
                </c:pt>
                <c:pt idx="235">
                  <c:v>15</c:v>
                </c:pt>
                <c:pt idx="236">
                  <c:v>15</c:v>
                </c:pt>
                <c:pt idx="237">
                  <c:v>15</c:v>
                </c:pt>
                <c:pt idx="238">
                  <c:v>15</c:v>
                </c:pt>
                <c:pt idx="239">
                  <c:v>15</c:v>
                </c:pt>
                <c:pt idx="240">
                  <c:v>15</c:v>
                </c:pt>
                <c:pt idx="241">
                  <c:v>15</c:v>
                </c:pt>
                <c:pt idx="242">
                  <c:v>15</c:v>
                </c:pt>
                <c:pt idx="243">
                  <c:v>15</c:v>
                </c:pt>
                <c:pt idx="244">
                  <c:v>15</c:v>
                </c:pt>
                <c:pt idx="245">
                  <c:v>15</c:v>
                </c:pt>
                <c:pt idx="246">
                  <c:v>15</c:v>
                </c:pt>
                <c:pt idx="247">
                  <c:v>15</c:v>
                </c:pt>
                <c:pt idx="248">
                  <c:v>15</c:v>
                </c:pt>
                <c:pt idx="249">
                  <c:v>15</c:v>
                </c:pt>
                <c:pt idx="250">
                  <c:v>15</c:v>
                </c:pt>
                <c:pt idx="251">
                  <c:v>15</c:v>
                </c:pt>
                <c:pt idx="252">
                  <c:v>15</c:v>
                </c:pt>
                <c:pt idx="253">
                  <c:v>15</c:v>
                </c:pt>
                <c:pt idx="254">
                  <c:v>15</c:v>
                </c:pt>
                <c:pt idx="255">
                  <c:v>15</c:v>
                </c:pt>
                <c:pt idx="256">
                  <c:v>15</c:v>
                </c:pt>
                <c:pt idx="257">
                  <c:v>15</c:v>
                </c:pt>
                <c:pt idx="258">
                  <c:v>15</c:v>
                </c:pt>
                <c:pt idx="259">
                  <c:v>15</c:v>
                </c:pt>
                <c:pt idx="260">
                  <c:v>15</c:v>
                </c:pt>
                <c:pt idx="261">
                  <c:v>15</c:v>
                </c:pt>
                <c:pt idx="262">
                  <c:v>15</c:v>
                </c:pt>
                <c:pt idx="263">
                  <c:v>15</c:v>
                </c:pt>
                <c:pt idx="264">
                  <c:v>15</c:v>
                </c:pt>
                <c:pt idx="265">
                  <c:v>15</c:v>
                </c:pt>
                <c:pt idx="266">
                  <c:v>15</c:v>
                </c:pt>
                <c:pt idx="267">
                  <c:v>15</c:v>
                </c:pt>
                <c:pt idx="268">
                  <c:v>15</c:v>
                </c:pt>
                <c:pt idx="269">
                  <c:v>15</c:v>
                </c:pt>
                <c:pt idx="270">
                  <c:v>15</c:v>
                </c:pt>
                <c:pt idx="271">
                  <c:v>15</c:v>
                </c:pt>
                <c:pt idx="272">
                  <c:v>15</c:v>
                </c:pt>
                <c:pt idx="273">
                  <c:v>15</c:v>
                </c:pt>
                <c:pt idx="274">
                  <c:v>15</c:v>
                </c:pt>
                <c:pt idx="275">
                  <c:v>15</c:v>
                </c:pt>
                <c:pt idx="276">
                  <c:v>15</c:v>
                </c:pt>
                <c:pt idx="277">
                  <c:v>15</c:v>
                </c:pt>
                <c:pt idx="278">
                  <c:v>15</c:v>
                </c:pt>
                <c:pt idx="279">
                  <c:v>15</c:v>
                </c:pt>
                <c:pt idx="280">
                  <c:v>15</c:v>
                </c:pt>
                <c:pt idx="281">
                  <c:v>15</c:v>
                </c:pt>
                <c:pt idx="282">
                  <c:v>15</c:v>
                </c:pt>
                <c:pt idx="283">
                  <c:v>15</c:v>
                </c:pt>
                <c:pt idx="284">
                  <c:v>15</c:v>
                </c:pt>
                <c:pt idx="285">
                  <c:v>15</c:v>
                </c:pt>
                <c:pt idx="286">
                  <c:v>15</c:v>
                </c:pt>
                <c:pt idx="287">
                  <c:v>15</c:v>
                </c:pt>
                <c:pt idx="288">
                  <c:v>15</c:v>
                </c:pt>
                <c:pt idx="289">
                  <c:v>15</c:v>
                </c:pt>
                <c:pt idx="290">
                  <c:v>15</c:v>
                </c:pt>
                <c:pt idx="291">
                  <c:v>15</c:v>
                </c:pt>
                <c:pt idx="292">
                  <c:v>15</c:v>
                </c:pt>
                <c:pt idx="293">
                  <c:v>15</c:v>
                </c:pt>
                <c:pt idx="294">
                  <c:v>15</c:v>
                </c:pt>
                <c:pt idx="295">
                  <c:v>15</c:v>
                </c:pt>
                <c:pt idx="296">
                  <c:v>15</c:v>
                </c:pt>
                <c:pt idx="297">
                  <c:v>15</c:v>
                </c:pt>
                <c:pt idx="298">
                  <c:v>15</c:v>
                </c:pt>
                <c:pt idx="299">
                  <c:v>15</c:v>
                </c:pt>
                <c:pt idx="300">
                  <c:v>15</c:v>
                </c:pt>
                <c:pt idx="301">
                  <c:v>15</c:v>
                </c:pt>
                <c:pt idx="302">
                  <c:v>15</c:v>
                </c:pt>
                <c:pt idx="303">
                  <c:v>15</c:v>
                </c:pt>
                <c:pt idx="304">
                  <c:v>15</c:v>
                </c:pt>
                <c:pt idx="305">
                  <c:v>15</c:v>
                </c:pt>
                <c:pt idx="306">
                  <c:v>15</c:v>
                </c:pt>
                <c:pt idx="307">
                  <c:v>15</c:v>
                </c:pt>
                <c:pt idx="308">
                  <c:v>15</c:v>
                </c:pt>
                <c:pt idx="309">
                  <c:v>15</c:v>
                </c:pt>
                <c:pt idx="310">
                  <c:v>15</c:v>
                </c:pt>
                <c:pt idx="311">
                  <c:v>15</c:v>
                </c:pt>
                <c:pt idx="312">
                  <c:v>15</c:v>
                </c:pt>
                <c:pt idx="313">
                  <c:v>15</c:v>
                </c:pt>
                <c:pt idx="314">
                  <c:v>15</c:v>
                </c:pt>
                <c:pt idx="315">
                  <c:v>15</c:v>
                </c:pt>
                <c:pt idx="316">
                  <c:v>15</c:v>
                </c:pt>
                <c:pt idx="317">
                  <c:v>15</c:v>
                </c:pt>
                <c:pt idx="318">
                  <c:v>15</c:v>
                </c:pt>
                <c:pt idx="319">
                  <c:v>15</c:v>
                </c:pt>
                <c:pt idx="320">
                  <c:v>15</c:v>
                </c:pt>
                <c:pt idx="321">
                  <c:v>15</c:v>
                </c:pt>
                <c:pt idx="322">
                  <c:v>15</c:v>
                </c:pt>
                <c:pt idx="323">
                  <c:v>15</c:v>
                </c:pt>
                <c:pt idx="324">
                  <c:v>15</c:v>
                </c:pt>
                <c:pt idx="325">
                  <c:v>15</c:v>
                </c:pt>
                <c:pt idx="326">
                  <c:v>15</c:v>
                </c:pt>
                <c:pt idx="327">
                  <c:v>15</c:v>
                </c:pt>
                <c:pt idx="328">
                  <c:v>15</c:v>
                </c:pt>
                <c:pt idx="329">
                  <c:v>15</c:v>
                </c:pt>
                <c:pt idx="330">
                  <c:v>15</c:v>
                </c:pt>
                <c:pt idx="331">
                  <c:v>15</c:v>
                </c:pt>
                <c:pt idx="332">
                  <c:v>15</c:v>
                </c:pt>
                <c:pt idx="333">
                  <c:v>15</c:v>
                </c:pt>
                <c:pt idx="334">
                  <c:v>15</c:v>
                </c:pt>
                <c:pt idx="335">
                  <c:v>15</c:v>
                </c:pt>
                <c:pt idx="336">
                  <c:v>15</c:v>
                </c:pt>
                <c:pt idx="337">
                  <c:v>15</c:v>
                </c:pt>
                <c:pt idx="338">
                  <c:v>15</c:v>
                </c:pt>
                <c:pt idx="339">
                  <c:v>15</c:v>
                </c:pt>
                <c:pt idx="340">
                  <c:v>15</c:v>
                </c:pt>
                <c:pt idx="341">
                  <c:v>15</c:v>
                </c:pt>
                <c:pt idx="342">
                  <c:v>15</c:v>
                </c:pt>
                <c:pt idx="343">
                  <c:v>15</c:v>
                </c:pt>
                <c:pt idx="344">
                  <c:v>15</c:v>
                </c:pt>
                <c:pt idx="345">
                  <c:v>15</c:v>
                </c:pt>
                <c:pt idx="346">
                  <c:v>15</c:v>
                </c:pt>
                <c:pt idx="347">
                  <c:v>15</c:v>
                </c:pt>
                <c:pt idx="348">
                  <c:v>15</c:v>
                </c:pt>
                <c:pt idx="349">
                  <c:v>15</c:v>
                </c:pt>
                <c:pt idx="350">
                  <c:v>15</c:v>
                </c:pt>
                <c:pt idx="351">
                  <c:v>15</c:v>
                </c:pt>
                <c:pt idx="352">
                  <c:v>18</c:v>
                </c:pt>
                <c:pt idx="353">
                  <c:v>18</c:v>
                </c:pt>
                <c:pt idx="354">
                  <c:v>18</c:v>
                </c:pt>
                <c:pt idx="355">
                  <c:v>18</c:v>
                </c:pt>
                <c:pt idx="356">
                  <c:v>18</c:v>
                </c:pt>
                <c:pt idx="357">
                  <c:v>18</c:v>
                </c:pt>
                <c:pt idx="358">
                  <c:v>18</c:v>
                </c:pt>
                <c:pt idx="359">
                  <c:v>18</c:v>
                </c:pt>
                <c:pt idx="360">
                  <c:v>18</c:v>
                </c:pt>
                <c:pt idx="361">
                  <c:v>18</c:v>
                </c:pt>
                <c:pt idx="362">
                  <c:v>18</c:v>
                </c:pt>
                <c:pt idx="363">
                  <c:v>18</c:v>
                </c:pt>
                <c:pt idx="364">
                  <c:v>18</c:v>
                </c:pt>
                <c:pt idx="365">
                  <c:v>18</c:v>
                </c:pt>
                <c:pt idx="366">
                  <c:v>18</c:v>
                </c:pt>
                <c:pt idx="367">
                  <c:v>18</c:v>
                </c:pt>
                <c:pt idx="368">
                  <c:v>18</c:v>
                </c:pt>
                <c:pt idx="369">
                  <c:v>18</c:v>
                </c:pt>
                <c:pt idx="370">
                  <c:v>18</c:v>
                </c:pt>
                <c:pt idx="371">
                  <c:v>18</c:v>
                </c:pt>
                <c:pt idx="372">
                  <c:v>18</c:v>
                </c:pt>
                <c:pt idx="373">
                  <c:v>18</c:v>
                </c:pt>
                <c:pt idx="374">
                  <c:v>18</c:v>
                </c:pt>
                <c:pt idx="375">
                  <c:v>18</c:v>
                </c:pt>
                <c:pt idx="376">
                  <c:v>18</c:v>
                </c:pt>
                <c:pt idx="377">
                  <c:v>18</c:v>
                </c:pt>
                <c:pt idx="378">
                  <c:v>18</c:v>
                </c:pt>
                <c:pt idx="379">
                  <c:v>18</c:v>
                </c:pt>
                <c:pt idx="380">
                  <c:v>18</c:v>
                </c:pt>
                <c:pt idx="381">
                  <c:v>18</c:v>
                </c:pt>
                <c:pt idx="382">
                  <c:v>18</c:v>
                </c:pt>
                <c:pt idx="383">
                  <c:v>18</c:v>
                </c:pt>
                <c:pt idx="384">
                  <c:v>18</c:v>
                </c:pt>
                <c:pt idx="385">
                  <c:v>18</c:v>
                </c:pt>
                <c:pt idx="386">
                  <c:v>18</c:v>
                </c:pt>
                <c:pt idx="387">
                  <c:v>18</c:v>
                </c:pt>
                <c:pt idx="388">
                  <c:v>18</c:v>
                </c:pt>
                <c:pt idx="389">
                  <c:v>18</c:v>
                </c:pt>
                <c:pt idx="390">
                  <c:v>18</c:v>
                </c:pt>
                <c:pt idx="391">
                  <c:v>18</c:v>
                </c:pt>
                <c:pt idx="392">
                  <c:v>18</c:v>
                </c:pt>
                <c:pt idx="393">
                  <c:v>18</c:v>
                </c:pt>
                <c:pt idx="394">
                  <c:v>18</c:v>
                </c:pt>
                <c:pt idx="395">
                  <c:v>18</c:v>
                </c:pt>
                <c:pt idx="396">
                  <c:v>18</c:v>
                </c:pt>
                <c:pt idx="397">
                  <c:v>18</c:v>
                </c:pt>
                <c:pt idx="398">
                  <c:v>18</c:v>
                </c:pt>
                <c:pt idx="399">
                  <c:v>18</c:v>
                </c:pt>
                <c:pt idx="400">
                  <c:v>18</c:v>
                </c:pt>
                <c:pt idx="401">
                  <c:v>18</c:v>
                </c:pt>
                <c:pt idx="402">
                  <c:v>18</c:v>
                </c:pt>
                <c:pt idx="403">
                  <c:v>18</c:v>
                </c:pt>
                <c:pt idx="404">
                  <c:v>18</c:v>
                </c:pt>
                <c:pt idx="405">
                  <c:v>18</c:v>
                </c:pt>
                <c:pt idx="406">
                  <c:v>18</c:v>
                </c:pt>
                <c:pt idx="407">
                  <c:v>18</c:v>
                </c:pt>
                <c:pt idx="408">
                  <c:v>18</c:v>
                </c:pt>
                <c:pt idx="409">
                  <c:v>18</c:v>
                </c:pt>
                <c:pt idx="410">
                  <c:v>18</c:v>
                </c:pt>
                <c:pt idx="411">
                  <c:v>18</c:v>
                </c:pt>
                <c:pt idx="412">
                  <c:v>18</c:v>
                </c:pt>
                <c:pt idx="413">
                  <c:v>18</c:v>
                </c:pt>
                <c:pt idx="414">
                  <c:v>18</c:v>
                </c:pt>
                <c:pt idx="415">
                  <c:v>18</c:v>
                </c:pt>
                <c:pt idx="416">
                  <c:v>18</c:v>
                </c:pt>
                <c:pt idx="417">
                  <c:v>18</c:v>
                </c:pt>
                <c:pt idx="418">
                  <c:v>18</c:v>
                </c:pt>
                <c:pt idx="419">
                  <c:v>18</c:v>
                </c:pt>
                <c:pt idx="420">
                  <c:v>18</c:v>
                </c:pt>
                <c:pt idx="421">
                  <c:v>18</c:v>
                </c:pt>
                <c:pt idx="422">
                  <c:v>18</c:v>
                </c:pt>
                <c:pt idx="423">
                  <c:v>18</c:v>
                </c:pt>
                <c:pt idx="424">
                  <c:v>18</c:v>
                </c:pt>
                <c:pt idx="425">
                  <c:v>18</c:v>
                </c:pt>
                <c:pt idx="426">
                  <c:v>18</c:v>
                </c:pt>
                <c:pt idx="427">
                  <c:v>18</c:v>
                </c:pt>
                <c:pt idx="428">
                  <c:v>18</c:v>
                </c:pt>
                <c:pt idx="429">
                  <c:v>18</c:v>
                </c:pt>
                <c:pt idx="430">
                  <c:v>18</c:v>
                </c:pt>
                <c:pt idx="431">
                  <c:v>18</c:v>
                </c:pt>
                <c:pt idx="432">
                  <c:v>18</c:v>
                </c:pt>
                <c:pt idx="433">
                  <c:v>21</c:v>
                </c:pt>
                <c:pt idx="434">
                  <c:v>21</c:v>
                </c:pt>
                <c:pt idx="435">
                  <c:v>21</c:v>
                </c:pt>
                <c:pt idx="436">
                  <c:v>21</c:v>
                </c:pt>
                <c:pt idx="437">
                  <c:v>21</c:v>
                </c:pt>
                <c:pt idx="438">
                  <c:v>21</c:v>
                </c:pt>
                <c:pt idx="439">
                  <c:v>21</c:v>
                </c:pt>
                <c:pt idx="440">
                  <c:v>21</c:v>
                </c:pt>
                <c:pt idx="441">
                  <c:v>21</c:v>
                </c:pt>
                <c:pt idx="442">
                  <c:v>21</c:v>
                </c:pt>
                <c:pt idx="443">
                  <c:v>21</c:v>
                </c:pt>
                <c:pt idx="444">
                  <c:v>21</c:v>
                </c:pt>
                <c:pt idx="445">
                  <c:v>21</c:v>
                </c:pt>
                <c:pt idx="446">
                  <c:v>21</c:v>
                </c:pt>
                <c:pt idx="447">
                  <c:v>21</c:v>
                </c:pt>
                <c:pt idx="448">
                  <c:v>21</c:v>
                </c:pt>
                <c:pt idx="449">
                  <c:v>21</c:v>
                </c:pt>
                <c:pt idx="450">
                  <c:v>21</c:v>
                </c:pt>
                <c:pt idx="451">
                  <c:v>21</c:v>
                </c:pt>
                <c:pt idx="452">
                  <c:v>21</c:v>
                </c:pt>
                <c:pt idx="453">
                  <c:v>21</c:v>
                </c:pt>
                <c:pt idx="454">
                  <c:v>21</c:v>
                </c:pt>
                <c:pt idx="455">
                  <c:v>21</c:v>
                </c:pt>
                <c:pt idx="456">
                  <c:v>21</c:v>
                </c:pt>
                <c:pt idx="457">
                  <c:v>21</c:v>
                </c:pt>
                <c:pt idx="458">
                  <c:v>21</c:v>
                </c:pt>
                <c:pt idx="459">
                  <c:v>21</c:v>
                </c:pt>
                <c:pt idx="460">
                  <c:v>21</c:v>
                </c:pt>
                <c:pt idx="461">
                  <c:v>21</c:v>
                </c:pt>
                <c:pt idx="462">
                  <c:v>21</c:v>
                </c:pt>
                <c:pt idx="463">
                  <c:v>21</c:v>
                </c:pt>
                <c:pt idx="464">
                  <c:v>21</c:v>
                </c:pt>
                <c:pt idx="465">
                  <c:v>21</c:v>
                </c:pt>
                <c:pt idx="466">
                  <c:v>21</c:v>
                </c:pt>
                <c:pt idx="467">
                  <c:v>21</c:v>
                </c:pt>
                <c:pt idx="468">
                  <c:v>21</c:v>
                </c:pt>
                <c:pt idx="469">
                  <c:v>21</c:v>
                </c:pt>
                <c:pt idx="470">
                  <c:v>21</c:v>
                </c:pt>
                <c:pt idx="471">
                  <c:v>21</c:v>
                </c:pt>
                <c:pt idx="472">
                  <c:v>21</c:v>
                </c:pt>
                <c:pt idx="473">
                  <c:v>21</c:v>
                </c:pt>
                <c:pt idx="474">
                  <c:v>21</c:v>
                </c:pt>
                <c:pt idx="475">
                  <c:v>21</c:v>
                </c:pt>
                <c:pt idx="476">
                  <c:v>21</c:v>
                </c:pt>
                <c:pt idx="477">
                  <c:v>21</c:v>
                </c:pt>
                <c:pt idx="478">
                  <c:v>21</c:v>
                </c:pt>
                <c:pt idx="479">
                  <c:v>21</c:v>
                </c:pt>
                <c:pt idx="480">
                  <c:v>21</c:v>
                </c:pt>
                <c:pt idx="481">
                  <c:v>21</c:v>
                </c:pt>
                <c:pt idx="482">
                  <c:v>21</c:v>
                </c:pt>
                <c:pt idx="483">
                  <c:v>21</c:v>
                </c:pt>
                <c:pt idx="484">
                  <c:v>21</c:v>
                </c:pt>
                <c:pt idx="485">
                  <c:v>21</c:v>
                </c:pt>
                <c:pt idx="486">
                  <c:v>21</c:v>
                </c:pt>
                <c:pt idx="487">
                  <c:v>21</c:v>
                </c:pt>
                <c:pt idx="488">
                  <c:v>21</c:v>
                </c:pt>
                <c:pt idx="489">
                  <c:v>21</c:v>
                </c:pt>
                <c:pt idx="490">
                  <c:v>21</c:v>
                </c:pt>
                <c:pt idx="491">
                  <c:v>21</c:v>
                </c:pt>
                <c:pt idx="492">
                  <c:v>21</c:v>
                </c:pt>
                <c:pt idx="493">
                  <c:v>21</c:v>
                </c:pt>
                <c:pt idx="494">
                  <c:v>21</c:v>
                </c:pt>
                <c:pt idx="495">
                  <c:v>21</c:v>
                </c:pt>
                <c:pt idx="496">
                  <c:v>21</c:v>
                </c:pt>
                <c:pt idx="497">
                  <c:v>21</c:v>
                </c:pt>
                <c:pt idx="498">
                  <c:v>21</c:v>
                </c:pt>
                <c:pt idx="499">
                  <c:v>21</c:v>
                </c:pt>
                <c:pt idx="500">
                  <c:v>21</c:v>
                </c:pt>
                <c:pt idx="501">
                  <c:v>21</c:v>
                </c:pt>
                <c:pt idx="502">
                  <c:v>21</c:v>
                </c:pt>
                <c:pt idx="503">
                  <c:v>21</c:v>
                </c:pt>
                <c:pt idx="504">
                  <c:v>21</c:v>
                </c:pt>
                <c:pt idx="505">
                  <c:v>21</c:v>
                </c:pt>
                <c:pt idx="506">
                  <c:v>21</c:v>
                </c:pt>
                <c:pt idx="507">
                  <c:v>21</c:v>
                </c:pt>
                <c:pt idx="508">
                  <c:v>21</c:v>
                </c:pt>
                <c:pt idx="509">
                  <c:v>21</c:v>
                </c:pt>
                <c:pt idx="510">
                  <c:v>21</c:v>
                </c:pt>
                <c:pt idx="511">
                  <c:v>21</c:v>
                </c:pt>
                <c:pt idx="512">
                  <c:v>21</c:v>
                </c:pt>
                <c:pt idx="513">
                  <c:v>24</c:v>
                </c:pt>
                <c:pt idx="514">
                  <c:v>24</c:v>
                </c:pt>
                <c:pt idx="515">
                  <c:v>24</c:v>
                </c:pt>
                <c:pt idx="516">
                  <c:v>24</c:v>
                </c:pt>
                <c:pt idx="517">
                  <c:v>24</c:v>
                </c:pt>
                <c:pt idx="518">
                  <c:v>24</c:v>
                </c:pt>
                <c:pt idx="519">
                  <c:v>24</c:v>
                </c:pt>
                <c:pt idx="520">
                  <c:v>24</c:v>
                </c:pt>
                <c:pt idx="521">
                  <c:v>24</c:v>
                </c:pt>
                <c:pt idx="522">
                  <c:v>24</c:v>
                </c:pt>
                <c:pt idx="523">
                  <c:v>24</c:v>
                </c:pt>
                <c:pt idx="524">
                  <c:v>24</c:v>
                </c:pt>
                <c:pt idx="525">
                  <c:v>24</c:v>
                </c:pt>
                <c:pt idx="526">
                  <c:v>24</c:v>
                </c:pt>
                <c:pt idx="527">
                  <c:v>24</c:v>
                </c:pt>
                <c:pt idx="528">
                  <c:v>24</c:v>
                </c:pt>
                <c:pt idx="529">
                  <c:v>24</c:v>
                </c:pt>
                <c:pt idx="530">
                  <c:v>24</c:v>
                </c:pt>
                <c:pt idx="531">
                  <c:v>24</c:v>
                </c:pt>
                <c:pt idx="532">
                  <c:v>24</c:v>
                </c:pt>
                <c:pt idx="533">
                  <c:v>24</c:v>
                </c:pt>
                <c:pt idx="534">
                  <c:v>24</c:v>
                </c:pt>
                <c:pt idx="535">
                  <c:v>24</c:v>
                </c:pt>
                <c:pt idx="536">
                  <c:v>24</c:v>
                </c:pt>
                <c:pt idx="537">
                  <c:v>24</c:v>
                </c:pt>
                <c:pt idx="538">
                  <c:v>24</c:v>
                </c:pt>
                <c:pt idx="539">
                  <c:v>24</c:v>
                </c:pt>
                <c:pt idx="540">
                  <c:v>24</c:v>
                </c:pt>
                <c:pt idx="541">
                  <c:v>24</c:v>
                </c:pt>
                <c:pt idx="542">
                  <c:v>24</c:v>
                </c:pt>
                <c:pt idx="543">
                  <c:v>24</c:v>
                </c:pt>
                <c:pt idx="544">
                  <c:v>24</c:v>
                </c:pt>
                <c:pt idx="545">
                  <c:v>24</c:v>
                </c:pt>
                <c:pt idx="546">
                  <c:v>24</c:v>
                </c:pt>
                <c:pt idx="547">
                  <c:v>24</c:v>
                </c:pt>
                <c:pt idx="548">
                  <c:v>24</c:v>
                </c:pt>
                <c:pt idx="549">
                  <c:v>24</c:v>
                </c:pt>
                <c:pt idx="550">
                  <c:v>24</c:v>
                </c:pt>
                <c:pt idx="551">
                  <c:v>24</c:v>
                </c:pt>
                <c:pt idx="552">
                  <c:v>24</c:v>
                </c:pt>
                <c:pt idx="553">
                  <c:v>24</c:v>
                </c:pt>
                <c:pt idx="554">
                  <c:v>24</c:v>
                </c:pt>
                <c:pt idx="555">
                  <c:v>24</c:v>
                </c:pt>
                <c:pt idx="556">
                  <c:v>24</c:v>
                </c:pt>
                <c:pt idx="557">
                  <c:v>24</c:v>
                </c:pt>
                <c:pt idx="558">
                  <c:v>24</c:v>
                </c:pt>
                <c:pt idx="559">
                  <c:v>24</c:v>
                </c:pt>
                <c:pt idx="560">
                  <c:v>24</c:v>
                </c:pt>
                <c:pt idx="561">
                  <c:v>24</c:v>
                </c:pt>
                <c:pt idx="562">
                  <c:v>24</c:v>
                </c:pt>
                <c:pt idx="563">
                  <c:v>24</c:v>
                </c:pt>
                <c:pt idx="564">
                  <c:v>24</c:v>
                </c:pt>
                <c:pt idx="565">
                  <c:v>24</c:v>
                </c:pt>
                <c:pt idx="566">
                  <c:v>24</c:v>
                </c:pt>
                <c:pt idx="567">
                  <c:v>24</c:v>
                </c:pt>
                <c:pt idx="568">
                  <c:v>24</c:v>
                </c:pt>
                <c:pt idx="569">
                  <c:v>24</c:v>
                </c:pt>
                <c:pt idx="570">
                  <c:v>24</c:v>
                </c:pt>
                <c:pt idx="571">
                  <c:v>24</c:v>
                </c:pt>
                <c:pt idx="572">
                  <c:v>24</c:v>
                </c:pt>
                <c:pt idx="573">
                  <c:v>24</c:v>
                </c:pt>
                <c:pt idx="574">
                  <c:v>24</c:v>
                </c:pt>
                <c:pt idx="575">
                  <c:v>24</c:v>
                </c:pt>
                <c:pt idx="576">
                  <c:v>24</c:v>
                </c:pt>
                <c:pt idx="577">
                  <c:v>24</c:v>
                </c:pt>
                <c:pt idx="578">
                  <c:v>24</c:v>
                </c:pt>
                <c:pt idx="579">
                  <c:v>24</c:v>
                </c:pt>
                <c:pt idx="580">
                  <c:v>24</c:v>
                </c:pt>
                <c:pt idx="581">
                  <c:v>24</c:v>
                </c:pt>
                <c:pt idx="582">
                  <c:v>24</c:v>
                </c:pt>
                <c:pt idx="583">
                  <c:v>24</c:v>
                </c:pt>
                <c:pt idx="584">
                  <c:v>24</c:v>
                </c:pt>
                <c:pt idx="585">
                  <c:v>24</c:v>
                </c:pt>
                <c:pt idx="586">
                  <c:v>24</c:v>
                </c:pt>
                <c:pt idx="587">
                  <c:v>24</c:v>
                </c:pt>
                <c:pt idx="588">
                  <c:v>24</c:v>
                </c:pt>
                <c:pt idx="589">
                  <c:v>24</c:v>
                </c:pt>
                <c:pt idx="590">
                  <c:v>24</c:v>
                </c:pt>
                <c:pt idx="591">
                  <c:v>24</c:v>
                </c:pt>
                <c:pt idx="592">
                  <c:v>24</c:v>
                </c:pt>
                <c:pt idx="593">
                  <c:v>24</c:v>
                </c:pt>
                <c:pt idx="594">
                  <c:v>24</c:v>
                </c:pt>
                <c:pt idx="595">
                  <c:v>24</c:v>
                </c:pt>
                <c:pt idx="596">
                  <c:v>24</c:v>
                </c:pt>
                <c:pt idx="597">
                  <c:v>24</c:v>
                </c:pt>
                <c:pt idx="598">
                  <c:v>24</c:v>
                </c:pt>
                <c:pt idx="599">
                  <c:v>24</c:v>
                </c:pt>
                <c:pt idx="600">
                  <c:v>24</c:v>
                </c:pt>
                <c:pt idx="601">
                  <c:v>24</c:v>
                </c:pt>
                <c:pt idx="602">
                  <c:v>24</c:v>
                </c:pt>
                <c:pt idx="603">
                  <c:v>24</c:v>
                </c:pt>
                <c:pt idx="604">
                  <c:v>24</c:v>
                </c:pt>
                <c:pt idx="605">
                  <c:v>24</c:v>
                </c:pt>
                <c:pt idx="606">
                  <c:v>24</c:v>
                </c:pt>
                <c:pt idx="607">
                  <c:v>24</c:v>
                </c:pt>
                <c:pt idx="608">
                  <c:v>24</c:v>
                </c:pt>
                <c:pt idx="609">
                  <c:v>24</c:v>
                </c:pt>
                <c:pt idx="610">
                  <c:v>24</c:v>
                </c:pt>
                <c:pt idx="611">
                  <c:v>24</c:v>
                </c:pt>
                <c:pt idx="612">
                  <c:v>24</c:v>
                </c:pt>
                <c:pt idx="613">
                  <c:v>24</c:v>
                </c:pt>
                <c:pt idx="614">
                  <c:v>24</c:v>
                </c:pt>
                <c:pt idx="615">
                  <c:v>24</c:v>
                </c:pt>
                <c:pt idx="616">
                  <c:v>24</c:v>
                </c:pt>
                <c:pt idx="617">
                  <c:v>24</c:v>
                </c:pt>
                <c:pt idx="618">
                  <c:v>24</c:v>
                </c:pt>
                <c:pt idx="619">
                  <c:v>24</c:v>
                </c:pt>
                <c:pt idx="620">
                  <c:v>24</c:v>
                </c:pt>
                <c:pt idx="621">
                  <c:v>24</c:v>
                </c:pt>
                <c:pt idx="622">
                  <c:v>24</c:v>
                </c:pt>
                <c:pt idx="623">
                  <c:v>24</c:v>
                </c:pt>
                <c:pt idx="624">
                  <c:v>24</c:v>
                </c:pt>
                <c:pt idx="625">
                  <c:v>24</c:v>
                </c:pt>
                <c:pt idx="626">
                  <c:v>24</c:v>
                </c:pt>
                <c:pt idx="627">
                  <c:v>24</c:v>
                </c:pt>
                <c:pt idx="628">
                  <c:v>24</c:v>
                </c:pt>
                <c:pt idx="629">
                  <c:v>24</c:v>
                </c:pt>
                <c:pt idx="630">
                  <c:v>24</c:v>
                </c:pt>
                <c:pt idx="631">
                  <c:v>24</c:v>
                </c:pt>
                <c:pt idx="632">
                  <c:v>24</c:v>
                </c:pt>
                <c:pt idx="633">
                  <c:v>24</c:v>
                </c:pt>
                <c:pt idx="634">
                  <c:v>24</c:v>
                </c:pt>
                <c:pt idx="635">
                  <c:v>24</c:v>
                </c:pt>
                <c:pt idx="636">
                  <c:v>24</c:v>
                </c:pt>
                <c:pt idx="637">
                  <c:v>24</c:v>
                </c:pt>
                <c:pt idx="638">
                  <c:v>24</c:v>
                </c:pt>
                <c:pt idx="639">
                  <c:v>24</c:v>
                </c:pt>
                <c:pt idx="640">
                  <c:v>24</c:v>
                </c:pt>
                <c:pt idx="641">
                  <c:v>24</c:v>
                </c:pt>
                <c:pt idx="642">
                  <c:v>24</c:v>
                </c:pt>
                <c:pt idx="643">
                  <c:v>24</c:v>
                </c:pt>
                <c:pt idx="644">
                  <c:v>24</c:v>
                </c:pt>
                <c:pt idx="645">
                  <c:v>24</c:v>
                </c:pt>
                <c:pt idx="646">
                  <c:v>24</c:v>
                </c:pt>
                <c:pt idx="647">
                  <c:v>24</c:v>
                </c:pt>
                <c:pt idx="648">
                  <c:v>24</c:v>
                </c:pt>
                <c:pt idx="649">
                  <c:v>24</c:v>
                </c:pt>
                <c:pt idx="650">
                  <c:v>24</c:v>
                </c:pt>
                <c:pt idx="651">
                  <c:v>24</c:v>
                </c:pt>
                <c:pt idx="652">
                  <c:v>24</c:v>
                </c:pt>
                <c:pt idx="653">
                  <c:v>24</c:v>
                </c:pt>
                <c:pt idx="654">
                  <c:v>24</c:v>
                </c:pt>
                <c:pt idx="655">
                  <c:v>24</c:v>
                </c:pt>
                <c:pt idx="656">
                  <c:v>24</c:v>
                </c:pt>
                <c:pt idx="657">
                  <c:v>24</c:v>
                </c:pt>
                <c:pt idx="658">
                  <c:v>24</c:v>
                </c:pt>
                <c:pt idx="659">
                  <c:v>24</c:v>
                </c:pt>
                <c:pt idx="660">
                  <c:v>24</c:v>
                </c:pt>
                <c:pt idx="661">
                  <c:v>24</c:v>
                </c:pt>
                <c:pt idx="662">
                  <c:v>24</c:v>
                </c:pt>
                <c:pt idx="663">
                  <c:v>24</c:v>
                </c:pt>
                <c:pt idx="664">
                  <c:v>24</c:v>
                </c:pt>
                <c:pt idx="665">
                  <c:v>24</c:v>
                </c:pt>
                <c:pt idx="666">
                  <c:v>24</c:v>
                </c:pt>
                <c:pt idx="667">
                  <c:v>24</c:v>
                </c:pt>
                <c:pt idx="668">
                  <c:v>24</c:v>
                </c:pt>
                <c:pt idx="669">
                  <c:v>24</c:v>
                </c:pt>
                <c:pt idx="670">
                  <c:v>24</c:v>
                </c:pt>
                <c:pt idx="671">
                  <c:v>24</c:v>
                </c:pt>
                <c:pt idx="672">
                  <c:v>24</c:v>
                </c:pt>
                <c:pt idx="673">
                  <c:v>24</c:v>
                </c:pt>
                <c:pt idx="674">
                  <c:v>24</c:v>
                </c:pt>
                <c:pt idx="675">
                  <c:v>24</c:v>
                </c:pt>
                <c:pt idx="676">
                  <c:v>24</c:v>
                </c:pt>
                <c:pt idx="677">
                  <c:v>24</c:v>
                </c:pt>
                <c:pt idx="678">
                  <c:v>24</c:v>
                </c:pt>
                <c:pt idx="679">
                  <c:v>24</c:v>
                </c:pt>
                <c:pt idx="680">
                  <c:v>24</c:v>
                </c:pt>
                <c:pt idx="681">
                  <c:v>24</c:v>
                </c:pt>
                <c:pt idx="682">
                  <c:v>24</c:v>
                </c:pt>
                <c:pt idx="683">
                  <c:v>24</c:v>
                </c:pt>
                <c:pt idx="684">
                  <c:v>24</c:v>
                </c:pt>
                <c:pt idx="685">
                  <c:v>24</c:v>
                </c:pt>
                <c:pt idx="686">
                  <c:v>24</c:v>
                </c:pt>
                <c:pt idx="687">
                  <c:v>24</c:v>
                </c:pt>
                <c:pt idx="688">
                  <c:v>24</c:v>
                </c:pt>
                <c:pt idx="689">
                  <c:v>24</c:v>
                </c:pt>
                <c:pt idx="690">
                  <c:v>24</c:v>
                </c:pt>
                <c:pt idx="691">
                  <c:v>24</c:v>
                </c:pt>
                <c:pt idx="692">
                  <c:v>24</c:v>
                </c:pt>
                <c:pt idx="693">
                  <c:v>24</c:v>
                </c:pt>
                <c:pt idx="694">
                  <c:v>24</c:v>
                </c:pt>
                <c:pt idx="695">
                  <c:v>24</c:v>
                </c:pt>
                <c:pt idx="696">
                  <c:v>24</c:v>
                </c:pt>
                <c:pt idx="697">
                  <c:v>24</c:v>
                </c:pt>
                <c:pt idx="698">
                  <c:v>24</c:v>
                </c:pt>
                <c:pt idx="699">
                  <c:v>24</c:v>
                </c:pt>
                <c:pt idx="700">
                  <c:v>24</c:v>
                </c:pt>
                <c:pt idx="701">
                  <c:v>24</c:v>
                </c:pt>
              </c:numCache>
            </c:numRef>
          </c:val>
          <c:smooth val="0"/>
          <c:extLst>
            <c:ext xmlns:c16="http://schemas.microsoft.com/office/drawing/2014/chart" uri="{C3380CC4-5D6E-409C-BE32-E72D297353CC}">
              <c16:uniqueId val="{00000002-9F1D-41AF-9ECB-4692F9CA762D}"/>
            </c:ext>
          </c:extLst>
        </c:ser>
        <c:dLbls>
          <c:showLegendKey val="0"/>
          <c:showVal val="0"/>
          <c:showCatName val="0"/>
          <c:showSerName val="0"/>
          <c:showPercent val="0"/>
          <c:showBubbleSize val="0"/>
        </c:dLbls>
        <c:smooth val="0"/>
        <c:axId val="360080095"/>
        <c:axId val="360080511"/>
      </c:lineChart>
      <c:catAx>
        <c:axId val="360080095"/>
        <c:scaling>
          <c:orientation val="minMax"/>
        </c:scaling>
        <c:delete val="1"/>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sz="1600" dirty="0">
                    <a:latin typeface="Helvetica Neue" panose="02000503000000020004"/>
                  </a:rPr>
                  <a:t>Time(s)</a:t>
                </a:r>
                <a:endParaRPr lang="zh-CN" altLang="en-US" sz="1600" dirty="0">
                  <a:latin typeface="Helvetica Neue" panose="02000503000000020004"/>
                </a:endParaRPr>
              </a:p>
            </c:rich>
          </c:tx>
          <c:layout>
            <c:manualLayout>
              <c:xMode val="edge"/>
              <c:yMode val="edge"/>
              <c:x val="0.48400581505361667"/>
              <c:y val="0.93237029949449179"/>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crossAx val="360080511"/>
        <c:crosses val="autoZero"/>
        <c:auto val="1"/>
        <c:lblAlgn val="ctr"/>
        <c:lblOffset val="100"/>
        <c:noMultiLvlLbl val="0"/>
      </c:catAx>
      <c:valAx>
        <c:axId val="360080511"/>
        <c:scaling>
          <c:orientation val="minMax"/>
          <c:max val="32"/>
        </c:scaling>
        <c:delete val="0"/>
        <c:axPos val="l"/>
        <c:majorGridlines>
          <c:spPr>
            <a:ln w="952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sz="1600" dirty="0">
                    <a:latin typeface="Helvetica Neue" panose="02000503000000020004"/>
                  </a:rPr>
                  <a:t>Memory</a:t>
                </a:r>
                <a:r>
                  <a:rPr lang="en-US" altLang="zh-CN" sz="1600" baseline="0" dirty="0">
                    <a:latin typeface="Helvetica Neue" panose="02000503000000020004"/>
                  </a:rPr>
                  <a:t> size(GB)</a:t>
                </a:r>
                <a:endParaRPr lang="zh-CN" altLang="en-US" sz="1600" dirty="0">
                  <a:latin typeface="Helvetica Neue" panose="02000503000000020004"/>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60080095"/>
        <c:crosses val="autoZero"/>
        <c:crossBetween val="between"/>
        <c:majorUnit val="8"/>
      </c:valAx>
      <c:spPr>
        <a:noFill/>
        <a:ln>
          <a:solidFill>
            <a:schemeClr val="tx1">
              <a:lumMod val="15000"/>
              <a:lumOff val="85000"/>
            </a:schemeClr>
          </a:solidFill>
        </a:ln>
        <a:effectLst/>
      </c:spPr>
    </c:plotArea>
    <c:legend>
      <c:legendPos val="b"/>
      <c:layout>
        <c:manualLayout>
          <c:xMode val="edge"/>
          <c:yMode val="edge"/>
          <c:x val="0.1898504161737983"/>
          <c:y val="3.9149706453972061E-2"/>
          <c:w val="0.38036533907822984"/>
          <c:h val="0.2003240107061689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773706269097479"/>
          <c:y val="3.4769235869976878E-2"/>
          <c:w val="0.86362718395647009"/>
          <c:h val="0.83931655102850178"/>
        </c:manualLayout>
      </c:layout>
      <c:barChart>
        <c:barDir val="col"/>
        <c:grouping val="clustered"/>
        <c:varyColors val="0"/>
        <c:ser>
          <c:idx val="0"/>
          <c:order val="0"/>
          <c:tx>
            <c:strRef>
              <c:f>Sheet1!$B$1</c:f>
              <c:strCache>
                <c:ptCount val="1"/>
                <c:pt idx="0">
                  <c:v>Auto_JVM9</c:v>
                </c:pt>
              </c:strCache>
            </c:strRef>
          </c:tx>
          <c:spPr>
            <a:solidFill>
              <a:sysClr val="window" lastClr="FFFFFF"/>
            </a:solidFill>
            <a:ln>
              <a:solidFill>
                <a:schemeClr val="tx1"/>
              </a:solidFill>
            </a:ln>
            <a:effectLst/>
          </c:spPr>
          <c:invertIfNegative val="0"/>
          <c:cat>
            <c:strRef>
              <c:f>Sheet1!$A$2:$A$6</c:f>
              <c:strCache>
                <c:ptCount val="5"/>
                <c:pt idx="0">
                  <c:v>h2</c:v>
                </c:pt>
                <c:pt idx="1">
                  <c:v>jython</c:v>
                </c:pt>
                <c:pt idx="2">
                  <c:v>lusearch</c:v>
                </c:pt>
                <c:pt idx="3">
                  <c:v>sunflow</c:v>
                </c:pt>
                <c:pt idx="4">
                  <c:v>xalan</c:v>
                </c:pt>
              </c:strCache>
            </c:strRef>
          </c:cat>
          <c:val>
            <c:numRef>
              <c:f>Sheet1!$B$2:$B$6</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0-17B1-4015-A274-A10B9706FA37}"/>
            </c:ext>
          </c:extLst>
        </c:ser>
        <c:ser>
          <c:idx val="1"/>
          <c:order val="1"/>
          <c:tx>
            <c:strRef>
              <c:f>Sheet1!$C$1</c:f>
              <c:strCache>
                <c:ptCount val="1"/>
                <c:pt idx="0">
                  <c:v>Opt_JVM9</c:v>
                </c:pt>
              </c:strCache>
            </c:strRef>
          </c:tx>
          <c:spPr>
            <a:solidFill>
              <a:srgbClr val="5B9BD5">
                <a:lumMod val="60000"/>
                <a:lumOff val="40000"/>
              </a:srgbClr>
            </a:solidFill>
            <a:ln>
              <a:solidFill>
                <a:schemeClr val="tx1"/>
              </a:solidFill>
            </a:ln>
            <a:effectLst/>
          </c:spPr>
          <c:invertIfNegative val="0"/>
          <c:cat>
            <c:strRef>
              <c:f>Sheet1!$A$2:$A$6</c:f>
              <c:strCache>
                <c:ptCount val="5"/>
                <c:pt idx="0">
                  <c:v>h2</c:v>
                </c:pt>
                <c:pt idx="1">
                  <c:v>jython</c:v>
                </c:pt>
                <c:pt idx="2">
                  <c:v>lusearch</c:v>
                </c:pt>
                <c:pt idx="3">
                  <c:v>sunflow</c:v>
                </c:pt>
                <c:pt idx="4">
                  <c:v>xalan</c:v>
                </c:pt>
              </c:strCache>
            </c:strRef>
          </c:cat>
          <c:val>
            <c:numRef>
              <c:f>Sheet1!$C$2:$C$6</c:f>
              <c:numCache>
                <c:formatCode>General</c:formatCode>
                <c:ptCount val="5"/>
                <c:pt idx="0">
                  <c:v>0.98277999999999999</c:v>
                </c:pt>
                <c:pt idx="1">
                  <c:v>0.91693999999999998</c:v>
                </c:pt>
                <c:pt idx="2">
                  <c:v>0.50744</c:v>
                </c:pt>
                <c:pt idx="3">
                  <c:v>0.90744000000000002</c:v>
                </c:pt>
                <c:pt idx="4">
                  <c:v>0.85396000000000005</c:v>
                </c:pt>
              </c:numCache>
            </c:numRef>
          </c:val>
          <c:extLst>
            <c:ext xmlns:c16="http://schemas.microsoft.com/office/drawing/2014/chart" uri="{C3380CC4-5D6E-409C-BE32-E72D297353CC}">
              <c16:uniqueId val="{00000001-17B1-4015-A274-A10B9706FA37}"/>
            </c:ext>
          </c:extLst>
        </c:ser>
        <c:ser>
          <c:idx val="2"/>
          <c:order val="2"/>
          <c:tx>
            <c:strRef>
              <c:f>Sheet1!$D$1</c:f>
              <c:strCache>
                <c:ptCount val="1"/>
                <c:pt idx="0">
                  <c:v>Auto_JVM8</c:v>
                </c:pt>
              </c:strCache>
            </c:strRef>
          </c:tx>
          <c:spPr>
            <a:solidFill>
              <a:srgbClr val="E7E6E6">
                <a:lumMod val="50000"/>
              </a:srgbClr>
            </a:solidFill>
            <a:ln>
              <a:solidFill>
                <a:sysClr val="windowText" lastClr="000000"/>
              </a:solidFill>
            </a:ln>
            <a:effectLst/>
          </c:spPr>
          <c:invertIfNegative val="0"/>
          <c:cat>
            <c:strRef>
              <c:f>Sheet1!$A$2:$A$6</c:f>
              <c:strCache>
                <c:ptCount val="5"/>
                <c:pt idx="0">
                  <c:v>h2</c:v>
                </c:pt>
                <c:pt idx="1">
                  <c:v>jython</c:v>
                </c:pt>
                <c:pt idx="2">
                  <c:v>lusearch</c:v>
                </c:pt>
                <c:pt idx="3">
                  <c:v>sunflow</c:v>
                </c:pt>
                <c:pt idx="4">
                  <c:v>xalan</c:v>
                </c:pt>
              </c:strCache>
            </c:strRef>
          </c:cat>
          <c:val>
            <c:numRef>
              <c:f>Sheet1!$D$2:$D$6</c:f>
              <c:numCache>
                <c:formatCode>General</c:formatCode>
                <c:ptCount val="5"/>
                <c:pt idx="0">
                  <c:v>1.1151500000000001</c:v>
                </c:pt>
                <c:pt idx="1">
                  <c:v>0.88941999999999999</c:v>
                </c:pt>
                <c:pt idx="2">
                  <c:v>0.97316000000000003</c:v>
                </c:pt>
                <c:pt idx="3">
                  <c:v>0.98240000000000005</c:v>
                </c:pt>
                <c:pt idx="4">
                  <c:v>0.99238000000000004</c:v>
                </c:pt>
              </c:numCache>
            </c:numRef>
          </c:val>
          <c:extLst>
            <c:ext xmlns:c16="http://schemas.microsoft.com/office/drawing/2014/chart" uri="{C3380CC4-5D6E-409C-BE32-E72D297353CC}">
              <c16:uniqueId val="{00000002-17B1-4015-A274-A10B9706FA37}"/>
            </c:ext>
          </c:extLst>
        </c:ser>
        <c:ser>
          <c:idx val="3"/>
          <c:order val="3"/>
          <c:tx>
            <c:strRef>
              <c:f>Sheet1!$E$1</c:f>
              <c:strCache>
                <c:ptCount val="1"/>
                <c:pt idx="0">
                  <c:v>Opt_JVM8</c:v>
                </c:pt>
              </c:strCache>
            </c:strRef>
          </c:tx>
          <c:spPr>
            <a:solidFill>
              <a:srgbClr val="70AD47">
                <a:lumMod val="20000"/>
                <a:lumOff val="80000"/>
              </a:srgbClr>
            </a:solidFill>
            <a:ln>
              <a:solidFill>
                <a:sysClr val="windowText" lastClr="000000"/>
              </a:solidFill>
            </a:ln>
            <a:effectLst/>
          </c:spPr>
          <c:invertIfNegative val="0"/>
          <c:cat>
            <c:strRef>
              <c:f>Sheet1!$A$2:$A$6</c:f>
              <c:strCache>
                <c:ptCount val="5"/>
                <c:pt idx="0">
                  <c:v>h2</c:v>
                </c:pt>
                <c:pt idx="1">
                  <c:v>jython</c:v>
                </c:pt>
                <c:pt idx="2">
                  <c:v>lusearch</c:v>
                </c:pt>
                <c:pt idx="3">
                  <c:v>sunflow</c:v>
                </c:pt>
                <c:pt idx="4">
                  <c:v>xalan</c:v>
                </c:pt>
              </c:strCache>
            </c:strRef>
          </c:cat>
          <c:val>
            <c:numRef>
              <c:f>Sheet1!$E$2:$E$6</c:f>
              <c:numCache>
                <c:formatCode>General</c:formatCode>
                <c:ptCount val="5"/>
                <c:pt idx="0">
                  <c:v>1.10161</c:v>
                </c:pt>
                <c:pt idx="1">
                  <c:v>0.88480000000000003</c:v>
                </c:pt>
                <c:pt idx="2">
                  <c:v>0.50636000000000003</c:v>
                </c:pt>
                <c:pt idx="3">
                  <c:v>0.87883</c:v>
                </c:pt>
                <c:pt idx="4">
                  <c:v>0.85685</c:v>
                </c:pt>
              </c:numCache>
            </c:numRef>
          </c:val>
          <c:extLst>
            <c:ext xmlns:c16="http://schemas.microsoft.com/office/drawing/2014/chart" uri="{C3380CC4-5D6E-409C-BE32-E72D297353CC}">
              <c16:uniqueId val="{00000003-17B1-4015-A274-A10B9706FA37}"/>
            </c:ext>
          </c:extLst>
        </c:ser>
        <c:dLbls>
          <c:showLegendKey val="0"/>
          <c:showVal val="0"/>
          <c:showCatName val="0"/>
          <c:showSerName val="0"/>
          <c:showPercent val="0"/>
          <c:showBubbleSize val="0"/>
        </c:dLbls>
        <c:gapWidth val="100"/>
        <c:overlap val="-27"/>
        <c:axId val="530565936"/>
        <c:axId val="371436720"/>
      </c:barChart>
      <c:catAx>
        <c:axId val="530565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400" b="0" i="0" u="none" strike="noStrike" kern="1200" baseline="0">
                <a:solidFill>
                  <a:schemeClr val="tx1">
                    <a:lumMod val="65000"/>
                    <a:lumOff val="35000"/>
                  </a:schemeClr>
                </a:solidFill>
                <a:latin typeface="Dubai Medium" panose="020B0603030403030204" pitchFamily="34" charset="-78"/>
                <a:ea typeface="+mn-ea"/>
                <a:cs typeface="Dubai Medium" panose="020B0603030403030204" pitchFamily="34" charset="-78"/>
              </a:defRPr>
            </a:pPr>
            <a:endParaRPr lang="zh-CN"/>
          </a:p>
        </c:txPr>
        <c:crossAx val="371436720"/>
        <c:crosses val="autoZero"/>
        <c:auto val="1"/>
        <c:lblAlgn val="ctr"/>
        <c:lblOffset val="0"/>
        <c:noMultiLvlLbl val="0"/>
      </c:catAx>
      <c:valAx>
        <c:axId val="371436720"/>
        <c:scaling>
          <c:orientation val="minMax"/>
          <c:min val="0.4"/>
        </c:scaling>
        <c:delete val="0"/>
        <c:axPos val="l"/>
        <c:majorGridlines>
          <c:spPr>
            <a:ln w="952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0" i="0" u="none" strike="noStrike" kern="1200" baseline="0">
                    <a:solidFill>
                      <a:sysClr val="windowText" lastClr="000000">
                        <a:lumMod val="65000"/>
                        <a:lumOff val="35000"/>
                      </a:sysClr>
                    </a:solidFill>
                    <a:latin typeface="+mn-lt"/>
                    <a:ea typeface="+mn-ea"/>
                    <a:cs typeface="+mn-cs"/>
                  </a:defRPr>
                </a:pPr>
                <a:r>
                  <a:rPr lang="en-US" altLang="zh-CN" sz="1600" dirty="0"/>
                  <a:t>Normalized</a:t>
                </a:r>
                <a:r>
                  <a:rPr lang="en-US" altLang="zh-CN" sz="1600" baseline="0" dirty="0"/>
                  <a:t> Execution Time</a:t>
                </a:r>
                <a:endParaRPr lang="zh-CN" altLang="en-US" sz="1600" dirty="0"/>
              </a:p>
            </c:rich>
          </c:tx>
          <c:layout>
            <c:manualLayout>
              <c:xMode val="edge"/>
              <c:yMode val="edge"/>
              <c:x val="2.0524678621193386E-2"/>
              <c:y val="0.10020149235922141"/>
            </c:manualLayout>
          </c:layout>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0" i="0" u="none" strike="noStrike" kern="1200" baseline="0">
                  <a:solidFill>
                    <a:sysClr val="windowText" lastClr="000000">
                      <a:lumMod val="65000"/>
                      <a:lumOff val="35000"/>
                    </a:sys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530565936"/>
        <c:crosses val="autoZero"/>
        <c:crossBetween val="between"/>
        <c:majorUnit val="0.2"/>
      </c:valAx>
      <c:spPr>
        <a:noFill/>
        <a:ln>
          <a:solidFill>
            <a:sysClr val="windowText" lastClr="000000">
              <a:lumMod val="15000"/>
              <a:lumOff val="85000"/>
            </a:sysClr>
          </a:solidFill>
        </a:ln>
        <a:effectLst/>
      </c:spPr>
    </c:plotArea>
    <c:legend>
      <c:legendPos val="b"/>
      <c:layout>
        <c:manualLayout>
          <c:xMode val="edge"/>
          <c:yMode val="edge"/>
          <c:x val="0.51285499029522941"/>
          <c:y val="2.6960911496749417E-2"/>
          <c:w val="0.46614368735882677"/>
          <c:h val="0.2252677929413857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Dubai Medium" panose="020B0603030403030204" pitchFamily="34" charset="-78"/>
              <a:ea typeface="+mn-ea"/>
              <a:cs typeface="Dubai Medium" panose="020B0603030403030204" pitchFamily="34" charset="-78"/>
            </a:defRPr>
          </a:pPr>
          <a:endParaRPr lang="zh-CN"/>
        </a:p>
      </c:txPr>
    </c:legend>
    <c:plotVisOnly val="1"/>
    <c:dispBlanksAs val="gap"/>
    <c:showDLblsOverMax val="0"/>
    <c:extLst/>
  </c:chart>
  <c:spPr>
    <a:noFill/>
    <a:ln w="9525" cap="flat" cmpd="sng" algn="ctr">
      <a:noFill/>
      <a:round/>
    </a:ln>
    <a:effectLst/>
  </c:spPr>
  <c:txPr>
    <a:bodyPr/>
    <a:lstStyle/>
    <a:p>
      <a:pPr>
        <a:defRPr/>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62790531359509"/>
          <c:y val="3.4769235869976878E-2"/>
          <c:w val="0.8787363226775371"/>
          <c:h val="0.88619143700787395"/>
        </c:manualLayout>
      </c:layout>
      <c:barChart>
        <c:barDir val="col"/>
        <c:grouping val="clustered"/>
        <c:varyColors val="0"/>
        <c:ser>
          <c:idx val="0"/>
          <c:order val="0"/>
          <c:tx>
            <c:strRef>
              <c:f>Sheet1!$B$1</c:f>
              <c:strCache>
                <c:ptCount val="1"/>
                <c:pt idx="0">
                  <c:v>Hard_JVM8</c:v>
                </c:pt>
              </c:strCache>
            </c:strRef>
          </c:tx>
          <c:spPr>
            <a:solidFill>
              <a:sysClr val="window" lastClr="FFFFFF"/>
            </a:solidFill>
            <a:ln>
              <a:solidFill>
                <a:schemeClr val="tx1"/>
              </a:solidFill>
            </a:ln>
            <a:effectLst/>
          </c:spPr>
          <c:invertIfNegative val="0"/>
          <c:cat>
            <c:strRef>
              <c:f>Sheet1!$A$2:$A$6</c:f>
              <c:strCache>
                <c:ptCount val="5"/>
                <c:pt idx="0">
                  <c:v>h2</c:v>
                </c:pt>
                <c:pt idx="1">
                  <c:v>xalan</c:v>
                </c:pt>
                <c:pt idx="2">
                  <c:v>lusearch</c:v>
                </c:pt>
                <c:pt idx="3">
                  <c:v>sunflow</c:v>
                </c:pt>
                <c:pt idx="4">
                  <c:v>jython</c:v>
                </c:pt>
              </c:strCache>
            </c:strRef>
          </c:cat>
          <c:val>
            <c:numRef>
              <c:f>Sheet1!$B$2:$B$6</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0-45AE-4196-AD8E-22FA4E82B09A}"/>
            </c:ext>
          </c:extLst>
        </c:ser>
        <c:ser>
          <c:idx val="1"/>
          <c:order val="1"/>
          <c:tx>
            <c:strRef>
              <c:f>Sheet1!$C$1</c:f>
              <c:strCache>
                <c:ptCount val="1"/>
                <c:pt idx="0">
                  <c:v>Soft_JVM8</c:v>
                </c:pt>
              </c:strCache>
            </c:strRef>
          </c:tx>
          <c:spPr>
            <a:solidFill>
              <a:srgbClr val="5B9BD5">
                <a:lumMod val="60000"/>
                <a:lumOff val="40000"/>
              </a:srgbClr>
            </a:solidFill>
            <a:ln>
              <a:solidFill>
                <a:schemeClr val="tx1"/>
              </a:solidFill>
            </a:ln>
            <a:effectLst/>
          </c:spPr>
          <c:invertIfNegative val="0"/>
          <c:cat>
            <c:strRef>
              <c:f>Sheet1!$A$2:$A$6</c:f>
              <c:strCache>
                <c:ptCount val="5"/>
                <c:pt idx="0">
                  <c:v>h2</c:v>
                </c:pt>
                <c:pt idx="1">
                  <c:v>xalan</c:v>
                </c:pt>
                <c:pt idx="2">
                  <c:v>lusearch</c:v>
                </c:pt>
                <c:pt idx="3">
                  <c:v>sunflow</c:v>
                </c:pt>
                <c:pt idx="4">
                  <c:v>jython</c:v>
                </c:pt>
              </c:strCache>
            </c:strRef>
          </c:cat>
          <c:val>
            <c:numRef>
              <c:f>Sheet1!$C$2:$C$6</c:f>
              <c:numCache>
                <c:formatCode>General</c:formatCode>
                <c:ptCount val="5"/>
                <c:pt idx="0">
                  <c:v>0.75483999999999996</c:v>
                </c:pt>
                <c:pt idx="1">
                  <c:v>0.29810999999999999</c:v>
                </c:pt>
                <c:pt idx="2">
                  <c:v>0.92735000000000001</c:v>
                </c:pt>
                <c:pt idx="3">
                  <c:v>0.98472999999999999</c:v>
                </c:pt>
                <c:pt idx="4">
                  <c:v>0.82074999999999998</c:v>
                </c:pt>
              </c:numCache>
            </c:numRef>
          </c:val>
          <c:extLst>
            <c:ext xmlns:c16="http://schemas.microsoft.com/office/drawing/2014/chart" uri="{C3380CC4-5D6E-409C-BE32-E72D297353CC}">
              <c16:uniqueId val="{00000001-45AE-4196-AD8E-22FA4E82B09A}"/>
            </c:ext>
          </c:extLst>
        </c:ser>
        <c:ser>
          <c:idx val="2"/>
          <c:order val="2"/>
          <c:tx>
            <c:strRef>
              <c:f>Sheet1!$D$1</c:f>
              <c:strCache>
                <c:ptCount val="1"/>
                <c:pt idx="0">
                  <c:v>Auto_JVM8</c:v>
                </c:pt>
              </c:strCache>
            </c:strRef>
          </c:tx>
          <c:spPr>
            <a:solidFill>
              <a:srgbClr val="E7E6E6">
                <a:lumMod val="50000"/>
              </a:srgbClr>
            </a:solidFill>
            <a:ln>
              <a:solidFill>
                <a:sysClr val="windowText" lastClr="000000"/>
              </a:solidFill>
            </a:ln>
            <a:effectLst/>
          </c:spPr>
          <c:invertIfNegative val="0"/>
          <c:cat>
            <c:strRef>
              <c:f>Sheet1!$A$2:$A$6</c:f>
              <c:strCache>
                <c:ptCount val="5"/>
                <c:pt idx="0">
                  <c:v>h2</c:v>
                </c:pt>
                <c:pt idx="1">
                  <c:v>xalan</c:v>
                </c:pt>
                <c:pt idx="2">
                  <c:v>lusearch</c:v>
                </c:pt>
                <c:pt idx="3">
                  <c:v>sunflow</c:v>
                </c:pt>
                <c:pt idx="4">
                  <c:v>jython</c:v>
                </c:pt>
              </c:strCache>
            </c:strRef>
          </c:cat>
          <c:val>
            <c:numRef>
              <c:f>Sheet1!$D$2:$D$6</c:f>
              <c:numCache>
                <c:formatCode>General</c:formatCode>
                <c:ptCount val="5"/>
                <c:pt idx="0">
                  <c:v>2</c:v>
                </c:pt>
                <c:pt idx="1">
                  <c:v>2</c:v>
                </c:pt>
                <c:pt idx="2">
                  <c:v>2</c:v>
                </c:pt>
                <c:pt idx="3">
                  <c:v>1.01051</c:v>
                </c:pt>
                <c:pt idx="4">
                  <c:v>0.82943</c:v>
                </c:pt>
              </c:numCache>
            </c:numRef>
          </c:val>
          <c:extLst>
            <c:ext xmlns:c16="http://schemas.microsoft.com/office/drawing/2014/chart" uri="{C3380CC4-5D6E-409C-BE32-E72D297353CC}">
              <c16:uniqueId val="{00000005-4035-4E47-8A0C-45AF5B54E7FE}"/>
            </c:ext>
          </c:extLst>
        </c:ser>
        <c:ser>
          <c:idx val="3"/>
          <c:order val="3"/>
          <c:tx>
            <c:strRef>
              <c:f>Sheet1!$E$1</c:f>
              <c:strCache>
                <c:ptCount val="1"/>
                <c:pt idx="0">
                  <c:v>Auto_JVM9</c:v>
                </c:pt>
              </c:strCache>
            </c:strRef>
          </c:tx>
          <c:spPr>
            <a:solidFill>
              <a:srgbClr val="70AD47">
                <a:lumMod val="20000"/>
                <a:lumOff val="80000"/>
              </a:srgbClr>
            </a:solidFill>
            <a:ln>
              <a:solidFill>
                <a:sysClr val="windowText" lastClr="000000"/>
              </a:solidFill>
            </a:ln>
            <a:effectLst/>
          </c:spPr>
          <c:invertIfNegative val="0"/>
          <c:cat>
            <c:strRef>
              <c:f>Sheet1!$A$2:$A$6</c:f>
              <c:strCache>
                <c:ptCount val="5"/>
                <c:pt idx="0">
                  <c:v>h2</c:v>
                </c:pt>
                <c:pt idx="1">
                  <c:v>xalan</c:v>
                </c:pt>
                <c:pt idx="2">
                  <c:v>lusearch</c:v>
                </c:pt>
                <c:pt idx="3">
                  <c:v>sunflow</c:v>
                </c:pt>
                <c:pt idx="4">
                  <c:v>jython</c:v>
                </c:pt>
              </c:strCache>
            </c:strRef>
          </c:cat>
          <c:val>
            <c:numRef>
              <c:f>Sheet1!$E$2:$E$6</c:f>
              <c:numCache>
                <c:formatCode>General</c:formatCode>
                <c:ptCount val="5"/>
                <c:pt idx="0">
                  <c:v>0</c:v>
                </c:pt>
                <c:pt idx="1">
                  <c:v>0.31312000000000001</c:v>
                </c:pt>
                <c:pt idx="2">
                  <c:v>1.2124999999999999</c:v>
                </c:pt>
                <c:pt idx="3">
                  <c:v>1.0472999999999999</c:v>
                </c:pt>
                <c:pt idx="4">
                  <c:v>0.85404000000000002</c:v>
                </c:pt>
              </c:numCache>
            </c:numRef>
          </c:val>
          <c:extLst>
            <c:ext xmlns:c16="http://schemas.microsoft.com/office/drawing/2014/chart" uri="{C3380CC4-5D6E-409C-BE32-E72D297353CC}">
              <c16:uniqueId val="{00000007-68C8-437F-91DB-90AF04084FAA}"/>
            </c:ext>
          </c:extLst>
        </c:ser>
        <c:dLbls>
          <c:showLegendKey val="0"/>
          <c:showVal val="0"/>
          <c:showCatName val="0"/>
          <c:showSerName val="0"/>
          <c:showPercent val="0"/>
          <c:showBubbleSize val="0"/>
        </c:dLbls>
        <c:gapWidth val="100"/>
        <c:overlap val="-27"/>
        <c:axId val="530565936"/>
        <c:axId val="371436720"/>
      </c:barChart>
      <c:catAx>
        <c:axId val="530565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400" b="0" i="0" u="none" strike="noStrike" kern="1200" baseline="0">
                <a:solidFill>
                  <a:schemeClr val="tx1">
                    <a:lumMod val="65000"/>
                    <a:lumOff val="35000"/>
                  </a:schemeClr>
                </a:solidFill>
                <a:latin typeface="Dubai Medium" panose="020B0603030403030204" pitchFamily="34" charset="-78"/>
                <a:ea typeface="+mn-ea"/>
                <a:cs typeface="Dubai Medium" panose="020B0603030403030204" pitchFamily="34" charset="-78"/>
              </a:defRPr>
            </a:pPr>
            <a:endParaRPr lang="zh-CN"/>
          </a:p>
        </c:txPr>
        <c:crossAx val="371436720"/>
        <c:crosses val="autoZero"/>
        <c:auto val="1"/>
        <c:lblAlgn val="ctr"/>
        <c:lblOffset val="0"/>
        <c:noMultiLvlLbl val="0"/>
      </c:catAx>
      <c:valAx>
        <c:axId val="371436720"/>
        <c:scaling>
          <c:orientation val="minMax"/>
          <c:max val="2"/>
          <c:min val="0"/>
        </c:scaling>
        <c:delete val="0"/>
        <c:axPos val="l"/>
        <c:majorGridlines>
          <c:spPr>
            <a:ln w="952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0" i="0" u="none" strike="noStrike" kern="1200" baseline="0">
                    <a:solidFill>
                      <a:sysClr val="windowText" lastClr="000000">
                        <a:lumMod val="65000"/>
                        <a:lumOff val="35000"/>
                      </a:sysClr>
                    </a:solidFill>
                    <a:latin typeface="+mn-lt"/>
                    <a:ea typeface="+mn-ea"/>
                    <a:cs typeface="+mn-cs"/>
                  </a:defRPr>
                </a:pPr>
                <a:r>
                  <a:rPr lang="en-US" altLang="zh-CN" sz="1800" b="0" i="0" baseline="0" dirty="0">
                    <a:effectLst/>
                  </a:rPr>
                  <a:t>Normalized Execution Time</a:t>
                </a:r>
                <a:endParaRPr lang="zh-CN" altLang="zh-CN" dirty="0">
                  <a:effectLst/>
                </a:endParaRPr>
              </a:p>
            </c:rich>
          </c:tx>
          <c:layout>
            <c:manualLayout>
              <c:xMode val="edge"/>
              <c:yMode val="edge"/>
              <c:x val="8.7386111707072871E-3"/>
              <c:y val="0.10020138879767558"/>
            </c:manualLayout>
          </c:layout>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0" i="0" u="none" strike="noStrike" kern="1200" baseline="0">
                  <a:solidFill>
                    <a:sysClr val="windowText" lastClr="000000">
                      <a:lumMod val="65000"/>
                      <a:lumOff val="35000"/>
                    </a:sys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530565936"/>
        <c:crosses val="autoZero"/>
        <c:crossBetween val="between"/>
        <c:majorUnit val="0.5"/>
      </c:valAx>
      <c:spPr>
        <a:noFill/>
        <a:ln>
          <a:solidFill>
            <a:sysClr val="windowText" lastClr="000000">
              <a:lumMod val="15000"/>
              <a:lumOff val="85000"/>
            </a:sysClr>
          </a:solidFill>
        </a:ln>
        <a:effectLst/>
      </c:spPr>
    </c:plotArea>
    <c:legend>
      <c:legendPos val="b"/>
      <c:layout>
        <c:manualLayout>
          <c:xMode val="edge"/>
          <c:yMode val="edge"/>
          <c:x val="0.57161925194879493"/>
          <c:y val="3.7804461954684003E-2"/>
          <c:w val="0.39386741042694701"/>
          <c:h val="0.2230907086545866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Dubai Medium" panose="020B0603030403030204" pitchFamily="34" charset="-78"/>
              <a:ea typeface="+mn-ea"/>
              <a:cs typeface="Dubai Medium" panose="020B0603030403030204" pitchFamily="34" charset="-78"/>
            </a:defRPr>
          </a:pPr>
          <a:endParaRPr lang="zh-CN"/>
        </a:p>
      </c:txPr>
    </c:legend>
    <c:plotVisOnly val="1"/>
    <c:dispBlanksAs val="gap"/>
    <c:showDLblsOverMax val="0"/>
    <c:extLst/>
  </c:chart>
  <c:spPr>
    <a:noFill/>
    <a:ln w="9525" cap="flat" cmpd="sng" algn="ctr">
      <a:noFill/>
      <a:round/>
    </a:ln>
    <a:effectLst/>
  </c:spPr>
  <c:txPr>
    <a:bodyPr/>
    <a:lstStyle/>
    <a:p>
      <a:pPr>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559062491406155"/>
          <c:y val="4.0557910391420718E-2"/>
          <c:w val="0.7714927676536788"/>
          <c:h val="0.73148837622828011"/>
        </c:manualLayout>
      </c:layout>
      <c:barChart>
        <c:barDir val="col"/>
        <c:grouping val="clustered"/>
        <c:varyColors val="0"/>
        <c:ser>
          <c:idx val="0"/>
          <c:order val="0"/>
          <c:tx>
            <c:strRef>
              <c:f>Sheet1!$B$1</c:f>
              <c:strCache>
                <c:ptCount val="1"/>
                <c:pt idx="0">
                  <c:v>Vanilla</c:v>
                </c:pt>
              </c:strCache>
            </c:strRef>
          </c:tx>
          <c:spPr>
            <a:solidFill>
              <a:schemeClr val="bg1"/>
            </a:solidFill>
            <a:ln>
              <a:solidFill>
                <a:schemeClr val="tx1"/>
              </a:solidFill>
            </a:ln>
            <a:effectLst/>
          </c:spPr>
          <c:invertIfNegative val="0"/>
          <c:cat>
            <c:strRef>
              <c:f>Sheet1!$A$2:$A$6</c:f>
              <c:strCache>
                <c:ptCount val="5"/>
                <c:pt idx="0">
                  <c:v>h2</c:v>
                </c:pt>
                <c:pt idx="1">
                  <c:v>jython</c:v>
                </c:pt>
                <c:pt idx="2">
                  <c:v>lusearch</c:v>
                </c:pt>
                <c:pt idx="3">
                  <c:v>sunflow</c:v>
                </c:pt>
                <c:pt idx="4">
                  <c:v>xalan</c:v>
                </c:pt>
              </c:strCache>
            </c:strRef>
          </c:cat>
          <c:val>
            <c:numRef>
              <c:f>Sheet1!$B$2:$B$6</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0-F114-4344-892D-50BC603329DA}"/>
            </c:ext>
          </c:extLst>
        </c:ser>
        <c:ser>
          <c:idx val="1"/>
          <c:order val="1"/>
          <c:tx>
            <c:strRef>
              <c:f>Sheet1!$C$1</c:f>
              <c:strCache>
                <c:ptCount val="1"/>
                <c:pt idx="0">
                  <c:v>Dynamic</c:v>
                </c:pt>
              </c:strCache>
            </c:strRef>
          </c:tx>
          <c:spPr>
            <a:solidFill>
              <a:schemeClr val="accent3"/>
            </a:solidFill>
            <a:ln>
              <a:solidFill>
                <a:schemeClr val="tx1"/>
              </a:solidFill>
            </a:ln>
            <a:effectLst/>
          </c:spPr>
          <c:invertIfNegative val="0"/>
          <c:cat>
            <c:strRef>
              <c:f>Sheet1!$A$2:$A$6</c:f>
              <c:strCache>
                <c:ptCount val="5"/>
                <c:pt idx="0">
                  <c:v>h2</c:v>
                </c:pt>
                <c:pt idx="1">
                  <c:v>jython</c:v>
                </c:pt>
                <c:pt idx="2">
                  <c:v>lusearch</c:v>
                </c:pt>
                <c:pt idx="3">
                  <c:v>sunflow</c:v>
                </c:pt>
                <c:pt idx="4">
                  <c:v>xalan</c:v>
                </c:pt>
              </c:strCache>
            </c:strRef>
          </c:cat>
          <c:val>
            <c:numRef>
              <c:f>Sheet1!$C$2:$C$6</c:f>
              <c:numCache>
                <c:formatCode>General</c:formatCode>
                <c:ptCount val="5"/>
                <c:pt idx="0">
                  <c:v>0.99539999999999995</c:v>
                </c:pt>
                <c:pt idx="1">
                  <c:v>0.96016999999999997</c:v>
                </c:pt>
                <c:pt idx="2">
                  <c:v>0.91615999999999997</c:v>
                </c:pt>
                <c:pt idx="3">
                  <c:v>0.95626</c:v>
                </c:pt>
                <c:pt idx="4">
                  <c:v>0.89522999999999997</c:v>
                </c:pt>
              </c:numCache>
            </c:numRef>
          </c:val>
          <c:extLst>
            <c:ext xmlns:c16="http://schemas.microsoft.com/office/drawing/2014/chart" uri="{C3380CC4-5D6E-409C-BE32-E72D297353CC}">
              <c16:uniqueId val="{00000001-F114-4344-892D-50BC603329DA}"/>
            </c:ext>
          </c:extLst>
        </c:ser>
        <c:ser>
          <c:idx val="2"/>
          <c:order val="2"/>
          <c:tx>
            <c:strRef>
              <c:f>Sheet1!$D$1</c:f>
              <c:strCache>
                <c:ptCount val="1"/>
                <c:pt idx="0">
                  <c:v>Adaptive</c:v>
                </c:pt>
              </c:strCache>
            </c:strRef>
          </c:tx>
          <c:spPr>
            <a:solidFill>
              <a:schemeClr val="accent5"/>
            </a:solidFill>
            <a:ln>
              <a:solidFill>
                <a:schemeClr val="tx1"/>
              </a:solidFill>
            </a:ln>
            <a:effectLst/>
          </c:spPr>
          <c:invertIfNegative val="0"/>
          <c:cat>
            <c:strRef>
              <c:f>Sheet1!$A$2:$A$6</c:f>
              <c:strCache>
                <c:ptCount val="5"/>
                <c:pt idx="0">
                  <c:v>h2</c:v>
                </c:pt>
                <c:pt idx="1">
                  <c:v>jython</c:v>
                </c:pt>
                <c:pt idx="2">
                  <c:v>lusearch</c:v>
                </c:pt>
                <c:pt idx="3">
                  <c:v>sunflow</c:v>
                </c:pt>
                <c:pt idx="4">
                  <c:v>xalan</c:v>
                </c:pt>
              </c:strCache>
            </c:strRef>
          </c:cat>
          <c:val>
            <c:numRef>
              <c:f>Sheet1!$D$2:$D$6</c:f>
              <c:numCache>
                <c:formatCode>General</c:formatCode>
                <c:ptCount val="5"/>
                <c:pt idx="0">
                  <c:v>0.99534999999999996</c:v>
                </c:pt>
                <c:pt idx="1">
                  <c:v>0.95835999999999999</c:v>
                </c:pt>
                <c:pt idx="2">
                  <c:v>0.52437</c:v>
                </c:pt>
                <c:pt idx="3">
                  <c:v>0.96333000000000002</c:v>
                </c:pt>
                <c:pt idx="4">
                  <c:v>0.86319999999999997</c:v>
                </c:pt>
              </c:numCache>
            </c:numRef>
          </c:val>
          <c:extLst>
            <c:ext xmlns:c16="http://schemas.microsoft.com/office/drawing/2014/chart" uri="{C3380CC4-5D6E-409C-BE32-E72D297353CC}">
              <c16:uniqueId val="{00000002-F114-4344-892D-50BC603329DA}"/>
            </c:ext>
          </c:extLst>
        </c:ser>
        <c:dLbls>
          <c:showLegendKey val="0"/>
          <c:showVal val="0"/>
          <c:showCatName val="0"/>
          <c:showSerName val="0"/>
          <c:showPercent val="0"/>
          <c:showBubbleSize val="0"/>
        </c:dLbls>
        <c:gapWidth val="219"/>
        <c:overlap val="-27"/>
        <c:axId val="1869382960"/>
        <c:axId val="1869384624"/>
      </c:barChart>
      <c:catAx>
        <c:axId val="1869382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869384624"/>
        <c:crosses val="autoZero"/>
        <c:auto val="1"/>
        <c:lblAlgn val="ctr"/>
        <c:lblOffset val="100"/>
        <c:noMultiLvlLbl val="0"/>
      </c:catAx>
      <c:valAx>
        <c:axId val="1869384624"/>
        <c:scaling>
          <c:orientation val="minMax"/>
        </c:scaling>
        <c:delete val="0"/>
        <c:axPos val="l"/>
        <c:majorGridlines>
          <c:spPr>
            <a:ln w="952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panose="02000503000000020004"/>
                    <a:ea typeface="+mn-ea"/>
                    <a:cs typeface="+mn-cs"/>
                  </a:defRPr>
                </a:pPr>
                <a:r>
                  <a:rPr lang="en-US" altLang="zh-CN" sz="1800" dirty="0">
                    <a:latin typeface="Helvetica Neue" panose="02000503000000020004"/>
                  </a:rPr>
                  <a:t>Normalized Execution time</a:t>
                </a:r>
              </a:p>
            </c:rich>
          </c:tx>
          <c:layout>
            <c:manualLayout>
              <c:xMode val="edge"/>
              <c:yMode val="edge"/>
              <c:x val="2.8394527719605059E-2"/>
              <c:y val="8.8265491290725959E-2"/>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panose="02000503000000020004"/>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869382960"/>
        <c:crosses val="autoZero"/>
        <c:crossBetween val="between"/>
      </c:valAx>
      <c:spPr>
        <a:noFill/>
        <a:ln>
          <a:solidFill>
            <a:schemeClr val="bg1">
              <a:lumMod val="95000"/>
            </a:schemeClr>
          </a:solidFill>
        </a:ln>
        <a:effectLst/>
      </c:spPr>
    </c:plotArea>
    <c:legend>
      <c:legendPos val="b"/>
      <c:layout>
        <c:manualLayout>
          <c:xMode val="edge"/>
          <c:yMode val="edge"/>
          <c:x val="0.1571763435878385"/>
          <c:y val="5.9504448702932144E-2"/>
          <c:w val="0.7883166599158864"/>
          <c:h val="7.378421491869373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559062491406155"/>
          <c:y val="4.0557910391420718E-2"/>
          <c:w val="0.7714927676536788"/>
          <c:h val="0.73148837622828011"/>
        </c:manualLayout>
      </c:layout>
      <c:barChart>
        <c:barDir val="col"/>
        <c:grouping val="clustered"/>
        <c:varyColors val="0"/>
        <c:ser>
          <c:idx val="0"/>
          <c:order val="0"/>
          <c:tx>
            <c:strRef>
              <c:f>Sheet1!$B$1</c:f>
              <c:strCache>
                <c:ptCount val="1"/>
                <c:pt idx="0">
                  <c:v>Vanilla</c:v>
                </c:pt>
              </c:strCache>
            </c:strRef>
          </c:tx>
          <c:spPr>
            <a:solidFill>
              <a:schemeClr val="bg1"/>
            </a:solidFill>
            <a:ln>
              <a:solidFill>
                <a:schemeClr val="tx1"/>
              </a:solidFill>
            </a:ln>
            <a:effectLst/>
          </c:spPr>
          <c:invertIfNegative val="0"/>
          <c:cat>
            <c:strRef>
              <c:f>Sheet1!$A$2:$A$6</c:f>
              <c:strCache>
                <c:ptCount val="5"/>
                <c:pt idx="0">
                  <c:v>c.compiler</c:v>
                </c:pt>
                <c:pt idx="1">
                  <c:v>derby</c:v>
                </c:pt>
                <c:pt idx="2">
                  <c:v>mpegaudio</c:v>
                </c:pt>
                <c:pt idx="3">
                  <c:v>xml.validation</c:v>
                </c:pt>
                <c:pt idx="4">
                  <c:v>xml.transform</c:v>
                </c:pt>
              </c:strCache>
            </c:strRef>
          </c:cat>
          <c:val>
            <c:numRef>
              <c:f>Sheet1!$B$2:$B$6</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0-9D14-40D3-BE71-DDB8D2CB627D}"/>
            </c:ext>
          </c:extLst>
        </c:ser>
        <c:ser>
          <c:idx val="1"/>
          <c:order val="1"/>
          <c:tx>
            <c:strRef>
              <c:f>Sheet1!$C$1</c:f>
              <c:strCache>
                <c:ptCount val="1"/>
                <c:pt idx="0">
                  <c:v>Dynamic</c:v>
                </c:pt>
              </c:strCache>
            </c:strRef>
          </c:tx>
          <c:spPr>
            <a:solidFill>
              <a:schemeClr val="accent3"/>
            </a:solidFill>
            <a:ln>
              <a:solidFill>
                <a:schemeClr val="tx1"/>
              </a:solidFill>
            </a:ln>
            <a:effectLst/>
          </c:spPr>
          <c:invertIfNegative val="0"/>
          <c:cat>
            <c:strRef>
              <c:f>Sheet1!$A$2:$A$6</c:f>
              <c:strCache>
                <c:ptCount val="5"/>
                <c:pt idx="0">
                  <c:v>c.compiler</c:v>
                </c:pt>
                <c:pt idx="1">
                  <c:v>derby</c:v>
                </c:pt>
                <c:pt idx="2">
                  <c:v>mpegaudio</c:v>
                </c:pt>
                <c:pt idx="3">
                  <c:v>xml.validation</c:v>
                </c:pt>
                <c:pt idx="4">
                  <c:v>xml.transform</c:v>
                </c:pt>
              </c:strCache>
            </c:strRef>
          </c:cat>
          <c:val>
            <c:numRef>
              <c:f>Sheet1!$C$2:$C$6</c:f>
              <c:numCache>
                <c:formatCode>General</c:formatCode>
                <c:ptCount val="5"/>
                <c:pt idx="0">
                  <c:v>0.99907000000000001</c:v>
                </c:pt>
                <c:pt idx="1">
                  <c:v>1.0966499999999999</c:v>
                </c:pt>
                <c:pt idx="2">
                  <c:v>0.98855000000000004</c:v>
                </c:pt>
                <c:pt idx="3">
                  <c:v>1.02745</c:v>
                </c:pt>
                <c:pt idx="4">
                  <c:v>1.0141100000000001</c:v>
                </c:pt>
              </c:numCache>
            </c:numRef>
          </c:val>
          <c:extLst>
            <c:ext xmlns:c16="http://schemas.microsoft.com/office/drawing/2014/chart" uri="{C3380CC4-5D6E-409C-BE32-E72D297353CC}">
              <c16:uniqueId val="{00000001-9D14-40D3-BE71-DDB8D2CB627D}"/>
            </c:ext>
          </c:extLst>
        </c:ser>
        <c:ser>
          <c:idx val="2"/>
          <c:order val="2"/>
          <c:tx>
            <c:strRef>
              <c:f>Sheet1!$D$1</c:f>
              <c:strCache>
                <c:ptCount val="1"/>
                <c:pt idx="0">
                  <c:v>Adaptive</c:v>
                </c:pt>
              </c:strCache>
            </c:strRef>
          </c:tx>
          <c:spPr>
            <a:solidFill>
              <a:schemeClr val="accent5"/>
            </a:solidFill>
            <a:ln>
              <a:solidFill>
                <a:schemeClr val="tx1"/>
              </a:solidFill>
            </a:ln>
            <a:effectLst/>
          </c:spPr>
          <c:invertIfNegative val="0"/>
          <c:cat>
            <c:strRef>
              <c:f>Sheet1!$A$2:$A$6</c:f>
              <c:strCache>
                <c:ptCount val="5"/>
                <c:pt idx="0">
                  <c:v>c.compiler</c:v>
                </c:pt>
                <c:pt idx="1">
                  <c:v>derby</c:v>
                </c:pt>
                <c:pt idx="2">
                  <c:v>mpegaudio</c:v>
                </c:pt>
                <c:pt idx="3">
                  <c:v>xml.validation</c:v>
                </c:pt>
                <c:pt idx="4">
                  <c:v>xml.transform</c:v>
                </c:pt>
              </c:strCache>
            </c:strRef>
          </c:cat>
          <c:val>
            <c:numRef>
              <c:f>Sheet1!$D$2:$D$6</c:f>
              <c:numCache>
                <c:formatCode>General</c:formatCode>
                <c:ptCount val="5"/>
                <c:pt idx="0">
                  <c:v>1.0855600000000001</c:v>
                </c:pt>
                <c:pt idx="1">
                  <c:v>1.17584</c:v>
                </c:pt>
                <c:pt idx="2">
                  <c:v>0.98760999999999999</c:v>
                </c:pt>
                <c:pt idx="3">
                  <c:v>1.13876</c:v>
                </c:pt>
                <c:pt idx="4">
                  <c:v>1.0395300000000001</c:v>
                </c:pt>
              </c:numCache>
            </c:numRef>
          </c:val>
          <c:extLst>
            <c:ext xmlns:c16="http://schemas.microsoft.com/office/drawing/2014/chart" uri="{C3380CC4-5D6E-409C-BE32-E72D297353CC}">
              <c16:uniqueId val="{00000002-9D14-40D3-BE71-DDB8D2CB627D}"/>
            </c:ext>
          </c:extLst>
        </c:ser>
        <c:dLbls>
          <c:showLegendKey val="0"/>
          <c:showVal val="0"/>
          <c:showCatName val="0"/>
          <c:showSerName val="0"/>
          <c:showPercent val="0"/>
          <c:showBubbleSize val="0"/>
        </c:dLbls>
        <c:gapWidth val="219"/>
        <c:overlap val="-27"/>
        <c:axId val="1869382960"/>
        <c:axId val="1869384624"/>
      </c:barChart>
      <c:catAx>
        <c:axId val="1869382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869384624"/>
        <c:crosses val="autoZero"/>
        <c:auto val="1"/>
        <c:lblAlgn val="ctr"/>
        <c:lblOffset val="100"/>
        <c:noMultiLvlLbl val="0"/>
      </c:catAx>
      <c:valAx>
        <c:axId val="1869384624"/>
        <c:scaling>
          <c:orientation val="minMax"/>
          <c:max val="1.3"/>
          <c:min val="0.8"/>
        </c:scaling>
        <c:delete val="0"/>
        <c:axPos val="l"/>
        <c:majorGridlines>
          <c:spPr>
            <a:ln w="952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panose="02000503000000020004"/>
                    <a:ea typeface="+mn-ea"/>
                    <a:cs typeface="+mn-cs"/>
                  </a:defRPr>
                </a:pPr>
                <a:r>
                  <a:rPr lang="en-US" altLang="zh-CN" sz="1800" dirty="0">
                    <a:latin typeface="Helvetica Neue" panose="02000503000000020004"/>
                  </a:rPr>
                  <a:t>Normalized Throughput</a:t>
                </a:r>
              </a:p>
            </c:rich>
          </c:tx>
          <c:layout>
            <c:manualLayout>
              <c:xMode val="edge"/>
              <c:yMode val="edge"/>
              <c:x val="2.8394639693511019E-2"/>
              <c:y val="0.17558124457341956"/>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panose="02000503000000020004"/>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869382960"/>
        <c:crosses val="autoZero"/>
        <c:crossBetween val="between"/>
        <c:majorUnit val="0.1"/>
      </c:valAx>
      <c:spPr>
        <a:noFill/>
        <a:ln>
          <a:solidFill>
            <a:schemeClr val="bg1">
              <a:lumMod val="95000"/>
            </a:schemeClr>
          </a:solidFill>
        </a:ln>
        <a:effectLst/>
      </c:spPr>
    </c:plotArea>
    <c:legend>
      <c:legendPos val="b"/>
      <c:layout>
        <c:manualLayout>
          <c:xMode val="edge"/>
          <c:yMode val="edge"/>
          <c:x val="0.19269368252812605"/>
          <c:y val="6.7442236447737891E-2"/>
          <c:w val="0.7883166599158864"/>
          <c:h val="7.378421491869373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455593832020998"/>
          <c:y val="4.0557910391420718E-2"/>
          <c:w val="0.84252739501312335"/>
          <c:h val="0.73148837622828011"/>
        </c:manualLayout>
      </c:layout>
      <c:barChart>
        <c:barDir val="col"/>
        <c:grouping val="clustered"/>
        <c:varyColors val="0"/>
        <c:ser>
          <c:idx val="0"/>
          <c:order val="0"/>
          <c:tx>
            <c:strRef>
              <c:f>Sheet1!$B$1</c:f>
              <c:strCache>
                <c:ptCount val="1"/>
                <c:pt idx="0">
                  <c:v>Vanilla</c:v>
                </c:pt>
              </c:strCache>
            </c:strRef>
          </c:tx>
          <c:spPr>
            <a:solidFill>
              <a:schemeClr val="bg1"/>
            </a:solidFill>
            <a:ln>
              <a:solidFill>
                <a:schemeClr val="tx1"/>
              </a:solidFill>
            </a:ln>
            <a:effectLst/>
          </c:spPr>
          <c:invertIfNegative val="0"/>
          <c:cat>
            <c:strRef>
              <c:f>Sheet1!$A$2:$A$11</c:f>
              <c:strCache>
                <c:ptCount val="10"/>
                <c:pt idx="0">
                  <c:v>h2</c:v>
                </c:pt>
                <c:pt idx="1">
                  <c:v>jython</c:v>
                </c:pt>
                <c:pt idx="2">
                  <c:v>lusearch</c:v>
                </c:pt>
                <c:pt idx="3">
                  <c:v>sunflow</c:v>
                </c:pt>
                <c:pt idx="4">
                  <c:v>xalan</c:v>
                </c:pt>
                <c:pt idx="5">
                  <c:v>c.compiler</c:v>
                </c:pt>
                <c:pt idx="6">
                  <c:v>derby</c:v>
                </c:pt>
                <c:pt idx="7">
                  <c:v>mpegaudio</c:v>
                </c:pt>
                <c:pt idx="8">
                  <c:v>xml.validation</c:v>
                </c:pt>
                <c:pt idx="9">
                  <c:v>xml.transform</c:v>
                </c:pt>
              </c:strCache>
            </c:strRef>
          </c:cat>
          <c:val>
            <c:numRef>
              <c:f>Sheet1!$B$2:$B$11</c:f>
              <c:numCache>
                <c:formatCode>General</c:formatCode>
                <c:ptCount val="10"/>
                <c:pt idx="0">
                  <c:v>1</c:v>
                </c:pt>
                <c:pt idx="1">
                  <c:v>1</c:v>
                </c:pt>
                <c:pt idx="2">
                  <c:v>1</c:v>
                </c:pt>
                <c:pt idx="3">
                  <c:v>1</c:v>
                </c:pt>
                <c:pt idx="4">
                  <c:v>1</c:v>
                </c:pt>
                <c:pt idx="5">
                  <c:v>1</c:v>
                </c:pt>
                <c:pt idx="6">
                  <c:v>1</c:v>
                </c:pt>
                <c:pt idx="7">
                  <c:v>1</c:v>
                </c:pt>
                <c:pt idx="8">
                  <c:v>1</c:v>
                </c:pt>
                <c:pt idx="9">
                  <c:v>1</c:v>
                </c:pt>
              </c:numCache>
            </c:numRef>
          </c:val>
          <c:extLst>
            <c:ext xmlns:c16="http://schemas.microsoft.com/office/drawing/2014/chart" uri="{C3380CC4-5D6E-409C-BE32-E72D297353CC}">
              <c16:uniqueId val="{00000000-F114-4344-892D-50BC603329DA}"/>
            </c:ext>
          </c:extLst>
        </c:ser>
        <c:ser>
          <c:idx val="1"/>
          <c:order val="1"/>
          <c:tx>
            <c:strRef>
              <c:f>Sheet1!$C$1</c:f>
              <c:strCache>
                <c:ptCount val="1"/>
                <c:pt idx="0">
                  <c:v>Dynamic</c:v>
                </c:pt>
              </c:strCache>
            </c:strRef>
          </c:tx>
          <c:spPr>
            <a:solidFill>
              <a:schemeClr val="accent3"/>
            </a:solidFill>
            <a:ln>
              <a:solidFill>
                <a:schemeClr val="tx1"/>
              </a:solidFill>
            </a:ln>
            <a:effectLst/>
          </c:spPr>
          <c:invertIfNegative val="0"/>
          <c:cat>
            <c:strRef>
              <c:f>Sheet1!$A$2:$A$11</c:f>
              <c:strCache>
                <c:ptCount val="10"/>
                <c:pt idx="0">
                  <c:v>h2</c:v>
                </c:pt>
                <c:pt idx="1">
                  <c:v>jython</c:v>
                </c:pt>
                <c:pt idx="2">
                  <c:v>lusearch</c:v>
                </c:pt>
                <c:pt idx="3">
                  <c:v>sunflow</c:v>
                </c:pt>
                <c:pt idx="4">
                  <c:v>xalan</c:v>
                </c:pt>
                <c:pt idx="5">
                  <c:v>c.compiler</c:v>
                </c:pt>
                <c:pt idx="6">
                  <c:v>derby</c:v>
                </c:pt>
                <c:pt idx="7">
                  <c:v>mpegaudio</c:v>
                </c:pt>
                <c:pt idx="8">
                  <c:v>xml.validation</c:v>
                </c:pt>
                <c:pt idx="9">
                  <c:v>xml.transform</c:v>
                </c:pt>
              </c:strCache>
            </c:strRef>
          </c:cat>
          <c:val>
            <c:numRef>
              <c:f>Sheet1!$C$2:$C$11</c:f>
              <c:numCache>
                <c:formatCode>General</c:formatCode>
                <c:ptCount val="10"/>
                <c:pt idx="0">
                  <c:v>0.50997999999999999</c:v>
                </c:pt>
                <c:pt idx="1">
                  <c:v>0.55840999999999996</c:v>
                </c:pt>
                <c:pt idx="2">
                  <c:v>0.85768</c:v>
                </c:pt>
                <c:pt idx="3">
                  <c:v>0.50382000000000005</c:v>
                </c:pt>
                <c:pt idx="4">
                  <c:v>0.45439000000000002</c:v>
                </c:pt>
                <c:pt idx="5">
                  <c:v>0.99170000000000003</c:v>
                </c:pt>
                <c:pt idx="6">
                  <c:v>0.70823999999999998</c:v>
                </c:pt>
                <c:pt idx="7">
                  <c:v>0.65932000000000002</c:v>
                </c:pt>
                <c:pt idx="8">
                  <c:v>0.86704999999999999</c:v>
                </c:pt>
                <c:pt idx="9">
                  <c:v>0.77107000000000003</c:v>
                </c:pt>
              </c:numCache>
            </c:numRef>
          </c:val>
          <c:extLst>
            <c:ext xmlns:c16="http://schemas.microsoft.com/office/drawing/2014/chart" uri="{C3380CC4-5D6E-409C-BE32-E72D297353CC}">
              <c16:uniqueId val="{00000001-F114-4344-892D-50BC603329DA}"/>
            </c:ext>
          </c:extLst>
        </c:ser>
        <c:ser>
          <c:idx val="2"/>
          <c:order val="2"/>
          <c:tx>
            <c:strRef>
              <c:f>Sheet1!$D$1</c:f>
              <c:strCache>
                <c:ptCount val="1"/>
                <c:pt idx="0">
                  <c:v>Adaptive</c:v>
                </c:pt>
              </c:strCache>
            </c:strRef>
          </c:tx>
          <c:spPr>
            <a:solidFill>
              <a:schemeClr val="accent5"/>
            </a:solidFill>
            <a:ln>
              <a:solidFill>
                <a:schemeClr val="tx1"/>
              </a:solidFill>
            </a:ln>
            <a:effectLst/>
          </c:spPr>
          <c:invertIfNegative val="0"/>
          <c:cat>
            <c:strRef>
              <c:f>Sheet1!$A$2:$A$11</c:f>
              <c:strCache>
                <c:ptCount val="10"/>
                <c:pt idx="0">
                  <c:v>h2</c:v>
                </c:pt>
                <c:pt idx="1">
                  <c:v>jython</c:v>
                </c:pt>
                <c:pt idx="2">
                  <c:v>lusearch</c:v>
                </c:pt>
                <c:pt idx="3">
                  <c:v>sunflow</c:v>
                </c:pt>
                <c:pt idx="4">
                  <c:v>xalan</c:v>
                </c:pt>
                <c:pt idx="5">
                  <c:v>c.compiler</c:v>
                </c:pt>
                <c:pt idx="6">
                  <c:v>derby</c:v>
                </c:pt>
                <c:pt idx="7">
                  <c:v>mpegaudio</c:v>
                </c:pt>
                <c:pt idx="8">
                  <c:v>xml.validation</c:v>
                </c:pt>
                <c:pt idx="9">
                  <c:v>xml.transform</c:v>
                </c:pt>
              </c:strCache>
            </c:strRef>
          </c:cat>
          <c:val>
            <c:numRef>
              <c:f>Sheet1!$D$2:$D$11</c:f>
              <c:numCache>
                <c:formatCode>General</c:formatCode>
                <c:ptCount val="10"/>
                <c:pt idx="0">
                  <c:v>0.59946999999999995</c:v>
                </c:pt>
                <c:pt idx="1">
                  <c:v>0.55759000000000003</c:v>
                </c:pt>
                <c:pt idx="2">
                  <c:v>0.13235</c:v>
                </c:pt>
                <c:pt idx="3">
                  <c:v>0.26682</c:v>
                </c:pt>
                <c:pt idx="4">
                  <c:v>0.21240999999999999</c:v>
                </c:pt>
                <c:pt idx="5">
                  <c:v>0.66547000000000001</c:v>
                </c:pt>
                <c:pt idx="6">
                  <c:v>0.25136999999999998</c:v>
                </c:pt>
                <c:pt idx="7">
                  <c:v>0.43565999999999999</c:v>
                </c:pt>
                <c:pt idx="8">
                  <c:v>0.50363000000000002</c:v>
                </c:pt>
                <c:pt idx="9">
                  <c:v>0.33572999999999997</c:v>
                </c:pt>
              </c:numCache>
            </c:numRef>
          </c:val>
          <c:extLst>
            <c:ext xmlns:c16="http://schemas.microsoft.com/office/drawing/2014/chart" uri="{C3380CC4-5D6E-409C-BE32-E72D297353CC}">
              <c16:uniqueId val="{00000002-F114-4344-892D-50BC603329DA}"/>
            </c:ext>
          </c:extLst>
        </c:ser>
        <c:dLbls>
          <c:showLegendKey val="0"/>
          <c:showVal val="0"/>
          <c:showCatName val="0"/>
          <c:showSerName val="0"/>
          <c:showPercent val="0"/>
          <c:showBubbleSize val="0"/>
        </c:dLbls>
        <c:gapWidth val="219"/>
        <c:overlap val="-27"/>
        <c:axId val="1869382960"/>
        <c:axId val="1869384624"/>
      </c:barChart>
      <c:catAx>
        <c:axId val="1869382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869384624"/>
        <c:crosses val="autoZero"/>
        <c:auto val="1"/>
        <c:lblAlgn val="ctr"/>
        <c:lblOffset val="100"/>
        <c:noMultiLvlLbl val="0"/>
      </c:catAx>
      <c:valAx>
        <c:axId val="1869384624"/>
        <c:scaling>
          <c:orientation val="minMax"/>
        </c:scaling>
        <c:delete val="0"/>
        <c:axPos val="l"/>
        <c:majorGridlines>
          <c:spPr>
            <a:ln w="952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panose="02000503000000020004"/>
                    <a:ea typeface="+mn-ea"/>
                    <a:cs typeface="+mn-cs"/>
                  </a:defRPr>
                </a:pPr>
                <a:r>
                  <a:rPr lang="en-US" altLang="zh-CN" sz="1800" dirty="0">
                    <a:latin typeface="Helvetica Neue" panose="02000503000000020004"/>
                  </a:rPr>
                  <a:t>Normalized GC time</a:t>
                </a:r>
              </a:p>
            </c:rich>
          </c:tx>
          <c:layout>
            <c:manualLayout>
              <c:xMode val="edge"/>
              <c:yMode val="edge"/>
              <c:x val="2.8394639693511019E-2"/>
              <c:y val="0.17558124457341956"/>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panose="02000503000000020004"/>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869382960"/>
        <c:crosses val="autoZero"/>
        <c:crossBetween val="between"/>
      </c:valAx>
      <c:spPr>
        <a:noFill/>
        <a:ln>
          <a:solidFill>
            <a:schemeClr val="bg1">
              <a:lumMod val="95000"/>
            </a:schemeClr>
          </a:solidFill>
        </a:ln>
        <a:effectLst/>
      </c:spPr>
    </c:plotArea>
    <c:legend>
      <c:legendPos val="b"/>
      <c:layout>
        <c:manualLayout>
          <c:xMode val="edge"/>
          <c:yMode val="edge"/>
          <c:x val="0.53010847111214365"/>
          <c:y val="4.8920767605745902E-2"/>
          <c:w val="0.45682154377795958"/>
          <c:h val="7.378421491869373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455593832020998"/>
          <c:y val="4.0557910391420718E-2"/>
          <c:w val="0.84252739501312335"/>
          <c:h val="0.73148837622828011"/>
        </c:manualLayout>
      </c:layout>
      <c:barChart>
        <c:barDir val="col"/>
        <c:grouping val="clustered"/>
        <c:varyColors val="0"/>
        <c:ser>
          <c:idx val="0"/>
          <c:order val="0"/>
          <c:tx>
            <c:strRef>
              <c:f>Sheet1!$B$1</c:f>
              <c:strCache>
                <c:ptCount val="1"/>
                <c:pt idx="0">
                  <c:v>Vanilla</c:v>
                </c:pt>
              </c:strCache>
            </c:strRef>
          </c:tx>
          <c:spPr>
            <a:solidFill>
              <a:schemeClr val="bg1"/>
            </a:solidFill>
            <a:ln>
              <a:solidFill>
                <a:schemeClr val="tx1"/>
              </a:solidFill>
            </a:ln>
            <a:effectLst/>
          </c:spPr>
          <c:invertIfNegative val="0"/>
          <c:cat>
            <c:strRef>
              <c:f>Sheet1!$A$2:$A$6</c:f>
              <c:strCache>
                <c:ptCount val="5"/>
                <c:pt idx="0">
                  <c:v>h2</c:v>
                </c:pt>
                <c:pt idx="1">
                  <c:v>jython</c:v>
                </c:pt>
                <c:pt idx="2">
                  <c:v>lusearch</c:v>
                </c:pt>
                <c:pt idx="3">
                  <c:v>sunflow</c:v>
                </c:pt>
                <c:pt idx="4">
                  <c:v>xalan</c:v>
                </c:pt>
              </c:strCache>
            </c:strRef>
          </c:cat>
          <c:val>
            <c:numRef>
              <c:f>Sheet1!$B$2:$B$6</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0-F114-4344-892D-50BC603329DA}"/>
            </c:ext>
          </c:extLst>
        </c:ser>
        <c:ser>
          <c:idx val="1"/>
          <c:order val="1"/>
          <c:tx>
            <c:strRef>
              <c:f>Sheet1!$C$1</c:f>
              <c:strCache>
                <c:ptCount val="1"/>
                <c:pt idx="0">
                  <c:v>JVM10</c:v>
                </c:pt>
              </c:strCache>
            </c:strRef>
          </c:tx>
          <c:spPr>
            <a:solidFill>
              <a:schemeClr val="accent3"/>
            </a:solidFill>
            <a:ln>
              <a:solidFill>
                <a:schemeClr val="tx1"/>
              </a:solidFill>
            </a:ln>
            <a:effectLst/>
          </c:spPr>
          <c:invertIfNegative val="0"/>
          <c:cat>
            <c:strRef>
              <c:f>Sheet1!$A$2:$A$6</c:f>
              <c:strCache>
                <c:ptCount val="5"/>
                <c:pt idx="0">
                  <c:v>h2</c:v>
                </c:pt>
                <c:pt idx="1">
                  <c:v>jython</c:v>
                </c:pt>
                <c:pt idx="2">
                  <c:v>lusearch</c:v>
                </c:pt>
                <c:pt idx="3">
                  <c:v>sunflow</c:v>
                </c:pt>
                <c:pt idx="4">
                  <c:v>xalan</c:v>
                </c:pt>
              </c:strCache>
            </c:strRef>
          </c:cat>
          <c:val>
            <c:numRef>
              <c:f>Sheet1!$C$2:$C$6</c:f>
              <c:numCache>
                <c:formatCode>General</c:formatCode>
                <c:ptCount val="5"/>
                <c:pt idx="0">
                  <c:v>1.1395299999999999</c:v>
                </c:pt>
                <c:pt idx="1">
                  <c:v>0.78856999999999999</c:v>
                </c:pt>
                <c:pt idx="2">
                  <c:v>0.27556000000000003</c:v>
                </c:pt>
                <c:pt idx="3">
                  <c:v>0.96062999999999998</c:v>
                </c:pt>
                <c:pt idx="4">
                  <c:v>0.70293000000000005</c:v>
                </c:pt>
              </c:numCache>
            </c:numRef>
          </c:val>
          <c:extLst>
            <c:ext xmlns:c16="http://schemas.microsoft.com/office/drawing/2014/chart" uri="{C3380CC4-5D6E-409C-BE32-E72D297353CC}">
              <c16:uniqueId val="{00000001-F114-4344-892D-50BC603329DA}"/>
            </c:ext>
          </c:extLst>
        </c:ser>
        <c:ser>
          <c:idx val="2"/>
          <c:order val="2"/>
          <c:tx>
            <c:strRef>
              <c:f>Sheet1!$D$1</c:f>
              <c:strCache>
                <c:ptCount val="1"/>
                <c:pt idx="0">
                  <c:v>Adaptive</c:v>
                </c:pt>
              </c:strCache>
            </c:strRef>
          </c:tx>
          <c:spPr>
            <a:solidFill>
              <a:schemeClr val="accent5"/>
            </a:solidFill>
            <a:ln>
              <a:solidFill>
                <a:schemeClr val="tx1"/>
              </a:solidFill>
            </a:ln>
            <a:effectLst/>
          </c:spPr>
          <c:invertIfNegative val="0"/>
          <c:cat>
            <c:strRef>
              <c:f>Sheet1!$A$2:$A$6</c:f>
              <c:strCache>
                <c:ptCount val="5"/>
                <c:pt idx="0">
                  <c:v>h2</c:v>
                </c:pt>
                <c:pt idx="1">
                  <c:v>jython</c:v>
                </c:pt>
                <c:pt idx="2">
                  <c:v>lusearch</c:v>
                </c:pt>
                <c:pt idx="3">
                  <c:v>sunflow</c:v>
                </c:pt>
                <c:pt idx="4">
                  <c:v>xalan</c:v>
                </c:pt>
              </c:strCache>
            </c:strRef>
          </c:cat>
          <c:val>
            <c:numRef>
              <c:f>Sheet1!$D$2:$D$6</c:f>
              <c:numCache>
                <c:formatCode>General</c:formatCode>
                <c:ptCount val="5"/>
                <c:pt idx="0">
                  <c:v>1.0232600000000001</c:v>
                </c:pt>
                <c:pt idx="1">
                  <c:v>0.80810000000000004</c:v>
                </c:pt>
                <c:pt idx="2">
                  <c:v>0.28721999999999998</c:v>
                </c:pt>
                <c:pt idx="3">
                  <c:v>0.55906</c:v>
                </c:pt>
                <c:pt idx="4">
                  <c:v>0.47071000000000002</c:v>
                </c:pt>
              </c:numCache>
            </c:numRef>
          </c:val>
          <c:extLst>
            <c:ext xmlns:c16="http://schemas.microsoft.com/office/drawing/2014/chart" uri="{C3380CC4-5D6E-409C-BE32-E72D297353CC}">
              <c16:uniqueId val="{00000002-F114-4344-892D-50BC603329DA}"/>
            </c:ext>
          </c:extLst>
        </c:ser>
        <c:dLbls>
          <c:showLegendKey val="0"/>
          <c:showVal val="0"/>
          <c:showCatName val="0"/>
          <c:showSerName val="0"/>
          <c:showPercent val="0"/>
          <c:showBubbleSize val="0"/>
        </c:dLbls>
        <c:gapWidth val="219"/>
        <c:overlap val="-27"/>
        <c:axId val="1869382960"/>
        <c:axId val="1869384624"/>
      </c:barChart>
      <c:catAx>
        <c:axId val="1869382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869384624"/>
        <c:crosses val="autoZero"/>
        <c:auto val="1"/>
        <c:lblAlgn val="ctr"/>
        <c:lblOffset val="100"/>
        <c:noMultiLvlLbl val="0"/>
      </c:catAx>
      <c:valAx>
        <c:axId val="1869384624"/>
        <c:scaling>
          <c:orientation val="minMax"/>
        </c:scaling>
        <c:delete val="0"/>
        <c:axPos val="l"/>
        <c:majorGridlines>
          <c:spPr>
            <a:ln w="952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panose="02000503000000020004"/>
                    <a:ea typeface="+mn-ea"/>
                    <a:cs typeface="+mn-cs"/>
                  </a:defRPr>
                </a:pPr>
                <a:r>
                  <a:rPr lang="en-US" altLang="zh-CN" sz="1800" dirty="0">
                    <a:latin typeface="Helvetica Neue" panose="02000503000000020004"/>
                  </a:rPr>
                  <a:t>Normalized GC time</a:t>
                </a:r>
              </a:p>
            </c:rich>
          </c:tx>
          <c:layout>
            <c:manualLayout>
              <c:xMode val="edge"/>
              <c:yMode val="edge"/>
              <c:x val="2.8394639693511019E-2"/>
              <c:y val="0.17558124457341956"/>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Helvetica Neue" panose="02000503000000020004"/>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869382960"/>
        <c:crosses val="autoZero"/>
        <c:crossBetween val="between"/>
      </c:valAx>
      <c:spPr>
        <a:noFill/>
        <a:ln>
          <a:solidFill>
            <a:schemeClr val="bg1">
              <a:lumMod val="95000"/>
            </a:schemeClr>
          </a:solidFill>
        </a:ln>
        <a:effectLst/>
      </c:spPr>
    </c:plotArea>
    <c:legend>
      <c:legendPos val="b"/>
      <c:layout>
        <c:manualLayout>
          <c:xMode val="edge"/>
          <c:yMode val="edge"/>
          <c:x val="0.53010847111214365"/>
          <c:y val="4.8920767605745902E-2"/>
          <c:w val="0.3504005842900289"/>
          <c:h val="6.0641989938801946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010727888020638"/>
          <c:y val="4.101012433672211E-2"/>
          <c:w val="0.79301016078895425"/>
          <c:h val="0.78293950409339663"/>
        </c:manualLayout>
      </c:layout>
      <c:lineChart>
        <c:grouping val="standard"/>
        <c:varyColors val="0"/>
        <c:ser>
          <c:idx val="0"/>
          <c:order val="0"/>
          <c:tx>
            <c:strRef>
              <c:f>Sheet1!$B$1</c:f>
              <c:strCache>
                <c:ptCount val="1"/>
                <c:pt idx="0">
                  <c:v>Vanilla</c:v>
                </c:pt>
              </c:strCache>
            </c:strRef>
          </c:tx>
          <c:spPr>
            <a:ln w="28575" cap="rnd">
              <a:solidFill>
                <a:schemeClr val="tx1"/>
              </a:solidFill>
              <a:round/>
            </a:ln>
            <a:effectLst/>
          </c:spPr>
          <c:marker>
            <c:symbol val="none"/>
          </c:marker>
          <c:cat>
            <c:numRef>
              <c:f>Sheet1!$A$2:$A$147</c:f>
              <c:numCache>
                <c:formatCode>General</c:formatCode>
                <c:ptCount val="146"/>
              </c:numCache>
            </c:numRef>
          </c:cat>
          <c:val>
            <c:numRef>
              <c:f>Sheet1!$B$2:$B$147</c:f>
              <c:numCache>
                <c:formatCode>General</c:formatCode>
                <c:ptCount val="146"/>
                <c:pt idx="0">
                  <c:v>15</c:v>
                </c:pt>
                <c:pt idx="1">
                  <c:v>15</c:v>
                </c:pt>
                <c:pt idx="2">
                  <c:v>15</c:v>
                </c:pt>
                <c:pt idx="3">
                  <c:v>15</c:v>
                </c:pt>
                <c:pt idx="4">
                  <c:v>15</c:v>
                </c:pt>
                <c:pt idx="5">
                  <c:v>15</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15</c:v>
                </c:pt>
                <c:pt idx="20">
                  <c:v>15</c:v>
                </c:pt>
                <c:pt idx="21">
                  <c:v>15</c:v>
                </c:pt>
                <c:pt idx="22">
                  <c:v>15</c:v>
                </c:pt>
                <c:pt idx="23">
                  <c:v>15</c:v>
                </c:pt>
                <c:pt idx="24">
                  <c:v>15</c:v>
                </c:pt>
                <c:pt idx="25">
                  <c:v>15</c:v>
                </c:pt>
                <c:pt idx="26">
                  <c:v>15</c:v>
                </c:pt>
                <c:pt idx="27">
                  <c:v>15</c:v>
                </c:pt>
                <c:pt idx="28">
                  <c:v>15</c:v>
                </c:pt>
                <c:pt idx="29">
                  <c:v>15</c:v>
                </c:pt>
                <c:pt idx="30">
                  <c:v>15</c:v>
                </c:pt>
                <c:pt idx="31">
                  <c:v>15</c:v>
                </c:pt>
                <c:pt idx="32">
                  <c:v>15</c:v>
                </c:pt>
                <c:pt idx="33">
                  <c:v>15</c:v>
                </c:pt>
                <c:pt idx="34">
                  <c:v>15</c:v>
                </c:pt>
                <c:pt idx="35">
                  <c:v>15</c:v>
                </c:pt>
                <c:pt idx="36">
                  <c:v>15</c:v>
                </c:pt>
                <c:pt idx="37">
                  <c:v>15</c:v>
                </c:pt>
                <c:pt idx="38">
                  <c:v>15</c:v>
                </c:pt>
                <c:pt idx="39">
                  <c:v>15</c:v>
                </c:pt>
                <c:pt idx="40">
                  <c:v>15</c:v>
                </c:pt>
                <c:pt idx="41">
                  <c:v>15</c:v>
                </c:pt>
                <c:pt idx="42">
                  <c:v>15</c:v>
                </c:pt>
                <c:pt idx="43">
                  <c:v>15</c:v>
                </c:pt>
                <c:pt idx="44">
                  <c:v>15</c:v>
                </c:pt>
                <c:pt idx="45">
                  <c:v>15</c:v>
                </c:pt>
                <c:pt idx="46">
                  <c:v>15</c:v>
                </c:pt>
                <c:pt idx="47">
                  <c:v>15</c:v>
                </c:pt>
                <c:pt idx="48">
                  <c:v>15</c:v>
                </c:pt>
                <c:pt idx="49">
                  <c:v>15</c:v>
                </c:pt>
                <c:pt idx="50">
                  <c:v>15</c:v>
                </c:pt>
                <c:pt idx="51">
                  <c:v>15</c:v>
                </c:pt>
                <c:pt idx="52">
                  <c:v>15</c:v>
                </c:pt>
                <c:pt idx="53">
                  <c:v>15</c:v>
                </c:pt>
                <c:pt idx="54">
                  <c:v>15</c:v>
                </c:pt>
                <c:pt idx="55">
                  <c:v>15</c:v>
                </c:pt>
                <c:pt idx="56">
                  <c:v>15</c:v>
                </c:pt>
                <c:pt idx="57">
                  <c:v>15</c:v>
                </c:pt>
                <c:pt idx="58">
                  <c:v>15</c:v>
                </c:pt>
                <c:pt idx="59">
                  <c:v>15</c:v>
                </c:pt>
                <c:pt idx="60">
                  <c:v>15</c:v>
                </c:pt>
                <c:pt idx="61">
                  <c:v>15</c:v>
                </c:pt>
                <c:pt idx="62">
                  <c:v>15</c:v>
                </c:pt>
                <c:pt idx="63">
                  <c:v>15</c:v>
                </c:pt>
                <c:pt idx="64">
                  <c:v>15</c:v>
                </c:pt>
                <c:pt idx="65">
                  <c:v>15</c:v>
                </c:pt>
                <c:pt idx="66">
                  <c:v>15</c:v>
                </c:pt>
                <c:pt idx="67">
                  <c:v>15</c:v>
                </c:pt>
                <c:pt idx="68">
                  <c:v>15</c:v>
                </c:pt>
                <c:pt idx="69">
                  <c:v>15</c:v>
                </c:pt>
                <c:pt idx="70">
                  <c:v>15</c:v>
                </c:pt>
                <c:pt idx="71">
                  <c:v>15</c:v>
                </c:pt>
                <c:pt idx="72">
                  <c:v>15</c:v>
                </c:pt>
                <c:pt idx="73">
                  <c:v>15</c:v>
                </c:pt>
                <c:pt idx="74">
                  <c:v>15</c:v>
                </c:pt>
                <c:pt idx="75">
                  <c:v>15</c:v>
                </c:pt>
                <c:pt idx="76">
                  <c:v>15</c:v>
                </c:pt>
                <c:pt idx="77">
                  <c:v>15</c:v>
                </c:pt>
                <c:pt idx="78">
                  <c:v>15</c:v>
                </c:pt>
                <c:pt idx="79">
                  <c:v>15</c:v>
                </c:pt>
                <c:pt idx="80">
                  <c:v>15</c:v>
                </c:pt>
                <c:pt idx="81">
                  <c:v>15</c:v>
                </c:pt>
                <c:pt idx="82">
                  <c:v>15</c:v>
                </c:pt>
                <c:pt idx="83">
                  <c:v>15</c:v>
                </c:pt>
                <c:pt idx="84">
                  <c:v>15</c:v>
                </c:pt>
                <c:pt idx="85">
                  <c:v>15</c:v>
                </c:pt>
                <c:pt idx="86">
                  <c:v>15</c:v>
                </c:pt>
                <c:pt idx="87">
                  <c:v>15</c:v>
                </c:pt>
                <c:pt idx="88">
                  <c:v>15</c:v>
                </c:pt>
                <c:pt idx="89">
                  <c:v>15</c:v>
                </c:pt>
                <c:pt idx="90">
                  <c:v>15</c:v>
                </c:pt>
                <c:pt idx="91">
                  <c:v>15</c:v>
                </c:pt>
                <c:pt idx="92">
                  <c:v>15</c:v>
                </c:pt>
                <c:pt idx="93">
                  <c:v>15</c:v>
                </c:pt>
                <c:pt idx="94">
                  <c:v>15</c:v>
                </c:pt>
                <c:pt idx="95">
                  <c:v>15</c:v>
                </c:pt>
                <c:pt idx="96">
                  <c:v>15</c:v>
                </c:pt>
                <c:pt idx="97">
                  <c:v>15</c:v>
                </c:pt>
                <c:pt idx="98">
                  <c:v>15</c:v>
                </c:pt>
                <c:pt idx="99">
                  <c:v>15</c:v>
                </c:pt>
                <c:pt idx="100">
                  <c:v>15</c:v>
                </c:pt>
                <c:pt idx="101">
                  <c:v>15</c:v>
                </c:pt>
                <c:pt idx="102">
                  <c:v>15</c:v>
                </c:pt>
                <c:pt idx="103">
                  <c:v>15</c:v>
                </c:pt>
                <c:pt idx="104">
                  <c:v>15</c:v>
                </c:pt>
                <c:pt idx="105">
                  <c:v>15</c:v>
                </c:pt>
                <c:pt idx="106">
                  <c:v>15</c:v>
                </c:pt>
                <c:pt idx="107">
                  <c:v>15</c:v>
                </c:pt>
                <c:pt idx="108">
                  <c:v>15</c:v>
                </c:pt>
                <c:pt idx="109">
                  <c:v>15</c:v>
                </c:pt>
                <c:pt idx="110">
                  <c:v>15</c:v>
                </c:pt>
                <c:pt idx="111">
                  <c:v>15</c:v>
                </c:pt>
                <c:pt idx="112">
                  <c:v>15</c:v>
                </c:pt>
                <c:pt idx="113">
                  <c:v>15</c:v>
                </c:pt>
                <c:pt idx="114">
                  <c:v>15</c:v>
                </c:pt>
                <c:pt idx="115">
                  <c:v>15</c:v>
                </c:pt>
                <c:pt idx="116">
                  <c:v>15</c:v>
                </c:pt>
                <c:pt idx="117">
                  <c:v>15</c:v>
                </c:pt>
                <c:pt idx="118">
                  <c:v>15</c:v>
                </c:pt>
                <c:pt idx="119">
                  <c:v>15</c:v>
                </c:pt>
                <c:pt idx="120">
                  <c:v>15</c:v>
                </c:pt>
                <c:pt idx="121">
                  <c:v>15</c:v>
                </c:pt>
                <c:pt idx="122">
                  <c:v>15</c:v>
                </c:pt>
                <c:pt idx="123">
                  <c:v>15</c:v>
                </c:pt>
                <c:pt idx="124">
                  <c:v>15</c:v>
                </c:pt>
                <c:pt idx="125">
                  <c:v>15</c:v>
                </c:pt>
                <c:pt idx="126">
                  <c:v>15</c:v>
                </c:pt>
                <c:pt idx="127">
                  <c:v>15</c:v>
                </c:pt>
                <c:pt idx="128">
                  <c:v>15</c:v>
                </c:pt>
                <c:pt idx="129">
                  <c:v>15</c:v>
                </c:pt>
                <c:pt idx="130">
                  <c:v>15</c:v>
                </c:pt>
                <c:pt idx="131">
                  <c:v>15</c:v>
                </c:pt>
                <c:pt idx="132">
                  <c:v>15</c:v>
                </c:pt>
                <c:pt idx="133">
                  <c:v>15</c:v>
                </c:pt>
                <c:pt idx="134">
                  <c:v>15</c:v>
                </c:pt>
                <c:pt idx="135">
                  <c:v>15</c:v>
                </c:pt>
                <c:pt idx="136">
                  <c:v>15</c:v>
                </c:pt>
                <c:pt idx="137">
                  <c:v>15</c:v>
                </c:pt>
                <c:pt idx="138">
                  <c:v>15</c:v>
                </c:pt>
                <c:pt idx="139">
                  <c:v>15</c:v>
                </c:pt>
                <c:pt idx="140">
                  <c:v>15</c:v>
                </c:pt>
                <c:pt idx="141">
                  <c:v>15</c:v>
                </c:pt>
                <c:pt idx="142">
                  <c:v>15</c:v>
                </c:pt>
                <c:pt idx="143">
                  <c:v>15</c:v>
                </c:pt>
                <c:pt idx="144">
                  <c:v>15</c:v>
                </c:pt>
                <c:pt idx="145">
                  <c:v>15</c:v>
                </c:pt>
              </c:numCache>
            </c:numRef>
          </c:val>
          <c:smooth val="0"/>
          <c:extLst>
            <c:ext xmlns:c16="http://schemas.microsoft.com/office/drawing/2014/chart" uri="{C3380CC4-5D6E-409C-BE32-E72D297353CC}">
              <c16:uniqueId val="{00000000-6E3E-4B45-9373-421A70034008}"/>
            </c:ext>
          </c:extLst>
        </c:ser>
        <c:ser>
          <c:idx val="1"/>
          <c:order val="1"/>
          <c:tx>
            <c:strRef>
              <c:f>Sheet1!$C$1</c:f>
              <c:strCache>
                <c:ptCount val="1"/>
                <c:pt idx="0">
                  <c:v>JVM10</c:v>
                </c:pt>
              </c:strCache>
            </c:strRef>
          </c:tx>
          <c:spPr>
            <a:ln w="28575" cap="rnd">
              <a:solidFill>
                <a:schemeClr val="accent6">
                  <a:lumMod val="60000"/>
                  <a:lumOff val="40000"/>
                </a:schemeClr>
              </a:solidFill>
              <a:round/>
            </a:ln>
            <a:effectLst/>
          </c:spPr>
          <c:marker>
            <c:symbol val="none"/>
          </c:marker>
          <c:cat>
            <c:numRef>
              <c:f>Sheet1!$A$2:$A$147</c:f>
              <c:numCache>
                <c:formatCode>General</c:formatCode>
                <c:ptCount val="146"/>
              </c:numCache>
            </c:numRef>
          </c:cat>
          <c:val>
            <c:numRef>
              <c:f>Sheet1!$C$2:$C$147</c:f>
              <c:numCache>
                <c:formatCode>General</c:formatCode>
                <c:ptCount val="146"/>
                <c:pt idx="0">
                  <c:v>2</c:v>
                </c:pt>
                <c:pt idx="1">
                  <c:v>2</c:v>
                </c:pt>
                <c:pt idx="2">
                  <c:v>2</c:v>
                </c:pt>
                <c:pt idx="3">
                  <c:v>2</c:v>
                </c:pt>
                <c:pt idx="4">
                  <c:v>2</c:v>
                </c:pt>
                <c:pt idx="5">
                  <c:v>2</c:v>
                </c:pt>
                <c:pt idx="6">
                  <c:v>2</c:v>
                </c:pt>
                <c:pt idx="7">
                  <c:v>2</c:v>
                </c:pt>
                <c:pt idx="8">
                  <c:v>2</c:v>
                </c:pt>
                <c:pt idx="9">
                  <c:v>2</c:v>
                </c:pt>
                <c:pt idx="10">
                  <c:v>2</c:v>
                </c:pt>
                <c:pt idx="11">
                  <c:v>2</c:v>
                </c:pt>
                <c:pt idx="12">
                  <c:v>2</c:v>
                </c:pt>
                <c:pt idx="13">
                  <c:v>2</c:v>
                </c:pt>
                <c:pt idx="14">
                  <c:v>2</c:v>
                </c:pt>
                <c:pt idx="15">
                  <c:v>2</c:v>
                </c:pt>
                <c:pt idx="16">
                  <c:v>2</c:v>
                </c:pt>
                <c:pt idx="17">
                  <c:v>2</c:v>
                </c:pt>
                <c:pt idx="18">
                  <c:v>2</c:v>
                </c:pt>
                <c:pt idx="19">
                  <c:v>2</c:v>
                </c:pt>
                <c:pt idx="20">
                  <c:v>2</c:v>
                </c:pt>
                <c:pt idx="21">
                  <c:v>2</c:v>
                </c:pt>
                <c:pt idx="22">
                  <c:v>2</c:v>
                </c:pt>
                <c:pt idx="23">
                  <c:v>2</c:v>
                </c:pt>
                <c:pt idx="24">
                  <c:v>2</c:v>
                </c:pt>
                <c:pt idx="25">
                  <c:v>2</c:v>
                </c:pt>
                <c:pt idx="26">
                  <c:v>2</c:v>
                </c:pt>
                <c:pt idx="27">
                  <c:v>2</c:v>
                </c:pt>
                <c:pt idx="28">
                  <c:v>2</c:v>
                </c:pt>
                <c:pt idx="29">
                  <c:v>2</c:v>
                </c:pt>
                <c:pt idx="30">
                  <c:v>2</c:v>
                </c:pt>
                <c:pt idx="31">
                  <c:v>2</c:v>
                </c:pt>
                <c:pt idx="32">
                  <c:v>2</c:v>
                </c:pt>
                <c:pt idx="33">
                  <c:v>2</c:v>
                </c:pt>
                <c:pt idx="34">
                  <c:v>2</c:v>
                </c:pt>
                <c:pt idx="35">
                  <c:v>2</c:v>
                </c:pt>
                <c:pt idx="36">
                  <c:v>2</c:v>
                </c:pt>
                <c:pt idx="37">
                  <c:v>2</c:v>
                </c:pt>
                <c:pt idx="38">
                  <c:v>2</c:v>
                </c:pt>
                <c:pt idx="39">
                  <c:v>2</c:v>
                </c:pt>
                <c:pt idx="40">
                  <c:v>2</c:v>
                </c:pt>
                <c:pt idx="41">
                  <c:v>2</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2</c:v>
                </c:pt>
                <c:pt idx="62">
                  <c:v>2</c:v>
                </c:pt>
                <c:pt idx="63">
                  <c:v>2</c:v>
                </c:pt>
                <c:pt idx="64">
                  <c:v>2</c:v>
                </c:pt>
                <c:pt idx="65">
                  <c:v>2</c:v>
                </c:pt>
                <c:pt idx="66">
                  <c:v>2</c:v>
                </c:pt>
                <c:pt idx="67">
                  <c:v>2</c:v>
                </c:pt>
                <c:pt idx="68">
                  <c:v>2</c:v>
                </c:pt>
                <c:pt idx="69">
                  <c:v>2</c:v>
                </c:pt>
                <c:pt idx="70">
                  <c:v>2</c:v>
                </c:pt>
                <c:pt idx="71">
                  <c:v>2</c:v>
                </c:pt>
                <c:pt idx="72">
                  <c:v>2</c:v>
                </c:pt>
                <c:pt idx="73">
                  <c:v>2</c:v>
                </c:pt>
                <c:pt idx="74">
                  <c:v>2</c:v>
                </c:pt>
                <c:pt idx="75">
                  <c:v>2</c:v>
                </c:pt>
                <c:pt idx="76">
                  <c:v>2</c:v>
                </c:pt>
                <c:pt idx="77">
                  <c:v>2</c:v>
                </c:pt>
                <c:pt idx="78">
                  <c:v>2</c:v>
                </c:pt>
                <c:pt idx="79">
                  <c:v>2</c:v>
                </c:pt>
                <c:pt idx="80">
                  <c:v>2</c:v>
                </c:pt>
                <c:pt idx="81">
                  <c:v>2</c:v>
                </c:pt>
                <c:pt idx="82">
                  <c:v>2</c:v>
                </c:pt>
                <c:pt idx="83">
                  <c:v>2</c:v>
                </c:pt>
                <c:pt idx="84">
                  <c:v>2</c:v>
                </c:pt>
                <c:pt idx="85">
                  <c:v>2</c:v>
                </c:pt>
                <c:pt idx="86">
                  <c:v>2</c:v>
                </c:pt>
                <c:pt idx="87">
                  <c:v>2</c:v>
                </c:pt>
                <c:pt idx="88">
                  <c:v>2</c:v>
                </c:pt>
                <c:pt idx="89">
                  <c:v>2</c:v>
                </c:pt>
                <c:pt idx="90">
                  <c:v>2</c:v>
                </c:pt>
                <c:pt idx="91">
                  <c:v>2</c:v>
                </c:pt>
                <c:pt idx="92">
                  <c:v>2</c:v>
                </c:pt>
                <c:pt idx="93">
                  <c:v>2</c:v>
                </c:pt>
                <c:pt idx="94">
                  <c:v>2</c:v>
                </c:pt>
                <c:pt idx="95">
                  <c:v>2</c:v>
                </c:pt>
                <c:pt idx="96">
                  <c:v>2</c:v>
                </c:pt>
                <c:pt idx="97">
                  <c:v>2</c:v>
                </c:pt>
                <c:pt idx="98">
                  <c:v>2</c:v>
                </c:pt>
                <c:pt idx="99">
                  <c:v>2</c:v>
                </c:pt>
                <c:pt idx="100">
                  <c:v>2</c:v>
                </c:pt>
                <c:pt idx="101">
                  <c:v>2</c:v>
                </c:pt>
                <c:pt idx="102">
                  <c:v>2</c:v>
                </c:pt>
                <c:pt idx="103">
                  <c:v>2</c:v>
                </c:pt>
                <c:pt idx="104">
                  <c:v>2</c:v>
                </c:pt>
                <c:pt idx="105">
                  <c:v>2</c:v>
                </c:pt>
                <c:pt idx="106">
                  <c:v>2</c:v>
                </c:pt>
                <c:pt idx="107">
                  <c:v>2</c:v>
                </c:pt>
                <c:pt idx="108">
                  <c:v>2</c:v>
                </c:pt>
                <c:pt idx="109">
                  <c:v>2</c:v>
                </c:pt>
                <c:pt idx="110">
                  <c:v>2</c:v>
                </c:pt>
                <c:pt idx="111">
                  <c:v>2</c:v>
                </c:pt>
                <c:pt idx="112">
                  <c:v>2</c:v>
                </c:pt>
                <c:pt idx="113">
                  <c:v>2</c:v>
                </c:pt>
                <c:pt idx="114">
                  <c:v>2</c:v>
                </c:pt>
                <c:pt idx="115">
                  <c:v>2</c:v>
                </c:pt>
                <c:pt idx="116">
                  <c:v>2</c:v>
                </c:pt>
                <c:pt idx="117">
                  <c:v>2</c:v>
                </c:pt>
                <c:pt idx="118">
                  <c:v>2</c:v>
                </c:pt>
                <c:pt idx="119">
                  <c:v>2</c:v>
                </c:pt>
                <c:pt idx="120">
                  <c:v>2</c:v>
                </c:pt>
                <c:pt idx="121">
                  <c:v>2</c:v>
                </c:pt>
                <c:pt idx="122">
                  <c:v>2</c:v>
                </c:pt>
                <c:pt idx="123">
                  <c:v>2</c:v>
                </c:pt>
                <c:pt idx="124">
                  <c:v>2</c:v>
                </c:pt>
                <c:pt idx="125">
                  <c:v>2</c:v>
                </c:pt>
                <c:pt idx="126">
                  <c:v>2</c:v>
                </c:pt>
                <c:pt idx="127">
                  <c:v>2</c:v>
                </c:pt>
                <c:pt idx="128">
                  <c:v>2</c:v>
                </c:pt>
                <c:pt idx="129">
                  <c:v>2</c:v>
                </c:pt>
                <c:pt idx="130">
                  <c:v>2</c:v>
                </c:pt>
                <c:pt idx="131">
                  <c:v>2</c:v>
                </c:pt>
                <c:pt idx="132">
                  <c:v>2</c:v>
                </c:pt>
                <c:pt idx="133">
                  <c:v>2</c:v>
                </c:pt>
                <c:pt idx="134">
                  <c:v>2</c:v>
                </c:pt>
                <c:pt idx="135">
                  <c:v>2</c:v>
                </c:pt>
                <c:pt idx="136">
                  <c:v>2</c:v>
                </c:pt>
                <c:pt idx="137">
                  <c:v>2</c:v>
                </c:pt>
                <c:pt idx="138">
                  <c:v>2</c:v>
                </c:pt>
                <c:pt idx="139">
                  <c:v>2</c:v>
                </c:pt>
                <c:pt idx="140">
                  <c:v>2</c:v>
                </c:pt>
                <c:pt idx="141">
                  <c:v>2</c:v>
                </c:pt>
                <c:pt idx="142">
                  <c:v>2</c:v>
                </c:pt>
                <c:pt idx="143">
                  <c:v>2</c:v>
                </c:pt>
                <c:pt idx="144">
                  <c:v>2</c:v>
                </c:pt>
                <c:pt idx="145">
                  <c:v>2</c:v>
                </c:pt>
              </c:numCache>
            </c:numRef>
          </c:val>
          <c:smooth val="0"/>
          <c:extLst>
            <c:ext xmlns:c16="http://schemas.microsoft.com/office/drawing/2014/chart" uri="{C3380CC4-5D6E-409C-BE32-E72D297353CC}">
              <c16:uniqueId val="{00000001-6E3E-4B45-9373-421A70034008}"/>
            </c:ext>
          </c:extLst>
        </c:ser>
        <c:ser>
          <c:idx val="2"/>
          <c:order val="2"/>
          <c:tx>
            <c:strRef>
              <c:f>Sheet1!$D$1</c:f>
              <c:strCache>
                <c:ptCount val="1"/>
                <c:pt idx="0">
                  <c:v>Adaptive</c:v>
                </c:pt>
              </c:strCache>
            </c:strRef>
          </c:tx>
          <c:spPr>
            <a:ln w="28575" cap="rnd">
              <a:solidFill>
                <a:schemeClr val="bg2">
                  <a:lumMod val="75000"/>
                </a:schemeClr>
              </a:solidFill>
              <a:round/>
            </a:ln>
            <a:effectLst/>
          </c:spPr>
          <c:marker>
            <c:symbol val="none"/>
          </c:marker>
          <c:cat>
            <c:numRef>
              <c:f>Sheet1!$A$2:$A$147</c:f>
              <c:numCache>
                <c:formatCode>General</c:formatCode>
                <c:ptCount val="146"/>
              </c:numCache>
            </c:numRef>
          </c:cat>
          <c:val>
            <c:numRef>
              <c:f>Sheet1!$D$2:$D$147</c:f>
              <c:numCache>
                <c:formatCode>General</c:formatCode>
                <c:ptCount val="146"/>
                <c:pt idx="0">
                  <c:v>2</c:v>
                </c:pt>
                <c:pt idx="1">
                  <c:v>2</c:v>
                </c:pt>
                <c:pt idx="2">
                  <c:v>2</c:v>
                </c:pt>
                <c:pt idx="3">
                  <c:v>2</c:v>
                </c:pt>
                <c:pt idx="4">
                  <c:v>2</c:v>
                </c:pt>
                <c:pt idx="5">
                  <c:v>8</c:v>
                </c:pt>
                <c:pt idx="6">
                  <c:v>8</c:v>
                </c:pt>
                <c:pt idx="7">
                  <c:v>8</c:v>
                </c:pt>
                <c:pt idx="8">
                  <c:v>8</c:v>
                </c:pt>
                <c:pt idx="9">
                  <c:v>8</c:v>
                </c:pt>
                <c:pt idx="10">
                  <c:v>8</c:v>
                </c:pt>
                <c:pt idx="11">
                  <c:v>8</c:v>
                </c:pt>
                <c:pt idx="12">
                  <c:v>8</c:v>
                </c:pt>
                <c:pt idx="13">
                  <c:v>8</c:v>
                </c:pt>
                <c:pt idx="14">
                  <c:v>8</c:v>
                </c:pt>
                <c:pt idx="15">
                  <c:v>8</c:v>
                </c:pt>
                <c:pt idx="16">
                  <c:v>8</c:v>
                </c:pt>
                <c:pt idx="17">
                  <c:v>8</c:v>
                </c:pt>
                <c:pt idx="18">
                  <c:v>8</c:v>
                </c:pt>
                <c:pt idx="19">
                  <c:v>8</c:v>
                </c:pt>
                <c:pt idx="20">
                  <c:v>8</c:v>
                </c:pt>
                <c:pt idx="21">
                  <c:v>8</c:v>
                </c:pt>
                <c:pt idx="22">
                  <c:v>8</c:v>
                </c:pt>
                <c:pt idx="23">
                  <c:v>8</c:v>
                </c:pt>
                <c:pt idx="24">
                  <c:v>8</c:v>
                </c:pt>
                <c:pt idx="25">
                  <c:v>8</c:v>
                </c:pt>
                <c:pt idx="26">
                  <c:v>8</c:v>
                </c:pt>
                <c:pt idx="27">
                  <c:v>8</c:v>
                </c:pt>
                <c:pt idx="28">
                  <c:v>8</c:v>
                </c:pt>
                <c:pt idx="29">
                  <c:v>9</c:v>
                </c:pt>
                <c:pt idx="30">
                  <c:v>9</c:v>
                </c:pt>
                <c:pt idx="31">
                  <c:v>9</c:v>
                </c:pt>
                <c:pt idx="32">
                  <c:v>9</c:v>
                </c:pt>
                <c:pt idx="33">
                  <c:v>9</c:v>
                </c:pt>
                <c:pt idx="34">
                  <c:v>9</c:v>
                </c:pt>
                <c:pt idx="35">
                  <c:v>9</c:v>
                </c:pt>
                <c:pt idx="36">
                  <c:v>9</c:v>
                </c:pt>
                <c:pt idx="37">
                  <c:v>9</c:v>
                </c:pt>
                <c:pt idx="38">
                  <c:v>9</c:v>
                </c:pt>
                <c:pt idx="39">
                  <c:v>9</c:v>
                </c:pt>
                <c:pt idx="40">
                  <c:v>9</c:v>
                </c:pt>
                <c:pt idx="41">
                  <c:v>9</c:v>
                </c:pt>
                <c:pt idx="42">
                  <c:v>9</c:v>
                </c:pt>
                <c:pt idx="43">
                  <c:v>9</c:v>
                </c:pt>
                <c:pt idx="44">
                  <c:v>9</c:v>
                </c:pt>
                <c:pt idx="45">
                  <c:v>9</c:v>
                </c:pt>
                <c:pt idx="46">
                  <c:v>9</c:v>
                </c:pt>
                <c:pt idx="47">
                  <c:v>9</c:v>
                </c:pt>
                <c:pt idx="48">
                  <c:v>9</c:v>
                </c:pt>
                <c:pt idx="49">
                  <c:v>9</c:v>
                </c:pt>
                <c:pt idx="50">
                  <c:v>9</c:v>
                </c:pt>
                <c:pt idx="51">
                  <c:v>9</c:v>
                </c:pt>
                <c:pt idx="52">
                  <c:v>9</c:v>
                </c:pt>
                <c:pt idx="53">
                  <c:v>9</c:v>
                </c:pt>
                <c:pt idx="54">
                  <c:v>9</c:v>
                </c:pt>
                <c:pt idx="55">
                  <c:v>9</c:v>
                </c:pt>
                <c:pt idx="56">
                  <c:v>9</c:v>
                </c:pt>
                <c:pt idx="57">
                  <c:v>9</c:v>
                </c:pt>
                <c:pt idx="58">
                  <c:v>9</c:v>
                </c:pt>
                <c:pt idx="59">
                  <c:v>9</c:v>
                </c:pt>
                <c:pt idx="60">
                  <c:v>9</c:v>
                </c:pt>
                <c:pt idx="61">
                  <c:v>9</c:v>
                </c:pt>
                <c:pt idx="62">
                  <c:v>9</c:v>
                </c:pt>
                <c:pt idx="63">
                  <c:v>11</c:v>
                </c:pt>
                <c:pt idx="64">
                  <c:v>11</c:v>
                </c:pt>
                <c:pt idx="65">
                  <c:v>11</c:v>
                </c:pt>
                <c:pt idx="66">
                  <c:v>11</c:v>
                </c:pt>
                <c:pt idx="67">
                  <c:v>11</c:v>
                </c:pt>
                <c:pt idx="68">
                  <c:v>11</c:v>
                </c:pt>
                <c:pt idx="69">
                  <c:v>11</c:v>
                </c:pt>
                <c:pt idx="70">
                  <c:v>11</c:v>
                </c:pt>
                <c:pt idx="71">
                  <c:v>11</c:v>
                </c:pt>
                <c:pt idx="72">
                  <c:v>11</c:v>
                </c:pt>
                <c:pt idx="73">
                  <c:v>11</c:v>
                </c:pt>
                <c:pt idx="74">
                  <c:v>11</c:v>
                </c:pt>
                <c:pt idx="75">
                  <c:v>11</c:v>
                </c:pt>
                <c:pt idx="76">
                  <c:v>11</c:v>
                </c:pt>
                <c:pt idx="77">
                  <c:v>11</c:v>
                </c:pt>
                <c:pt idx="78">
                  <c:v>11</c:v>
                </c:pt>
                <c:pt idx="79">
                  <c:v>11</c:v>
                </c:pt>
                <c:pt idx="80">
                  <c:v>11</c:v>
                </c:pt>
                <c:pt idx="81">
                  <c:v>11</c:v>
                </c:pt>
                <c:pt idx="82">
                  <c:v>11</c:v>
                </c:pt>
                <c:pt idx="83">
                  <c:v>11</c:v>
                </c:pt>
                <c:pt idx="84">
                  <c:v>11</c:v>
                </c:pt>
                <c:pt idx="85">
                  <c:v>11</c:v>
                </c:pt>
                <c:pt idx="86">
                  <c:v>11</c:v>
                </c:pt>
                <c:pt idx="87">
                  <c:v>11</c:v>
                </c:pt>
                <c:pt idx="88">
                  <c:v>11</c:v>
                </c:pt>
                <c:pt idx="89">
                  <c:v>11</c:v>
                </c:pt>
                <c:pt idx="90">
                  <c:v>11</c:v>
                </c:pt>
                <c:pt idx="91">
                  <c:v>11</c:v>
                </c:pt>
                <c:pt idx="92">
                  <c:v>11</c:v>
                </c:pt>
                <c:pt idx="93">
                  <c:v>11</c:v>
                </c:pt>
                <c:pt idx="94">
                  <c:v>11</c:v>
                </c:pt>
                <c:pt idx="95">
                  <c:v>11</c:v>
                </c:pt>
                <c:pt idx="96">
                  <c:v>11</c:v>
                </c:pt>
                <c:pt idx="97">
                  <c:v>11</c:v>
                </c:pt>
                <c:pt idx="98">
                  <c:v>11</c:v>
                </c:pt>
                <c:pt idx="99">
                  <c:v>11</c:v>
                </c:pt>
                <c:pt idx="100">
                  <c:v>11</c:v>
                </c:pt>
                <c:pt idx="101">
                  <c:v>11</c:v>
                </c:pt>
                <c:pt idx="102">
                  <c:v>13</c:v>
                </c:pt>
                <c:pt idx="103">
                  <c:v>13</c:v>
                </c:pt>
                <c:pt idx="104">
                  <c:v>13</c:v>
                </c:pt>
                <c:pt idx="105">
                  <c:v>13</c:v>
                </c:pt>
                <c:pt idx="106">
                  <c:v>13</c:v>
                </c:pt>
                <c:pt idx="107">
                  <c:v>13</c:v>
                </c:pt>
                <c:pt idx="108">
                  <c:v>13</c:v>
                </c:pt>
                <c:pt idx="109">
                  <c:v>13</c:v>
                </c:pt>
                <c:pt idx="110">
                  <c:v>13</c:v>
                </c:pt>
                <c:pt idx="111">
                  <c:v>13</c:v>
                </c:pt>
                <c:pt idx="112">
                  <c:v>13</c:v>
                </c:pt>
                <c:pt idx="113">
                  <c:v>13</c:v>
                </c:pt>
                <c:pt idx="114">
                  <c:v>13</c:v>
                </c:pt>
                <c:pt idx="115">
                  <c:v>13</c:v>
                </c:pt>
                <c:pt idx="116">
                  <c:v>13</c:v>
                </c:pt>
                <c:pt idx="117">
                  <c:v>13</c:v>
                </c:pt>
                <c:pt idx="118">
                  <c:v>13</c:v>
                </c:pt>
                <c:pt idx="119">
                  <c:v>13</c:v>
                </c:pt>
                <c:pt idx="120">
                  <c:v>13</c:v>
                </c:pt>
                <c:pt idx="121">
                  <c:v>13</c:v>
                </c:pt>
                <c:pt idx="122">
                  <c:v>13</c:v>
                </c:pt>
                <c:pt idx="123">
                  <c:v>13</c:v>
                </c:pt>
                <c:pt idx="124">
                  <c:v>13</c:v>
                </c:pt>
                <c:pt idx="125">
                  <c:v>13</c:v>
                </c:pt>
                <c:pt idx="126">
                  <c:v>13</c:v>
                </c:pt>
                <c:pt idx="127">
                  <c:v>13</c:v>
                </c:pt>
                <c:pt idx="128">
                  <c:v>13</c:v>
                </c:pt>
                <c:pt idx="129">
                  <c:v>13</c:v>
                </c:pt>
                <c:pt idx="130">
                  <c:v>13</c:v>
                </c:pt>
                <c:pt idx="131">
                  <c:v>13</c:v>
                </c:pt>
                <c:pt idx="132">
                  <c:v>13</c:v>
                </c:pt>
                <c:pt idx="133">
                  <c:v>13</c:v>
                </c:pt>
                <c:pt idx="134">
                  <c:v>13</c:v>
                </c:pt>
                <c:pt idx="135">
                  <c:v>13</c:v>
                </c:pt>
                <c:pt idx="136">
                  <c:v>13</c:v>
                </c:pt>
                <c:pt idx="137">
                  <c:v>13</c:v>
                </c:pt>
                <c:pt idx="138">
                  <c:v>13</c:v>
                </c:pt>
                <c:pt idx="139">
                  <c:v>13</c:v>
                </c:pt>
                <c:pt idx="140">
                  <c:v>13</c:v>
                </c:pt>
                <c:pt idx="141">
                  <c:v>13</c:v>
                </c:pt>
                <c:pt idx="142">
                  <c:v>13</c:v>
                </c:pt>
                <c:pt idx="143">
                  <c:v>13</c:v>
                </c:pt>
                <c:pt idx="144">
                  <c:v>13</c:v>
                </c:pt>
                <c:pt idx="145">
                  <c:v>13</c:v>
                </c:pt>
              </c:numCache>
            </c:numRef>
          </c:val>
          <c:smooth val="0"/>
          <c:extLst>
            <c:ext xmlns:c16="http://schemas.microsoft.com/office/drawing/2014/chart" uri="{C3380CC4-5D6E-409C-BE32-E72D297353CC}">
              <c16:uniqueId val="{00000002-6E3E-4B45-9373-421A70034008}"/>
            </c:ext>
          </c:extLst>
        </c:ser>
        <c:dLbls>
          <c:showLegendKey val="0"/>
          <c:showVal val="0"/>
          <c:showCatName val="0"/>
          <c:showSerName val="0"/>
          <c:showPercent val="0"/>
          <c:showBubbleSize val="0"/>
        </c:dLbls>
        <c:smooth val="0"/>
        <c:axId val="350695775"/>
        <c:axId val="350696607"/>
      </c:lineChart>
      <c:catAx>
        <c:axId val="350695775"/>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Helvetica Neue" panose="02000503000000020004"/>
                    <a:ea typeface="+mn-ea"/>
                    <a:cs typeface="+mn-cs"/>
                  </a:defRPr>
                </a:pPr>
                <a:r>
                  <a:rPr lang="en-US" altLang="zh-CN" sz="1800" b="0" i="0" u="none" strike="noStrike" baseline="0" dirty="0">
                    <a:latin typeface="Helvetica Neue" panose="02000503000000020004"/>
                  </a:rPr>
                  <a:t>Garbage Collections</a:t>
                </a:r>
                <a:endParaRPr lang="zh-CN" altLang="en-US" sz="1800" dirty="0">
                  <a:latin typeface="Helvetica Neue" panose="02000503000000020004"/>
                </a:endParaRPr>
              </a:p>
            </c:rich>
          </c:tx>
          <c:layout>
            <c:manualLayout>
              <c:xMode val="edge"/>
              <c:yMode val="edge"/>
              <c:x val="0.39812600416427935"/>
              <c:y val="0.910718136403761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Helvetica Neue" panose="02000503000000020004"/>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50696607"/>
        <c:crosses val="autoZero"/>
        <c:auto val="1"/>
        <c:lblAlgn val="ctr"/>
        <c:lblOffset val="100"/>
        <c:noMultiLvlLbl val="0"/>
      </c:catAx>
      <c:valAx>
        <c:axId val="350696607"/>
        <c:scaling>
          <c:orientation val="minMax"/>
          <c:max val="20"/>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Neue" panose="02000503000000020004"/>
                <a:ea typeface="+mn-ea"/>
                <a:cs typeface="+mn-cs"/>
              </a:defRPr>
            </a:pPr>
            <a:endParaRPr lang="zh-CN"/>
          </a:p>
        </c:txPr>
        <c:crossAx val="350695775"/>
        <c:crosses val="autoZero"/>
        <c:crossBetween val="between"/>
      </c:valAx>
      <c:spPr>
        <a:noFill/>
        <a:ln>
          <a:solidFill>
            <a:schemeClr val="tx1">
              <a:lumMod val="15000"/>
              <a:lumOff val="85000"/>
            </a:schemeClr>
          </a:solidFill>
        </a:ln>
        <a:effectLst/>
      </c:spPr>
    </c:plotArea>
    <c:legend>
      <c:legendPos val="b"/>
      <c:layout>
        <c:manualLayout>
          <c:xMode val="edge"/>
          <c:yMode val="edge"/>
          <c:x val="0.187471387634389"/>
          <c:y val="4.4942077973425844E-2"/>
          <c:w val="0.50435066364847458"/>
          <c:h val="9.0117494374075902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Helvetica Neue" panose="02000503000000020004"/>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455593832020998"/>
          <c:y val="4.0557910391420718E-2"/>
          <c:w val="0.84252739501312335"/>
          <c:h val="0.81287677058011587"/>
        </c:manualLayout>
      </c:layout>
      <c:barChart>
        <c:barDir val="col"/>
        <c:grouping val="clustered"/>
        <c:varyColors val="0"/>
        <c:ser>
          <c:idx val="0"/>
          <c:order val="0"/>
          <c:tx>
            <c:strRef>
              <c:f>Sheet1!$B$1</c:f>
              <c:strCache>
                <c:ptCount val="1"/>
                <c:pt idx="0">
                  <c:v>Static</c:v>
                </c:pt>
              </c:strCache>
            </c:strRef>
          </c:tx>
          <c:spPr>
            <a:solidFill>
              <a:schemeClr val="bg1"/>
            </a:solidFill>
            <a:ln>
              <a:solidFill>
                <a:schemeClr val="tx1"/>
              </a:solidFill>
            </a:ln>
            <a:effectLst/>
          </c:spPr>
          <c:invertIfNegative val="0"/>
          <c:cat>
            <c:strRef>
              <c:f>Sheet1!$A$2:$A$10</c:f>
              <c:strCache>
                <c:ptCount val="9"/>
                <c:pt idx="0">
                  <c:v>is</c:v>
                </c:pt>
                <c:pt idx="1">
                  <c:v>ep</c:v>
                </c:pt>
                <c:pt idx="2">
                  <c:v>cg</c:v>
                </c:pt>
                <c:pt idx="3">
                  <c:v>mg</c:v>
                </c:pt>
                <c:pt idx="4">
                  <c:v>ft</c:v>
                </c:pt>
                <c:pt idx="5">
                  <c:v>ua</c:v>
                </c:pt>
                <c:pt idx="6">
                  <c:v>bt</c:v>
                </c:pt>
                <c:pt idx="7">
                  <c:v>sp</c:v>
                </c:pt>
                <c:pt idx="8">
                  <c:v>lu</c:v>
                </c:pt>
              </c:strCache>
            </c:strRef>
          </c:cat>
          <c:val>
            <c:numRef>
              <c:f>Sheet1!$B$2:$B$10</c:f>
              <c:numCache>
                <c:formatCode>General</c:formatCode>
                <c:ptCount val="9"/>
                <c:pt idx="0">
                  <c:v>1</c:v>
                </c:pt>
                <c:pt idx="1">
                  <c:v>1</c:v>
                </c:pt>
                <c:pt idx="2">
                  <c:v>1</c:v>
                </c:pt>
                <c:pt idx="3">
                  <c:v>1</c:v>
                </c:pt>
                <c:pt idx="4">
                  <c:v>1</c:v>
                </c:pt>
                <c:pt idx="5">
                  <c:v>1</c:v>
                </c:pt>
                <c:pt idx="6">
                  <c:v>1</c:v>
                </c:pt>
                <c:pt idx="7">
                  <c:v>1</c:v>
                </c:pt>
                <c:pt idx="8">
                  <c:v>1</c:v>
                </c:pt>
              </c:numCache>
            </c:numRef>
          </c:val>
          <c:extLst>
            <c:ext xmlns:c16="http://schemas.microsoft.com/office/drawing/2014/chart" uri="{C3380CC4-5D6E-409C-BE32-E72D297353CC}">
              <c16:uniqueId val="{00000000-38C8-4540-852E-4090BA80D286}"/>
            </c:ext>
          </c:extLst>
        </c:ser>
        <c:ser>
          <c:idx val="1"/>
          <c:order val="1"/>
          <c:tx>
            <c:strRef>
              <c:f>Sheet1!$C$1</c:f>
              <c:strCache>
                <c:ptCount val="1"/>
                <c:pt idx="0">
                  <c:v>Dynamic</c:v>
                </c:pt>
              </c:strCache>
            </c:strRef>
          </c:tx>
          <c:spPr>
            <a:solidFill>
              <a:schemeClr val="accent3"/>
            </a:solidFill>
            <a:ln>
              <a:solidFill>
                <a:schemeClr val="tx1"/>
              </a:solidFill>
            </a:ln>
            <a:effectLst/>
          </c:spPr>
          <c:invertIfNegative val="0"/>
          <c:cat>
            <c:strRef>
              <c:f>Sheet1!$A$2:$A$10</c:f>
              <c:strCache>
                <c:ptCount val="9"/>
                <c:pt idx="0">
                  <c:v>is</c:v>
                </c:pt>
                <c:pt idx="1">
                  <c:v>ep</c:v>
                </c:pt>
                <c:pt idx="2">
                  <c:v>cg</c:v>
                </c:pt>
                <c:pt idx="3">
                  <c:v>mg</c:v>
                </c:pt>
                <c:pt idx="4">
                  <c:v>ft</c:v>
                </c:pt>
                <c:pt idx="5">
                  <c:v>ua</c:v>
                </c:pt>
                <c:pt idx="6">
                  <c:v>bt</c:v>
                </c:pt>
                <c:pt idx="7">
                  <c:v>sp</c:v>
                </c:pt>
                <c:pt idx="8">
                  <c:v>lu</c:v>
                </c:pt>
              </c:strCache>
            </c:strRef>
          </c:cat>
          <c:val>
            <c:numRef>
              <c:f>Sheet1!$C$2:$C$10</c:f>
              <c:numCache>
                <c:formatCode>General</c:formatCode>
                <c:ptCount val="9"/>
                <c:pt idx="0">
                  <c:v>1.8900300000000001</c:v>
                </c:pt>
                <c:pt idx="1">
                  <c:v>3.4951400000000001</c:v>
                </c:pt>
                <c:pt idx="2">
                  <c:v>1.3929499999999999</c:v>
                </c:pt>
                <c:pt idx="3">
                  <c:v>0.85050999999999999</c:v>
                </c:pt>
                <c:pt idx="4">
                  <c:v>2.1888200000000002</c:v>
                </c:pt>
                <c:pt idx="5">
                  <c:v>0.63099000000000005</c:v>
                </c:pt>
                <c:pt idx="6">
                  <c:v>2.00271</c:v>
                </c:pt>
                <c:pt idx="7">
                  <c:v>0.87629000000000001</c:v>
                </c:pt>
                <c:pt idx="8">
                  <c:v>0.34214</c:v>
                </c:pt>
              </c:numCache>
            </c:numRef>
          </c:val>
          <c:extLst>
            <c:ext xmlns:c16="http://schemas.microsoft.com/office/drawing/2014/chart" uri="{C3380CC4-5D6E-409C-BE32-E72D297353CC}">
              <c16:uniqueId val="{00000001-38C8-4540-852E-4090BA80D286}"/>
            </c:ext>
          </c:extLst>
        </c:ser>
        <c:ser>
          <c:idx val="2"/>
          <c:order val="2"/>
          <c:tx>
            <c:strRef>
              <c:f>Sheet1!$D$1</c:f>
              <c:strCache>
                <c:ptCount val="1"/>
                <c:pt idx="0">
                  <c:v>Adaptive</c:v>
                </c:pt>
              </c:strCache>
            </c:strRef>
          </c:tx>
          <c:spPr>
            <a:solidFill>
              <a:schemeClr val="accent5"/>
            </a:solidFill>
            <a:ln>
              <a:solidFill>
                <a:schemeClr val="tx1"/>
              </a:solidFill>
            </a:ln>
            <a:effectLst/>
          </c:spPr>
          <c:invertIfNegative val="0"/>
          <c:cat>
            <c:strRef>
              <c:f>Sheet1!$A$2:$A$10</c:f>
              <c:strCache>
                <c:ptCount val="9"/>
                <c:pt idx="0">
                  <c:v>is</c:v>
                </c:pt>
                <c:pt idx="1">
                  <c:v>ep</c:v>
                </c:pt>
                <c:pt idx="2">
                  <c:v>cg</c:v>
                </c:pt>
                <c:pt idx="3">
                  <c:v>mg</c:v>
                </c:pt>
                <c:pt idx="4">
                  <c:v>ft</c:v>
                </c:pt>
                <c:pt idx="5">
                  <c:v>ua</c:v>
                </c:pt>
                <c:pt idx="6">
                  <c:v>bt</c:v>
                </c:pt>
                <c:pt idx="7">
                  <c:v>sp</c:v>
                </c:pt>
                <c:pt idx="8">
                  <c:v>lu</c:v>
                </c:pt>
              </c:strCache>
            </c:strRef>
          </c:cat>
          <c:val>
            <c:numRef>
              <c:f>Sheet1!$D$2:$D$10</c:f>
              <c:numCache>
                <c:formatCode>General</c:formatCode>
                <c:ptCount val="9"/>
                <c:pt idx="0">
                  <c:v>0.89405000000000001</c:v>
                </c:pt>
                <c:pt idx="1">
                  <c:v>1.00691</c:v>
                </c:pt>
                <c:pt idx="2">
                  <c:v>0.64703999999999995</c:v>
                </c:pt>
                <c:pt idx="3">
                  <c:v>0.71565999999999996</c:v>
                </c:pt>
                <c:pt idx="4">
                  <c:v>0.96838000000000002</c:v>
                </c:pt>
                <c:pt idx="5">
                  <c:v>0.30880999999999997</c:v>
                </c:pt>
                <c:pt idx="6">
                  <c:v>0.95362000000000002</c:v>
                </c:pt>
                <c:pt idx="7">
                  <c:v>1.0162199999999999</c:v>
                </c:pt>
                <c:pt idx="8">
                  <c:v>0.26361000000000001</c:v>
                </c:pt>
              </c:numCache>
            </c:numRef>
          </c:val>
          <c:extLst>
            <c:ext xmlns:c16="http://schemas.microsoft.com/office/drawing/2014/chart" uri="{C3380CC4-5D6E-409C-BE32-E72D297353CC}">
              <c16:uniqueId val="{00000002-38C8-4540-852E-4090BA80D286}"/>
            </c:ext>
          </c:extLst>
        </c:ser>
        <c:dLbls>
          <c:showLegendKey val="0"/>
          <c:showVal val="0"/>
          <c:showCatName val="0"/>
          <c:showSerName val="0"/>
          <c:showPercent val="0"/>
          <c:showBubbleSize val="0"/>
        </c:dLbls>
        <c:gapWidth val="219"/>
        <c:overlap val="-27"/>
        <c:axId val="1869382960"/>
        <c:axId val="1869384624"/>
      </c:barChart>
      <c:catAx>
        <c:axId val="1869382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1869384624"/>
        <c:crosses val="autoZero"/>
        <c:auto val="1"/>
        <c:lblAlgn val="ctr"/>
        <c:lblOffset val="100"/>
        <c:noMultiLvlLbl val="0"/>
      </c:catAx>
      <c:valAx>
        <c:axId val="1869384624"/>
        <c:scaling>
          <c:orientation val="minMax"/>
        </c:scaling>
        <c:delete val="0"/>
        <c:axPos val="l"/>
        <c:majorGridlines>
          <c:spPr>
            <a:ln w="952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Helvetica Neue" panose="02000503000000020004"/>
                    <a:ea typeface="+mn-ea"/>
                    <a:cs typeface="+mn-cs"/>
                  </a:defRPr>
                </a:pPr>
                <a:r>
                  <a:rPr lang="en-US" altLang="zh-CN" sz="2000" b="0" i="0" u="none" strike="noStrike" baseline="0" dirty="0">
                    <a:latin typeface="Helvetica Neue" panose="02000503000000020004"/>
                  </a:rPr>
                  <a:t>Normalized Execution Time</a:t>
                </a:r>
                <a:endParaRPr lang="zh-CN" altLang="en-US" sz="2000" dirty="0">
                  <a:latin typeface="Helvetica Neue" panose="02000503000000020004"/>
                </a:endParaRPr>
              </a:p>
            </c:rich>
          </c:tx>
          <c:layout>
            <c:manualLayout>
              <c:xMode val="edge"/>
              <c:yMode val="edge"/>
              <c:x val="2.3400613637969844E-2"/>
              <c:y val="6.1814820457661845E-2"/>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Helvetica Neue" panose="02000503000000020004"/>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69382960"/>
        <c:crosses val="autoZero"/>
        <c:crossBetween val="between"/>
      </c:valAx>
      <c:spPr>
        <a:noFill/>
        <a:ln>
          <a:solidFill>
            <a:schemeClr val="bg1">
              <a:lumMod val="95000"/>
            </a:schemeClr>
          </a:solidFill>
        </a:ln>
        <a:effectLst/>
      </c:spPr>
    </c:plotArea>
    <c:legend>
      <c:legendPos val="b"/>
      <c:layout>
        <c:manualLayout>
          <c:xMode val="edge"/>
          <c:yMode val="edge"/>
          <c:x val="0.53010847111214365"/>
          <c:y val="4.8920767605745902E-2"/>
          <c:w val="0.45682154377795958"/>
          <c:h val="7.3784214918693733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Helvetica Neue" panose="02000503000000020004"/>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05D836A-DE53-445B-A2CE-98421BA6AA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10CD92C-3387-4CEC-AA73-A236853DD9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A33DC2-CC1F-4FE0-8535-03E72A232FF1}" type="datetimeFigureOut">
              <a:rPr lang="zh-CN" altLang="en-US" smtClean="0"/>
              <a:t>2023/9/5</a:t>
            </a:fld>
            <a:endParaRPr lang="zh-CN" altLang="en-US"/>
          </a:p>
        </p:txBody>
      </p:sp>
      <p:sp>
        <p:nvSpPr>
          <p:cNvPr id="4" name="页脚占位符 3">
            <a:extLst>
              <a:ext uri="{FF2B5EF4-FFF2-40B4-BE49-F238E27FC236}">
                <a16:creationId xmlns:a16="http://schemas.microsoft.com/office/drawing/2014/main" id="{645A5CB3-6233-4726-A9E8-E70AD4E24E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A625CB7-CAC2-4965-9A6A-4ADC5266FE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E35A54-ECD2-4C15-9845-9321CEEEE06A}" type="slidenum">
              <a:rPr lang="zh-CN" altLang="en-US" smtClean="0"/>
              <a:t>‹#›</a:t>
            </a:fld>
            <a:endParaRPr lang="zh-CN" altLang="en-US"/>
          </a:p>
        </p:txBody>
      </p:sp>
    </p:spTree>
    <p:extLst>
      <p:ext uri="{BB962C8B-B14F-4D97-AF65-F5344CB8AC3E}">
        <p14:creationId xmlns:p14="http://schemas.microsoft.com/office/powerpoint/2010/main" val="26605043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79A334-9FDE-4BB1-9003-31F3D9610E2B}" type="datetimeFigureOut">
              <a:rPr lang="zh-CN" altLang="en-US" smtClean="0"/>
              <a:t>2023/9/4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7CA73F-299E-4B3B-81F1-87346DCC89E7}" type="slidenum">
              <a:rPr lang="zh-CN" altLang="en-US" smtClean="0"/>
              <a:t>‹#›</a:t>
            </a:fld>
            <a:endParaRPr lang="zh-CN" altLang="en-US"/>
          </a:p>
        </p:txBody>
      </p:sp>
    </p:spTree>
    <p:extLst>
      <p:ext uri="{BB962C8B-B14F-4D97-AF65-F5344CB8AC3E}">
        <p14:creationId xmlns:p14="http://schemas.microsoft.com/office/powerpoint/2010/main" val="89437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kern="1200" dirty="0">
                <a:solidFill>
                  <a:schemeClr val="tx1"/>
                </a:solidFill>
                <a:effectLst/>
                <a:latin typeface="+mn-lt"/>
                <a:ea typeface="+mn-ea"/>
                <a:cs typeface="+mn-cs"/>
              </a:rPr>
              <a:t>Hello, everyone:</a:t>
            </a:r>
          </a:p>
          <a:p>
            <a:r>
              <a:rPr lang="en-US" altLang="zh-CN" sz="1100" kern="1200" dirty="0">
                <a:solidFill>
                  <a:schemeClr val="tx1"/>
                </a:solidFill>
                <a:effectLst/>
                <a:latin typeface="+mn-lt"/>
                <a:ea typeface="+mn-ea"/>
                <a:cs typeface="+mn-cs"/>
              </a:rPr>
              <a:t>I am Hang Huang. Today, I will be presenting our work “</a:t>
            </a:r>
            <a:r>
              <a:rPr lang="en-US" altLang="zh-CN" sz="1100" b="1" kern="1200" dirty="0">
                <a:solidFill>
                  <a:schemeClr val="tx1"/>
                </a:solidFill>
                <a:effectLst/>
                <a:latin typeface="+mn-lt"/>
                <a:ea typeface="+mn-ea"/>
                <a:cs typeface="+mn-cs"/>
              </a:rPr>
              <a:t>Adaptive Resource Views for Containers</a:t>
            </a:r>
            <a:r>
              <a:rPr lang="en-US" altLang="zh-CN" sz="1100" kern="1200" dirty="0">
                <a:solidFill>
                  <a:schemeClr val="tx1"/>
                </a:solidFill>
                <a:effectLst/>
                <a:latin typeface="+mn-lt"/>
                <a:ea typeface="+mn-ea"/>
                <a:cs typeface="+mn-cs"/>
              </a:rPr>
              <a:t>”. This</a:t>
            </a:r>
            <a:r>
              <a:rPr lang="en-US" altLang="zh-CN" sz="1100" kern="1200" baseline="0" dirty="0">
                <a:solidFill>
                  <a:schemeClr val="tx1"/>
                </a:solidFill>
                <a:effectLst/>
                <a:latin typeface="+mn-lt"/>
                <a:ea typeface="+mn-ea"/>
                <a:cs typeface="+mn-cs"/>
              </a:rPr>
              <a:t> work</a:t>
            </a:r>
            <a:r>
              <a:rPr lang="en-US" altLang="zh-CN" sz="1100" kern="1200" dirty="0">
                <a:solidFill>
                  <a:schemeClr val="tx1"/>
                </a:solidFill>
                <a:effectLst/>
                <a:latin typeface="+mn-lt"/>
                <a:ea typeface="+mn-ea"/>
                <a:cs typeface="+mn-cs"/>
              </a:rPr>
              <a:t> comes from the collaboration between Huazhong University of Science and Technology and the</a:t>
            </a:r>
            <a:r>
              <a:rPr lang="en-US" altLang="zh-CN" sz="1100" kern="1200" baseline="0" dirty="0">
                <a:solidFill>
                  <a:schemeClr val="tx1"/>
                </a:solidFill>
                <a:effectLst/>
                <a:latin typeface="+mn-lt"/>
                <a:ea typeface="+mn-ea"/>
                <a:cs typeface="+mn-cs"/>
              </a:rPr>
              <a:t> </a:t>
            </a:r>
            <a:r>
              <a:rPr lang="en-US" altLang="zh-CN" sz="1100" kern="1200" dirty="0">
                <a:solidFill>
                  <a:schemeClr val="tx1"/>
                </a:solidFill>
                <a:effectLst/>
                <a:latin typeface="+mn-lt"/>
                <a:ea typeface="+mn-ea"/>
                <a:cs typeface="+mn-cs"/>
              </a:rPr>
              <a:t>University</a:t>
            </a:r>
            <a:r>
              <a:rPr lang="en-US" altLang="zh-CN" sz="1100" kern="1200" baseline="0" dirty="0">
                <a:solidFill>
                  <a:schemeClr val="tx1"/>
                </a:solidFill>
                <a:effectLst/>
                <a:latin typeface="+mn-lt"/>
                <a:ea typeface="+mn-ea"/>
                <a:cs typeface="+mn-cs"/>
              </a:rPr>
              <a:t> of Texas at Arlington</a:t>
            </a:r>
            <a:endParaRPr lang="en-US" altLang="zh-CN" sz="11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77CA73F-299E-4B3B-81F1-87346DCC89E7}" type="slidenum">
              <a:rPr lang="zh-CN" altLang="en-US" smtClean="0"/>
              <a:t>1</a:t>
            </a:fld>
            <a:endParaRPr lang="zh-CN" altLang="en-US"/>
          </a:p>
        </p:txBody>
      </p:sp>
    </p:spTree>
    <p:extLst>
      <p:ext uri="{BB962C8B-B14F-4D97-AF65-F5344CB8AC3E}">
        <p14:creationId xmlns:p14="http://schemas.microsoft.com/office/powerpoint/2010/main" val="2553023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 the one hand, containers usually have limited access to resources. System administrators often control the amount of the resources allocated to a container through resource control groups. On the other hand, the absence of the virtual hardware abstraction allows containers to observe the total available resources on a host, though they can only access a subset of the resources. </a:t>
            </a:r>
            <a:endParaRPr lang="zh-CN" altLang="en-US" dirty="0"/>
          </a:p>
        </p:txBody>
      </p:sp>
      <p:sp>
        <p:nvSpPr>
          <p:cNvPr id="4" name="灯片编号占位符 3"/>
          <p:cNvSpPr>
            <a:spLocks noGrp="1"/>
          </p:cNvSpPr>
          <p:nvPr>
            <p:ph type="sldNum" sz="quarter" idx="10"/>
          </p:nvPr>
        </p:nvSpPr>
        <p:spPr/>
        <p:txBody>
          <a:bodyPr/>
          <a:lstStyle/>
          <a:p>
            <a:fld id="{F77CA73F-299E-4B3B-81F1-87346DCC89E7}" type="slidenum">
              <a:rPr lang="zh-CN" altLang="en-US" smtClean="0"/>
              <a:t>10</a:t>
            </a:fld>
            <a:endParaRPr lang="zh-CN" altLang="en-US"/>
          </a:p>
        </p:txBody>
      </p:sp>
    </p:spTree>
    <p:extLst>
      <p:ext uri="{BB962C8B-B14F-4D97-AF65-F5344CB8AC3E}">
        <p14:creationId xmlns:p14="http://schemas.microsoft.com/office/powerpoint/2010/main" val="3252749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Light" panose="02000403000000020004" pitchFamily="2" charset="0"/>
                <a:ea typeface="Helvetica Neue Light" panose="02000403000000020004" pitchFamily="2" charset="0"/>
                <a:cs typeface="Helvetica Neue" panose="02000503000000020004" pitchFamily="2" charset="0"/>
              </a:rPr>
              <a:t>Many</a:t>
            </a:r>
            <a:r>
              <a:rPr lang="zh-CN" altLang="en-US" sz="1200"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1200" dirty="0">
                <a:latin typeface="Helvetica Neue Light" panose="02000403000000020004" pitchFamily="2" charset="0"/>
                <a:ea typeface="Helvetica Neue Light" panose="02000403000000020004" pitchFamily="2" charset="0"/>
                <a:cs typeface="Helvetica Neue" panose="02000503000000020004" pitchFamily="2" charset="0"/>
              </a:rPr>
              <a:t>applications</a:t>
            </a:r>
            <a:r>
              <a:rPr lang="zh-CN" altLang="en-US" sz="1200"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1200" dirty="0">
                <a:latin typeface="Helvetica Neue Light" panose="02000403000000020004" pitchFamily="2" charset="0"/>
                <a:ea typeface="Helvetica Neue Light" panose="02000403000000020004" pitchFamily="2" charset="0"/>
                <a:cs typeface="Helvetica Neue" panose="02000503000000020004" pitchFamily="2" charset="0"/>
              </a:rPr>
              <a:t>behave</a:t>
            </a:r>
            <a:r>
              <a:rPr lang="zh-CN" altLang="en-US" sz="1200"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1200" dirty="0">
                <a:latin typeface="Helvetica Neue Light" panose="02000403000000020004" pitchFamily="2" charset="0"/>
                <a:ea typeface="Helvetica Neue Light" panose="02000403000000020004" pitchFamily="2" charset="0"/>
                <a:cs typeface="Helvetica Neue" panose="02000503000000020004" pitchFamily="2" charset="0"/>
              </a:rPr>
              <a:t>differently</a:t>
            </a:r>
            <a:r>
              <a:rPr lang="zh-CN" altLang="en-US" sz="1200"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1200" dirty="0">
                <a:latin typeface="Helvetica Neue Light" panose="02000403000000020004" pitchFamily="2" charset="0"/>
                <a:ea typeface="Helvetica Neue Light" panose="02000403000000020004" pitchFamily="2" charset="0"/>
                <a:cs typeface="Helvetica Neue" panose="02000503000000020004" pitchFamily="2" charset="0"/>
              </a:rPr>
              <a:t>when</a:t>
            </a:r>
            <a:r>
              <a:rPr lang="zh-CN" altLang="en-US" sz="1200"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1200" dirty="0">
                <a:latin typeface="Helvetica Neue Light" panose="02000403000000020004" pitchFamily="2" charset="0"/>
                <a:ea typeface="Helvetica Neue Light" panose="02000403000000020004" pitchFamily="2" charset="0"/>
                <a:cs typeface="Helvetica Neue" panose="02000503000000020004" pitchFamily="2" charset="0"/>
              </a:rPr>
              <a:t>containerized</a:t>
            </a:r>
            <a:r>
              <a:rPr lang="zh-CN" altLang="en-US" sz="1200"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1200" dirty="0">
                <a:latin typeface="Helvetica Neue Light" panose="02000403000000020004" pitchFamily="2" charset="0"/>
                <a:ea typeface="Helvetica Neue Light" panose="02000403000000020004" pitchFamily="2" charset="0"/>
                <a:cs typeface="Helvetica Neue" panose="02000503000000020004" pitchFamily="2" charset="0"/>
              </a:rPr>
              <a:t>due</a:t>
            </a:r>
            <a:r>
              <a:rPr lang="zh-CN" altLang="en-US" sz="1200"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1200" dirty="0">
                <a:latin typeface="Helvetica Neue Light" panose="02000403000000020004" pitchFamily="2" charset="0"/>
                <a:ea typeface="Helvetica Neue Light" panose="02000403000000020004" pitchFamily="2" charset="0"/>
                <a:cs typeface="Helvetica Neue" panose="02000503000000020004" pitchFamily="2" charset="0"/>
              </a:rPr>
              <a:t>to</a:t>
            </a:r>
            <a:r>
              <a:rPr lang="zh-CN" altLang="en-US" sz="1200"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1200" dirty="0">
                <a:latin typeface="Helvetica Neue Light" panose="02000403000000020004" pitchFamily="2" charset="0"/>
                <a:ea typeface="Helvetica Neue Light" panose="02000403000000020004" pitchFamily="2" charset="0"/>
                <a:cs typeface="Helvetica Neue" panose="02000503000000020004" pitchFamily="2" charset="0"/>
              </a:rPr>
              <a:t>the</a:t>
            </a:r>
            <a:r>
              <a:rPr lang="zh-CN" altLang="en-US" sz="1200"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1200" dirty="0">
                <a:latin typeface="Helvetica Neue Light" panose="02000403000000020004" pitchFamily="2" charset="0"/>
                <a:ea typeface="Helvetica Neue Light" panose="02000403000000020004" pitchFamily="2" charset="0"/>
                <a:cs typeface="Helvetica Neue" panose="02000503000000020004" pitchFamily="2" charset="0"/>
              </a:rPr>
              <a:t>gap</a:t>
            </a:r>
            <a:r>
              <a:rPr lang="zh-CN" altLang="en-US" sz="1200"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1200" dirty="0">
                <a:latin typeface="Helvetica Neue Light" panose="02000403000000020004" pitchFamily="2" charset="0"/>
                <a:ea typeface="Helvetica Neue Light" panose="02000403000000020004" pitchFamily="2" charset="0"/>
                <a:cs typeface="Helvetica Neue" panose="02000503000000020004" pitchFamily="2" charset="0"/>
              </a:rPr>
              <a:t>between</a:t>
            </a:r>
            <a:r>
              <a:rPr lang="zh-CN" altLang="en-US" sz="1200"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1200" b="1" i="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resource</a:t>
            </a:r>
            <a:r>
              <a:rPr lang="zh-CN" altLang="en-US" sz="1200" b="1" i="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1200" b="1" i="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availability</a:t>
            </a:r>
            <a:r>
              <a:rPr lang="zh-CN" altLang="en-US" sz="1200"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1200" dirty="0">
                <a:latin typeface="Helvetica Neue Light" panose="02000403000000020004" pitchFamily="2" charset="0"/>
                <a:ea typeface="Helvetica Neue Light" panose="02000403000000020004" pitchFamily="2" charset="0"/>
                <a:cs typeface="Helvetica Neue" panose="02000503000000020004" pitchFamily="2" charset="0"/>
              </a:rPr>
              <a:t>and</a:t>
            </a:r>
            <a:r>
              <a:rPr lang="zh-CN" altLang="en-US" sz="1200"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1200" b="1" i="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constraints</a:t>
            </a:r>
            <a:endParaRPr lang="en-US" altLang="zh-CN" sz="1200" b="1" i="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灯片编号占位符 3"/>
          <p:cNvSpPr>
            <a:spLocks noGrp="1"/>
          </p:cNvSpPr>
          <p:nvPr>
            <p:ph type="sldNum" sz="quarter" idx="10"/>
          </p:nvPr>
        </p:nvSpPr>
        <p:spPr/>
        <p:txBody>
          <a:bodyPr/>
          <a:lstStyle/>
          <a:p>
            <a:fld id="{F77CA73F-299E-4B3B-81F1-87346DCC89E7}" type="slidenum">
              <a:rPr lang="zh-CN" altLang="en-US" smtClean="0"/>
              <a:t>11</a:t>
            </a:fld>
            <a:endParaRPr lang="zh-CN" altLang="en-US"/>
          </a:p>
        </p:txBody>
      </p:sp>
    </p:spTree>
    <p:extLst>
      <p:ext uri="{BB962C8B-B14F-4D97-AF65-F5344CB8AC3E}">
        <p14:creationId xmlns:p14="http://schemas.microsoft.com/office/powerpoint/2010/main" val="136977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a:t>
            </a:r>
            <a:r>
              <a:rPr lang="zh-CN" altLang="en-US" dirty="0"/>
              <a:t> </a:t>
            </a:r>
            <a:r>
              <a:rPr lang="en-US" altLang="zh-CN" dirty="0"/>
              <a:t>example,</a:t>
            </a:r>
            <a:r>
              <a:rPr lang="zh-CN" altLang="en-US" dirty="0"/>
              <a:t> </a:t>
            </a:r>
            <a:r>
              <a:rPr lang="en-US" altLang="zh-CN" dirty="0"/>
              <a:t>Java</a:t>
            </a:r>
            <a:r>
              <a:rPr lang="zh-CN" altLang="en-US" dirty="0"/>
              <a:t> </a:t>
            </a:r>
            <a:r>
              <a:rPr lang="en-US" altLang="zh-CN" dirty="0"/>
              <a:t>virtual</a:t>
            </a:r>
            <a:r>
              <a:rPr lang="zh-CN" altLang="en-US" dirty="0"/>
              <a:t> </a:t>
            </a:r>
            <a:r>
              <a:rPr lang="en-US" altLang="zh-CN" dirty="0"/>
              <a:t>machine</a:t>
            </a:r>
            <a:r>
              <a:rPr lang="zh-CN" altLang="en-US" dirty="0"/>
              <a:t> </a:t>
            </a:r>
            <a:r>
              <a:rPr lang="en-US" altLang="zh-CN" dirty="0"/>
              <a:t>detects</a:t>
            </a:r>
            <a:r>
              <a:rPr lang="zh-CN" altLang="en-US" dirty="0"/>
              <a:t> </a:t>
            </a:r>
            <a:r>
              <a:rPr lang="en-US" altLang="zh-CN" dirty="0"/>
              <a:t>the</a:t>
            </a:r>
            <a:r>
              <a:rPr lang="zh-CN" altLang="en-US" dirty="0"/>
              <a:t> </a:t>
            </a:r>
            <a:r>
              <a:rPr lang="en-US" altLang="zh-CN" dirty="0"/>
              <a:t>available</a:t>
            </a:r>
            <a:r>
              <a:rPr lang="zh-CN" altLang="en-US" dirty="0"/>
              <a:t> </a:t>
            </a:r>
            <a:r>
              <a:rPr lang="en-US" altLang="zh-CN" dirty="0"/>
              <a:t>CPU</a:t>
            </a:r>
            <a:r>
              <a:rPr lang="zh-CN" altLang="en-US" dirty="0"/>
              <a:t> </a:t>
            </a:r>
            <a:r>
              <a:rPr lang="en-US" altLang="zh-CN" dirty="0"/>
              <a:t>cores</a:t>
            </a:r>
            <a:r>
              <a:rPr lang="zh-CN" altLang="en-US" dirty="0"/>
              <a:t> </a:t>
            </a:r>
            <a:r>
              <a:rPr lang="en-US" altLang="zh-CN" dirty="0"/>
              <a:t>and</a:t>
            </a:r>
            <a:r>
              <a:rPr lang="zh-CN" altLang="en-US" dirty="0"/>
              <a:t> </a:t>
            </a:r>
            <a:r>
              <a:rPr lang="en-US" altLang="zh-CN" dirty="0"/>
              <a:t>memory</a:t>
            </a:r>
            <a:r>
              <a:rPr lang="zh-CN" altLang="en-US" dirty="0"/>
              <a:t> </a:t>
            </a:r>
            <a:r>
              <a:rPr lang="en-US" altLang="zh-CN" dirty="0"/>
              <a:t>in</a:t>
            </a:r>
            <a:r>
              <a:rPr lang="zh-CN" altLang="en-US" dirty="0"/>
              <a:t> </a:t>
            </a:r>
            <a:r>
              <a:rPr lang="en-US" altLang="zh-CN" dirty="0"/>
              <a:t>the</a:t>
            </a:r>
            <a:r>
              <a:rPr lang="zh-CN" altLang="en-US" dirty="0"/>
              <a:t> </a:t>
            </a:r>
            <a:r>
              <a:rPr lang="en-US" altLang="zh-CN" dirty="0"/>
              <a:t>host</a:t>
            </a:r>
            <a:r>
              <a:rPr lang="zh-CN" altLang="en-US" dirty="0"/>
              <a:t> </a:t>
            </a:r>
            <a:r>
              <a:rPr lang="en-US" altLang="zh-CN" dirty="0"/>
              <a:t>before</a:t>
            </a:r>
            <a:r>
              <a:rPr lang="zh-CN" altLang="en-US" dirty="0"/>
              <a:t> </a:t>
            </a:r>
            <a:r>
              <a:rPr lang="en-US" altLang="zh-CN" dirty="0"/>
              <a:t>launching</a:t>
            </a:r>
            <a:r>
              <a:rPr lang="zh-CN" altLang="en-US" dirty="0"/>
              <a:t> </a:t>
            </a:r>
            <a:r>
              <a:rPr lang="en-US" altLang="zh-CN" dirty="0"/>
              <a:t>a</a:t>
            </a:r>
            <a:r>
              <a:rPr lang="zh-CN" altLang="en-US" dirty="0"/>
              <a:t> </a:t>
            </a:r>
            <a:r>
              <a:rPr lang="en-US" altLang="zh-CN" dirty="0"/>
              <a:t>Java</a:t>
            </a:r>
            <a:r>
              <a:rPr lang="zh-CN" altLang="en-US" dirty="0"/>
              <a:t> </a:t>
            </a:r>
            <a:r>
              <a:rPr lang="en-US" altLang="zh-CN" dirty="0"/>
              <a:t>program</a:t>
            </a:r>
            <a:r>
              <a:rPr lang="zh-CN" altLang="en-US" dirty="0"/>
              <a:t> </a:t>
            </a:r>
            <a:r>
              <a:rPr lang="en-US" altLang="zh-CN" dirty="0"/>
              <a:t>and</a:t>
            </a:r>
            <a:r>
              <a:rPr lang="zh-CN" altLang="en-US" dirty="0"/>
              <a:t> </a:t>
            </a:r>
            <a:r>
              <a:rPr lang="en-US" altLang="zh-CN" dirty="0"/>
              <a:t>automatically</a:t>
            </a:r>
            <a:r>
              <a:rPr lang="zh-CN" altLang="en-US" dirty="0"/>
              <a:t> </a:t>
            </a:r>
            <a:r>
              <a:rPr lang="en-US" altLang="zh-CN" dirty="0"/>
              <a:t>configure</a:t>
            </a:r>
            <a:r>
              <a:rPr lang="zh-CN" altLang="en-US" dirty="0"/>
              <a:t> </a:t>
            </a:r>
            <a:r>
              <a:rPr lang="en-US" altLang="zh-CN" dirty="0"/>
              <a:t>the</a:t>
            </a:r>
            <a:r>
              <a:rPr lang="zh-CN" altLang="en-US" dirty="0"/>
              <a:t> </a:t>
            </a:r>
            <a:r>
              <a:rPr lang="en-US" altLang="zh-CN" dirty="0"/>
              <a:t>number</a:t>
            </a:r>
            <a:r>
              <a:rPr lang="zh-CN" altLang="en-US" dirty="0"/>
              <a:t> </a:t>
            </a:r>
            <a:r>
              <a:rPr lang="en-US" altLang="zh-CN" dirty="0"/>
              <a:t>of</a:t>
            </a:r>
            <a:r>
              <a:rPr lang="zh-CN" altLang="en-US" dirty="0"/>
              <a:t> </a:t>
            </a:r>
            <a:r>
              <a:rPr lang="en-US" altLang="zh-CN" dirty="0"/>
              <a:t>GC</a:t>
            </a:r>
            <a:r>
              <a:rPr lang="zh-CN" altLang="en-US" dirty="0"/>
              <a:t> </a:t>
            </a:r>
            <a:r>
              <a:rPr lang="en-US" altLang="zh-CN" dirty="0"/>
              <a:t>threads</a:t>
            </a:r>
            <a:r>
              <a:rPr lang="zh-CN" altLang="en-US" dirty="0"/>
              <a:t> </a:t>
            </a:r>
            <a:r>
              <a:rPr lang="en-US" altLang="zh-CN" dirty="0"/>
              <a:t>and</a:t>
            </a:r>
            <a:r>
              <a:rPr lang="zh-CN" altLang="en-US" dirty="0"/>
              <a:t> </a:t>
            </a:r>
            <a:r>
              <a:rPr lang="en-US" altLang="zh-CN" dirty="0"/>
              <a:t>heap</a:t>
            </a:r>
            <a:r>
              <a:rPr lang="zh-CN" altLang="en-US" dirty="0"/>
              <a:t> </a:t>
            </a:r>
            <a:r>
              <a:rPr lang="en-US" altLang="zh-CN" dirty="0"/>
              <a:t>size.</a:t>
            </a:r>
            <a:r>
              <a:rPr lang="zh-CN" altLang="en-US" dirty="0"/>
              <a:t> </a:t>
            </a:r>
            <a:r>
              <a:rPr lang="en-US" altLang="zh-CN" dirty="0"/>
              <a:t>If</a:t>
            </a:r>
            <a:r>
              <a:rPr lang="zh-CN" altLang="en-US" dirty="0"/>
              <a:t> </a:t>
            </a:r>
            <a:r>
              <a:rPr lang="en-US" altLang="zh-CN" dirty="0"/>
              <a:t>a</a:t>
            </a:r>
            <a:r>
              <a:rPr lang="zh-CN" altLang="en-US" dirty="0"/>
              <a:t> </a:t>
            </a:r>
            <a:r>
              <a:rPr lang="en-US" altLang="zh-CN" dirty="0"/>
              <a:t>container</a:t>
            </a:r>
            <a:r>
              <a:rPr lang="zh-CN" altLang="en-US" dirty="0"/>
              <a:t> </a:t>
            </a:r>
            <a:r>
              <a:rPr lang="en-US" altLang="zh-CN" dirty="0"/>
              <a:t>is</a:t>
            </a:r>
            <a:r>
              <a:rPr lang="zh-CN" altLang="en-US" dirty="0"/>
              <a:t> </a:t>
            </a:r>
            <a:r>
              <a:rPr lang="en-US" altLang="zh-CN" dirty="0"/>
              <a:t>restricted</a:t>
            </a:r>
            <a:r>
              <a:rPr lang="zh-CN" altLang="en-US" dirty="0"/>
              <a:t> </a:t>
            </a:r>
            <a:r>
              <a:rPr lang="en-US" altLang="zh-CN" dirty="0"/>
              <a:t>to</a:t>
            </a:r>
            <a:r>
              <a:rPr lang="zh-CN" altLang="en-US" dirty="0"/>
              <a:t> </a:t>
            </a:r>
            <a:r>
              <a:rPr lang="en-US" altLang="zh-CN" dirty="0"/>
              <a:t>use</a:t>
            </a:r>
            <a:r>
              <a:rPr lang="zh-CN" altLang="en-US" dirty="0"/>
              <a:t> </a:t>
            </a:r>
            <a:r>
              <a:rPr lang="en-US" altLang="zh-CN" dirty="0"/>
              <a:t>2</a:t>
            </a:r>
            <a:r>
              <a:rPr lang="zh-CN" altLang="en-US" dirty="0"/>
              <a:t> </a:t>
            </a:r>
            <a:r>
              <a:rPr lang="en-US" altLang="zh-CN" dirty="0"/>
              <a:t>cores</a:t>
            </a:r>
            <a:r>
              <a:rPr lang="zh-CN" altLang="en-US" dirty="0"/>
              <a:t> </a:t>
            </a:r>
            <a:r>
              <a:rPr lang="en-US" altLang="zh-CN" dirty="0"/>
              <a:t>via</a:t>
            </a:r>
            <a:r>
              <a:rPr lang="zh-CN" altLang="en-US" dirty="0"/>
              <a:t> </a:t>
            </a:r>
            <a:r>
              <a:rPr lang="en-US" altLang="zh-CN" dirty="0"/>
              <a:t>CPU</a:t>
            </a:r>
            <a:r>
              <a:rPr lang="zh-CN" altLang="en-US" dirty="0"/>
              <a:t> </a:t>
            </a:r>
            <a:r>
              <a:rPr lang="en-US" altLang="zh-CN" dirty="0"/>
              <a:t>share,</a:t>
            </a:r>
            <a:r>
              <a:rPr lang="zh-CN" altLang="en-US" dirty="0"/>
              <a:t> </a:t>
            </a:r>
            <a:r>
              <a:rPr lang="en-US" altLang="zh-CN" dirty="0"/>
              <a:t>the</a:t>
            </a:r>
            <a:r>
              <a:rPr lang="zh-CN" altLang="en-US" dirty="0"/>
              <a:t> </a:t>
            </a:r>
            <a:r>
              <a:rPr lang="en-US" altLang="zh-CN" dirty="0"/>
              <a:t>Java</a:t>
            </a:r>
            <a:r>
              <a:rPr lang="zh-CN" altLang="en-US" dirty="0"/>
              <a:t> </a:t>
            </a:r>
            <a:r>
              <a:rPr lang="en-US" altLang="zh-CN" dirty="0"/>
              <a:t>program</a:t>
            </a:r>
            <a:r>
              <a:rPr lang="zh-CN" altLang="en-US" dirty="0"/>
              <a:t> </a:t>
            </a:r>
            <a:r>
              <a:rPr lang="en-US" altLang="zh-CN" dirty="0"/>
              <a:t>started</a:t>
            </a:r>
            <a:r>
              <a:rPr lang="zh-CN" altLang="en-US" dirty="0"/>
              <a:t> </a:t>
            </a:r>
            <a:r>
              <a:rPr lang="en-US" altLang="zh-CN" dirty="0"/>
              <a:t>in</a:t>
            </a:r>
            <a:r>
              <a:rPr lang="zh-CN" altLang="en-US" dirty="0"/>
              <a:t> </a:t>
            </a:r>
            <a:r>
              <a:rPr lang="en-US" altLang="zh-CN" dirty="0"/>
              <a:t>the</a:t>
            </a:r>
            <a:r>
              <a:rPr lang="zh-CN" altLang="en-US" dirty="0"/>
              <a:t> </a:t>
            </a:r>
            <a:r>
              <a:rPr lang="en-US" altLang="zh-CN" dirty="0"/>
              <a:t>container</a:t>
            </a:r>
            <a:r>
              <a:rPr lang="zh-CN" altLang="en-US" dirty="0"/>
              <a:t> </a:t>
            </a:r>
            <a:r>
              <a:rPr lang="en-US" altLang="zh-CN" dirty="0"/>
              <a:t>would</a:t>
            </a:r>
            <a:r>
              <a:rPr lang="zh-CN" altLang="en-US" dirty="0"/>
              <a:t>  </a:t>
            </a:r>
            <a:r>
              <a:rPr lang="en-US" altLang="zh-CN" dirty="0"/>
              <a:t>launch</a:t>
            </a:r>
            <a:r>
              <a:rPr lang="zh-CN" altLang="en-US" dirty="0"/>
              <a:t> </a:t>
            </a:r>
            <a:r>
              <a:rPr lang="en-US" altLang="zh-CN" dirty="0"/>
              <a:t>8</a:t>
            </a:r>
            <a:r>
              <a:rPr lang="zh-CN" altLang="en-US" dirty="0"/>
              <a:t> </a:t>
            </a:r>
            <a:r>
              <a:rPr lang="en-US" altLang="zh-CN" dirty="0"/>
              <a:t>GC</a:t>
            </a:r>
            <a:r>
              <a:rPr lang="zh-CN" altLang="en-US" dirty="0"/>
              <a:t> </a:t>
            </a:r>
            <a:r>
              <a:rPr lang="en-US" altLang="zh-CN" dirty="0"/>
              <a:t>threads</a:t>
            </a:r>
            <a:r>
              <a:rPr lang="zh-CN" altLang="en-US" dirty="0"/>
              <a:t> </a:t>
            </a:r>
            <a:r>
              <a:rPr lang="en-US" altLang="zh-CN" dirty="0"/>
              <a:t>since</a:t>
            </a:r>
            <a:r>
              <a:rPr lang="zh-CN" altLang="en-US" dirty="0"/>
              <a:t> </a:t>
            </a:r>
            <a:r>
              <a:rPr lang="en-US" altLang="zh-CN" dirty="0"/>
              <a:t>there</a:t>
            </a:r>
            <a:r>
              <a:rPr lang="zh-CN" altLang="en-US" dirty="0"/>
              <a:t> </a:t>
            </a:r>
            <a:r>
              <a:rPr lang="en-US" altLang="zh-CN" dirty="0"/>
              <a:t>are</a:t>
            </a:r>
            <a:r>
              <a:rPr lang="zh-CN" altLang="en-US" dirty="0"/>
              <a:t> </a:t>
            </a:r>
            <a:r>
              <a:rPr lang="en-US" altLang="zh-CN" dirty="0"/>
              <a:t>8</a:t>
            </a:r>
            <a:r>
              <a:rPr lang="zh-CN" altLang="en-US" dirty="0"/>
              <a:t> </a:t>
            </a:r>
            <a:r>
              <a:rPr lang="en-US" altLang="zh-CN" dirty="0"/>
              <a:t>cores</a:t>
            </a:r>
            <a:r>
              <a:rPr lang="zh-CN" altLang="en-US" dirty="0"/>
              <a:t> </a:t>
            </a:r>
            <a:r>
              <a:rPr lang="en-US" altLang="zh-CN" dirty="0"/>
              <a:t>visible</a:t>
            </a:r>
            <a:r>
              <a:rPr lang="zh-CN" altLang="en-US" dirty="0"/>
              <a:t> </a:t>
            </a:r>
            <a:r>
              <a:rPr lang="en-US" altLang="zh-CN" dirty="0"/>
              <a:t>to</a:t>
            </a:r>
            <a:r>
              <a:rPr lang="zh-CN" altLang="en-US" dirty="0"/>
              <a:t> </a:t>
            </a:r>
            <a:r>
              <a:rPr lang="en-US" altLang="zh-CN" dirty="0"/>
              <a:t>the</a:t>
            </a:r>
            <a:r>
              <a:rPr lang="zh-CN" altLang="en-US" dirty="0"/>
              <a:t> </a:t>
            </a:r>
            <a:r>
              <a:rPr lang="en-US" altLang="zh-CN" dirty="0"/>
              <a:t>container. If</a:t>
            </a:r>
            <a:r>
              <a:rPr lang="zh-CN" altLang="en-US" dirty="0"/>
              <a:t> </a:t>
            </a:r>
            <a:r>
              <a:rPr lang="en-US" altLang="zh-CN" dirty="0"/>
              <a:t>many</a:t>
            </a:r>
            <a:r>
              <a:rPr lang="zh-CN" altLang="en-US" dirty="0"/>
              <a:t> </a:t>
            </a:r>
            <a:r>
              <a:rPr lang="en-US" altLang="zh-CN" dirty="0"/>
              <a:t>of</a:t>
            </a:r>
            <a:r>
              <a:rPr lang="zh-CN" altLang="en-US" dirty="0"/>
              <a:t> </a:t>
            </a:r>
            <a:r>
              <a:rPr lang="en-US" altLang="zh-CN" dirty="0"/>
              <a:t>such</a:t>
            </a:r>
            <a:r>
              <a:rPr lang="zh-CN" altLang="en-US" dirty="0"/>
              <a:t> </a:t>
            </a:r>
            <a:r>
              <a:rPr lang="en-US" altLang="zh-CN" dirty="0"/>
              <a:t>containers</a:t>
            </a:r>
            <a:r>
              <a:rPr lang="zh-CN" altLang="en-US" dirty="0"/>
              <a:t> </a:t>
            </a:r>
            <a:r>
              <a:rPr lang="en-US" altLang="zh-CN" dirty="0"/>
              <a:t>are</a:t>
            </a:r>
            <a:r>
              <a:rPr lang="zh-CN" altLang="en-US" dirty="0"/>
              <a:t> </a:t>
            </a:r>
            <a:r>
              <a:rPr lang="en-US" altLang="zh-CN" dirty="0"/>
              <a:t>launched,</a:t>
            </a:r>
            <a:r>
              <a:rPr lang="zh-CN" altLang="en-US" dirty="0"/>
              <a:t> </a:t>
            </a:r>
            <a:r>
              <a:rPr lang="en-US" altLang="zh-CN" dirty="0"/>
              <a:t>each</a:t>
            </a:r>
            <a:r>
              <a:rPr lang="zh-CN" altLang="en-US" dirty="0"/>
              <a:t> </a:t>
            </a:r>
            <a:r>
              <a:rPr lang="en-US" altLang="zh-CN" dirty="0"/>
              <a:t>believing</a:t>
            </a:r>
            <a:r>
              <a:rPr lang="zh-CN" altLang="en-US" dirty="0"/>
              <a:t> </a:t>
            </a:r>
            <a:r>
              <a:rPr lang="en-US" altLang="zh-CN" dirty="0"/>
              <a:t>that</a:t>
            </a:r>
            <a:r>
              <a:rPr lang="zh-CN" altLang="en-US" dirty="0"/>
              <a:t> </a:t>
            </a:r>
            <a:r>
              <a:rPr lang="en-US" altLang="zh-CN" dirty="0"/>
              <a:t>they</a:t>
            </a:r>
            <a:r>
              <a:rPr lang="zh-CN" altLang="en-US" dirty="0"/>
              <a:t> </a:t>
            </a:r>
            <a:r>
              <a:rPr lang="en-US" altLang="zh-CN" dirty="0"/>
              <a:t>have</a:t>
            </a:r>
            <a:r>
              <a:rPr lang="zh-CN" altLang="en-US" dirty="0"/>
              <a:t> </a:t>
            </a:r>
            <a:r>
              <a:rPr lang="en-US" altLang="zh-CN" dirty="0"/>
              <a:t>access</a:t>
            </a:r>
            <a:r>
              <a:rPr lang="zh-CN" altLang="en-US" dirty="0"/>
              <a:t> </a:t>
            </a:r>
            <a:r>
              <a:rPr lang="en-US" altLang="zh-CN" dirty="0"/>
              <a:t>to</a:t>
            </a:r>
            <a:r>
              <a:rPr lang="zh-CN" altLang="en-US" dirty="0"/>
              <a:t> </a:t>
            </a:r>
            <a:r>
              <a:rPr lang="en-US" altLang="zh-CN" dirty="0"/>
              <a:t>8</a:t>
            </a:r>
            <a:r>
              <a:rPr lang="zh-CN" altLang="en-US" dirty="0"/>
              <a:t> </a:t>
            </a:r>
            <a:r>
              <a:rPr lang="en-US" altLang="zh-CN" dirty="0"/>
              <a:t>cores,</a:t>
            </a:r>
            <a:r>
              <a:rPr lang="zh-CN" altLang="en-US" dirty="0"/>
              <a:t> </a:t>
            </a:r>
            <a:r>
              <a:rPr lang="en-US" altLang="zh-CN" dirty="0"/>
              <a:t>eventually</a:t>
            </a:r>
            <a:r>
              <a:rPr lang="zh-CN" altLang="en-US" dirty="0"/>
              <a:t> </a:t>
            </a:r>
            <a:r>
              <a:rPr lang="en-US" altLang="zh-CN" dirty="0"/>
              <a:t>the</a:t>
            </a:r>
            <a:r>
              <a:rPr lang="zh-CN" altLang="en-US" dirty="0"/>
              <a:t> </a:t>
            </a:r>
            <a:r>
              <a:rPr lang="en-US" altLang="zh-CN" dirty="0"/>
              <a:t>physical</a:t>
            </a:r>
            <a:r>
              <a:rPr lang="zh-CN" altLang="en-US" dirty="0"/>
              <a:t> </a:t>
            </a:r>
            <a:r>
              <a:rPr lang="en-US" altLang="zh-CN" dirty="0"/>
              <a:t>CPU</a:t>
            </a:r>
            <a:r>
              <a:rPr lang="zh-CN" altLang="en-US" dirty="0"/>
              <a:t> </a:t>
            </a:r>
            <a:r>
              <a:rPr lang="en-US" altLang="zh-CN" dirty="0"/>
              <a:t>would</a:t>
            </a:r>
            <a:r>
              <a:rPr lang="zh-CN" altLang="en-US" dirty="0"/>
              <a:t> </a:t>
            </a:r>
            <a:r>
              <a:rPr lang="en-US" altLang="zh-CN" dirty="0"/>
              <a:t>be</a:t>
            </a:r>
            <a:r>
              <a:rPr lang="zh-CN" altLang="en-US" dirty="0"/>
              <a:t> </a:t>
            </a:r>
            <a:r>
              <a:rPr lang="en-US" altLang="zh-CN" dirty="0"/>
              <a:t>over-subscribed,</a:t>
            </a:r>
            <a:r>
              <a:rPr lang="zh-CN" altLang="en-US" dirty="0"/>
              <a:t> </a:t>
            </a:r>
            <a:r>
              <a:rPr lang="en-US" altLang="zh-CN" dirty="0"/>
              <a:t>leading</a:t>
            </a:r>
            <a:r>
              <a:rPr lang="zh-CN" altLang="en-US" dirty="0"/>
              <a:t> </a:t>
            </a:r>
            <a:r>
              <a:rPr lang="en-US" altLang="zh-CN" dirty="0"/>
              <a:t>to</a:t>
            </a:r>
            <a:r>
              <a:rPr lang="zh-CN" altLang="en-US" dirty="0"/>
              <a:t> </a:t>
            </a:r>
            <a:r>
              <a:rPr lang="en-US" altLang="zh-CN" dirty="0"/>
              <a:t>interference</a:t>
            </a:r>
            <a:r>
              <a:rPr lang="zh-CN" altLang="en-US" dirty="0"/>
              <a:t> </a:t>
            </a:r>
            <a:r>
              <a:rPr lang="en-US" altLang="zh-CN" dirty="0"/>
              <a:t>and</a:t>
            </a:r>
            <a:r>
              <a:rPr lang="zh-CN" altLang="en-US" dirty="0"/>
              <a:t> </a:t>
            </a:r>
            <a:r>
              <a:rPr lang="en-US" altLang="zh-CN" dirty="0"/>
              <a:t>unpredictable</a:t>
            </a:r>
            <a:r>
              <a:rPr lang="zh-CN" altLang="en-US" dirty="0"/>
              <a:t> </a:t>
            </a:r>
            <a:r>
              <a:rPr lang="en-US" altLang="zh-CN" dirty="0"/>
              <a:t>performance</a:t>
            </a:r>
            <a:r>
              <a:rPr lang="zh-CN" altLang="en-US" dirty="0"/>
              <a:t> </a:t>
            </a:r>
            <a:r>
              <a:rPr lang="en-US" altLang="zh-CN" dirty="0"/>
              <a:t>degradations.</a:t>
            </a:r>
            <a:r>
              <a:rPr lang="zh-CN" altLang="en-US" dirty="0"/>
              <a:t>  </a:t>
            </a:r>
            <a:endParaRPr lang="en-US" altLang="zh-CN" dirty="0"/>
          </a:p>
        </p:txBody>
      </p:sp>
      <p:sp>
        <p:nvSpPr>
          <p:cNvPr id="4" name="灯片编号占位符 3"/>
          <p:cNvSpPr>
            <a:spLocks noGrp="1"/>
          </p:cNvSpPr>
          <p:nvPr>
            <p:ph type="sldNum" sz="quarter" idx="10"/>
          </p:nvPr>
        </p:nvSpPr>
        <p:spPr/>
        <p:txBody>
          <a:bodyPr/>
          <a:lstStyle/>
          <a:p>
            <a:fld id="{F77CA73F-299E-4B3B-81F1-87346DCC89E7}" type="slidenum">
              <a:rPr lang="zh-CN" altLang="en-US" smtClean="0"/>
              <a:t>12</a:t>
            </a:fld>
            <a:endParaRPr lang="zh-CN" altLang="en-US"/>
          </a:p>
        </p:txBody>
      </p:sp>
    </p:spTree>
    <p:extLst>
      <p:ext uri="{BB962C8B-B14F-4D97-AF65-F5344CB8AC3E}">
        <p14:creationId xmlns:p14="http://schemas.microsoft.com/office/powerpoint/2010/main" val="2789369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However,</a:t>
            </a:r>
            <a:r>
              <a:rPr lang="zh-CN" altLang="en-US" dirty="0"/>
              <a:t> </a:t>
            </a:r>
            <a:r>
              <a:rPr lang="en-US" altLang="zh-CN" dirty="0"/>
              <a:t>if</a:t>
            </a:r>
            <a:r>
              <a:rPr lang="zh-CN" altLang="en-US" dirty="0"/>
              <a:t> </a:t>
            </a:r>
            <a:r>
              <a:rPr lang="en-US" altLang="zh-CN" dirty="0"/>
              <a:t>users</a:t>
            </a:r>
            <a:r>
              <a:rPr lang="zh-CN" altLang="en-US" dirty="0"/>
              <a:t> </a:t>
            </a:r>
            <a:r>
              <a:rPr lang="en-US" altLang="zh-CN" dirty="0"/>
              <a:t>are</a:t>
            </a:r>
            <a:r>
              <a:rPr lang="zh-CN" altLang="en-US" dirty="0"/>
              <a:t> </a:t>
            </a:r>
            <a:r>
              <a:rPr lang="en-US" altLang="zh-CN" dirty="0"/>
              <a:t>informed</a:t>
            </a:r>
            <a:r>
              <a:rPr lang="zh-CN" altLang="en-US" dirty="0"/>
              <a:t> </a:t>
            </a:r>
            <a:r>
              <a:rPr lang="en-US" altLang="zh-CN" dirty="0"/>
              <a:t>of</a:t>
            </a:r>
            <a:r>
              <a:rPr lang="zh-CN" altLang="en-US" dirty="0"/>
              <a:t> </a:t>
            </a:r>
            <a:r>
              <a:rPr lang="en-US" altLang="zh-CN" dirty="0"/>
              <a:t>such</a:t>
            </a:r>
            <a:r>
              <a:rPr lang="zh-CN" altLang="en-US" dirty="0"/>
              <a:t> </a:t>
            </a:r>
            <a:r>
              <a:rPr lang="en-US" altLang="zh-CN" dirty="0"/>
              <a:t>resource</a:t>
            </a:r>
            <a:r>
              <a:rPr lang="zh-CN" altLang="en-US" dirty="0"/>
              <a:t> </a:t>
            </a:r>
            <a:r>
              <a:rPr lang="en-US" altLang="zh-CN" dirty="0"/>
              <a:t>constraints</a:t>
            </a:r>
            <a:r>
              <a:rPr lang="zh-CN" altLang="en-US" dirty="0"/>
              <a:t> </a:t>
            </a:r>
            <a:r>
              <a:rPr lang="en-US" altLang="zh-CN" dirty="0"/>
              <a:t>and</a:t>
            </a:r>
            <a:r>
              <a:rPr lang="zh-CN" altLang="en-US" dirty="0"/>
              <a:t> </a:t>
            </a:r>
            <a:r>
              <a:rPr lang="en-US" altLang="zh-CN" dirty="0"/>
              <a:t>statically</a:t>
            </a:r>
            <a:r>
              <a:rPr lang="zh-CN" altLang="en-US" dirty="0"/>
              <a:t> </a:t>
            </a:r>
            <a:r>
              <a:rPr lang="en-US" altLang="zh-CN" dirty="0"/>
              <a:t>configure</a:t>
            </a:r>
            <a:r>
              <a:rPr lang="zh-CN" altLang="en-US" dirty="0"/>
              <a:t> </a:t>
            </a:r>
            <a:r>
              <a:rPr lang="en-US" altLang="zh-CN" dirty="0"/>
              <a:t>Java</a:t>
            </a:r>
            <a:r>
              <a:rPr lang="zh-CN" altLang="en-US" dirty="0"/>
              <a:t> </a:t>
            </a:r>
            <a:r>
              <a:rPr lang="en-US" altLang="zh-CN" dirty="0"/>
              <a:t>programs</a:t>
            </a:r>
            <a:r>
              <a:rPr lang="zh-CN" altLang="en-US" dirty="0"/>
              <a:t> </a:t>
            </a:r>
            <a:r>
              <a:rPr lang="en-US" altLang="zh-CN" dirty="0"/>
              <a:t>to</a:t>
            </a:r>
            <a:r>
              <a:rPr lang="zh-CN" altLang="en-US" dirty="0"/>
              <a:t> </a:t>
            </a:r>
            <a:r>
              <a:rPr lang="en-US" altLang="zh-CN" dirty="0"/>
              <a:t>launch</a:t>
            </a:r>
            <a:r>
              <a:rPr lang="zh-CN" altLang="en-US" dirty="0"/>
              <a:t> </a:t>
            </a:r>
            <a:r>
              <a:rPr lang="en-US" altLang="zh-CN" dirty="0"/>
              <a:t>2</a:t>
            </a:r>
            <a:r>
              <a:rPr lang="zh-CN" altLang="en-US" dirty="0"/>
              <a:t> </a:t>
            </a:r>
            <a:r>
              <a:rPr lang="en-US" altLang="zh-CN" dirty="0"/>
              <a:t>GC</a:t>
            </a:r>
            <a:r>
              <a:rPr lang="zh-CN" altLang="en-US" dirty="0"/>
              <a:t> </a:t>
            </a:r>
            <a:r>
              <a:rPr lang="en-US" altLang="zh-CN" dirty="0"/>
              <a:t>threads,</a:t>
            </a:r>
            <a:r>
              <a:rPr lang="zh-CN" altLang="en-US" dirty="0"/>
              <a:t> </a:t>
            </a:r>
            <a:r>
              <a:rPr lang="en-US" altLang="zh-CN" dirty="0"/>
              <a:t>instead</a:t>
            </a:r>
            <a:r>
              <a:rPr lang="zh-CN" altLang="en-US" dirty="0"/>
              <a:t> </a:t>
            </a:r>
            <a:r>
              <a:rPr lang="en-US" altLang="zh-CN" dirty="0"/>
              <a:t>of</a:t>
            </a:r>
            <a:r>
              <a:rPr lang="zh-CN" altLang="en-US" dirty="0"/>
              <a:t> </a:t>
            </a:r>
            <a:r>
              <a:rPr lang="en-US" altLang="zh-CN" dirty="0"/>
              <a:t>8,</a:t>
            </a:r>
            <a:r>
              <a:rPr lang="zh-CN" altLang="en-US" dirty="0"/>
              <a:t> </a:t>
            </a:r>
            <a:r>
              <a:rPr lang="en-US" altLang="zh-CN" dirty="0"/>
              <a:t>host</a:t>
            </a:r>
            <a:r>
              <a:rPr lang="zh-CN" altLang="en-US" dirty="0"/>
              <a:t> </a:t>
            </a:r>
            <a:r>
              <a:rPr lang="en-US" altLang="zh-CN" dirty="0"/>
              <a:t>CPU</a:t>
            </a:r>
            <a:r>
              <a:rPr lang="zh-CN" altLang="en-US" dirty="0"/>
              <a:t> </a:t>
            </a:r>
            <a:r>
              <a:rPr lang="en-US" altLang="zh-CN" dirty="0"/>
              <a:t>could</a:t>
            </a:r>
            <a:r>
              <a:rPr lang="zh-CN" altLang="en-US" dirty="0"/>
              <a:t> </a:t>
            </a:r>
            <a:r>
              <a:rPr lang="en-US" altLang="zh-CN" dirty="0"/>
              <a:t>be</a:t>
            </a:r>
            <a:r>
              <a:rPr lang="zh-CN" altLang="en-US" dirty="0"/>
              <a:t> </a:t>
            </a:r>
            <a:r>
              <a:rPr lang="en-US" altLang="zh-CN" dirty="0"/>
              <a:t>underutilized</a:t>
            </a:r>
            <a:r>
              <a:rPr lang="zh-CN" altLang="en-US" dirty="0"/>
              <a:t> </a:t>
            </a:r>
            <a:r>
              <a:rPr lang="en-US" altLang="zh-CN" dirty="0"/>
              <a:t>if</a:t>
            </a:r>
            <a:r>
              <a:rPr lang="zh-CN" altLang="en-US" dirty="0"/>
              <a:t> </a:t>
            </a:r>
            <a:r>
              <a:rPr lang="en-US" altLang="zh-CN" dirty="0"/>
              <a:t>CPU</a:t>
            </a:r>
            <a:r>
              <a:rPr lang="zh-CN" altLang="en-US" dirty="0"/>
              <a:t> </a:t>
            </a:r>
            <a:r>
              <a:rPr lang="en-US" altLang="zh-CN" dirty="0"/>
              <a:t>is</a:t>
            </a:r>
            <a:r>
              <a:rPr lang="zh-CN" altLang="en-US" dirty="0"/>
              <a:t> </a:t>
            </a:r>
            <a:r>
              <a:rPr lang="en-US" altLang="zh-CN" dirty="0"/>
              <a:t>not</a:t>
            </a:r>
            <a:r>
              <a:rPr lang="zh-CN" altLang="en-US" dirty="0"/>
              <a:t> </a:t>
            </a:r>
            <a:r>
              <a:rPr lang="en-US" altLang="zh-CN" dirty="0"/>
              <a:t>highly</a:t>
            </a:r>
            <a:r>
              <a:rPr lang="zh-CN" altLang="en-US" dirty="0"/>
              <a:t> </a:t>
            </a:r>
            <a:r>
              <a:rPr lang="en-US" altLang="zh-CN" dirty="0"/>
              <a:t>contended.</a:t>
            </a:r>
            <a:r>
              <a:rPr lang="zh-CN" altLang="en-US" dirty="0"/>
              <a:t> </a:t>
            </a:r>
            <a:r>
              <a:rPr lang="en-US" altLang="zh-CN" dirty="0"/>
              <a:t>Next,</a:t>
            </a:r>
            <a:r>
              <a:rPr lang="zh-CN" altLang="en-US" dirty="0"/>
              <a:t> </a:t>
            </a:r>
            <a:r>
              <a:rPr lang="en-US" altLang="zh-CN" dirty="0"/>
              <a:t>we</a:t>
            </a:r>
            <a:r>
              <a:rPr lang="zh-CN" altLang="en-US" dirty="0"/>
              <a:t> </a:t>
            </a:r>
            <a:r>
              <a:rPr lang="en-US" altLang="zh-CN" dirty="0"/>
              <a:t>show</a:t>
            </a:r>
            <a:r>
              <a:rPr lang="zh-CN" altLang="en-US" dirty="0"/>
              <a:t> </a:t>
            </a:r>
            <a:r>
              <a:rPr lang="en-US" altLang="zh-CN" dirty="0"/>
              <a:t>how</a:t>
            </a:r>
            <a:r>
              <a:rPr lang="zh-CN" altLang="en-US" dirty="0"/>
              <a:t> </a:t>
            </a:r>
            <a:r>
              <a:rPr lang="en-US" altLang="zh-CN" dirty="0"/>
              <a:t>severe</a:t>
            </a:r>
            <a:r>
              <a:rPr lang="zh-CN" altLang="en-US" dirty="0"/>
              <a:t> </a:t>
            </a:r>
            <a:r>
              <a:rPr lang="en-US" altLang="zh-CN" dirty="0"/>
              <a:t>and</a:t>
            </a:r>
            <a:r>
              <a:rPr lang="zh-CN" altLang="en-US" dirty="0"/>
              <a:t> </a:t>
            </a:r>
            <a:r>
              <a:rPr lang="en-US" altLang="zh-CN" dirty="0"/>
              <a:t>widespread</a:t>
            </a:r>
            <a:r>
              <a:rPr lang="zh-CN" altLang="en-US" dirty="0"/>
              <a:t> </a:t>
            </a:r>
            <a:r>
              <a:rPr lang="en-US" altLang="zh-CN" dirty="0"/>
              <a:t>the</a:t>
            </a:r>
            <a:r>
              <a:rPr lang="zh-CN" altLang="en-US" dirty="0"/>
              <a:t> </a:t>
            </a:r>
            <a:r>
              <a:rPr lang="en-US" altLang="zh-CN" dirty="0"/>
              <a:t>problem</a:t>
            </a:r>
            <a:r>
              <a:rPr lang="zh-CN" altLang="en-US" dirty="0"/>
              <a:t> </a:t>
            </a:r>
            <a:r>
              <a:rPr lang="en-US" altLang="zh-CN" dirty="0"/>
              <a:t>is.</a:t>
            </a:r>
            <a:r>
              <a:rPr lang="zh-CN" altLang="en-US" dirty="0"/>
              <a:t> </a:t>
            </a:r>
          </a:p>
        </p:txBody>
      </p:sp>
      <p:sp>
        <p:nvSpPr>
          <p:cNvPr id="4" name="灯片编号占位符 3"/>
          <p:cNvSpPr>
            <a:spLocks noGrp="1"/>
          </p:cNvSpPr>
          <p:nvPr>
            <p:ph type="sldNum" sz="quarter" idx="10"/>
          </p:nvPr>
        </p:nvSpPr>
        <p:spPr/>
        <p:txBody>
          <a:bodyPr/>
          <a:lstStyle/>
          <a:p>
            <a:fld id="{F77CA73F-299E-4B3B-81F1-87346DCC89E7}" type="slidenum">
              <a:rPr lang="zh-CN" altLang="en-US" smtClean="0"/>
              <a:t>13</a:t>
            </a:fld>
            <a:endParaRPr lang="zh-CN" altLang="en-US"/>
          </a:p>
        </p:txBody>
      </p:sp>
    </p:spTree>
    <p:extLst>
      <p:ext uri="{BB962C8B-B14F-4D97-AF65-F5344CB8AC3E}">
        <p14:creationId xmlns:p14="http://schemas.microsoft.com/office/powerpoint/2010/main" val="3045107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Most containerized applications detect resource availability through the OS kernel. For example, many programming runtimes, including the JVM and OpenMP, acquire information on available resources through the standard </a:t>
            </a:r>
            <a:r>
              <a:rPr lang="en-US" altLang="zh-CN" dirty="0" err="1"/>
              <a:t>sysconf</a:t>
            </a:r>
            <a:r>
              <a:rPr lang="en-US" altLang="zh-CN" dirty="0"/>
              <a:t> interface in Glibc. And </a:t>
            </a:r>
            <a:r>
              <a:rPr lang="en-US" altLang="zh-CN" dirty="0" err="1"/>
              <a:t>sysconf</a:t>
            </a:r>
            <a:r>
              <a:rPr lang="en-US" altLang="zh-CN" dirty="0"/>
              <a:t> queries </a:t>
            </a:r>
            <a:r>
              <a:rPr lang="en-US" altLang="zh-CN" dirty="0" err="1"/>
              <a:t>sysfs</a:t>
            </a:r>
            <a:r>
              <a:rPr lang="en-US" altLang="zh-CN" dirty="0"/>
              <a:t> in order to determine the number of online CPUs and available</a:t>
            </a:r>
            <a:r>
              <a:rPr lang="zh-CN" altLang="en-US" dirty="0"/>
              <a:t> </a:t>
            </a:r>
            <a:r>
              <a:rPr lang="en-US" altLang="zh-CN" dirty="0"/>
              <a:t>memory</a:t>
            </a:r>
            <a:r>
              <a:rPr lang="zh-CN" altLang="en-US" dirty="0"/>
              <a:t> </a:t>
            </a:r>
            <a:r>
              <a:rPr lang="en-US" altLang="zh-CN" dirty="0"/>
              <a:t>size. Unfortunately, the </a:t>
            </a:r>
            <a:r>
              <a:rPr lang="en-US" altLang="zh-CN" dirty="0" err="1"/>
              <a:t>sysconf</a:t>
            </a:r>
            <a:r>
              <a:rPr lang="en-US" altLang="zh-CN" dirty="0"/>
              <a:t> interface and the </a:t>
            </a:r>
            <a:r>
              <a:rPr lang="en-US" altLang="zh-CN" dirty="0" err="1"/>
              <a:t>sysfs</a:t>
            </a:r>
            <a:r>
              <a:rPr lang="en-US" altLang="zh-CN" dirty="0"/>
              <a:t> pseudo filesystem in the Linux kernel are not container aware and always report the total resource availability in stead of the per-container resource constraints. </a:t>
            </a:r>
            <a:endParaRPr lang="en-US" dirty="0"/>
          </a:p>
        </p:txBody>
      </p:sp>
      <p:sp>
        <p:nvSpPr>
          <p:cNvPr id="4" name="Slide Number Placeholder 3"/>
          <p:cNvSpPr>
            <a:spLocks noGrp="1"/>
          </p:cNvSpPr>
          <p:nvPr>
            <p:ph type="sldNum" sz="quarter" idx="5"/>
          </p:nvPr>
        </p:nvSpPr>
        <p:spPr/>
        <p:txBody>
          <a:bodyPr/>
          <a:lstStyle/>
          <a:p>
            <a:fld id="{F77CA73F-299E-4B3B-81F1-87346DCC89E7}" type="slidenum">
              <a:rPr lang="zh-CN" altLang="en-US" smtClean="0"/>
              <a:t>14</a:t>
            </a:fld>
            <a:endParaRPr lang="zh-CN" altLang="en-US"/>
          </a:p>
        </p:txBody>
      </p:sp>
    </p:spTree>
    <p:extLst>
      <p:ext uri="{BB962C8B-B14F-4D97-AF65-F5344CB8AC3E}">
        <p14:creationId xmlns:p14="http://schemas.microsoft.com/office/powerpoint/2010/main" val="3741201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estimate the severity of the problem, we manually examined the top100 application images in  </a:t>
            </a:r>
            <a:r>
              <a:rPr lang="en-US" dirty="0" err="1"/>
              <a:t>DockerHub</a:t>
            </a:r>
            <a:r>
              <a:rPr lang="en-US" dirty="0"/>
              <a:t>. Specifically, we looked into the source code of applications and runtimes to see if they rely on the Linux kernel to report resource availability for auto-configuration. </a:t>
            </a:r>
            <a:r>
              <a:rPr lang="en-US" altLang="zh-CN" sz="1200" dirty="0">
                <a:latin typeface="Helvetica Neue Light" panose="02000403000000020004" pitchFamily="2" charset="0"/>
                <a:ea typeface="Helvetica Neue Light" panose="02000403000000020004" pitchFamily="2" charset="0"/>
              </a:rPr>
              <a:t>More</a:t>
            </a:r>
            <a:r>
              <a:rPr lang="zh-CN" altLang="en-US" sz="1200" dirty="0">
                <a:latin typeface="Helvetica Neue Light" panose="02000403000000020004" pitchFamily="2" charset="0"/>
                <a:ea typeface="Helvetica Neue Light" panose="02000403000000020004" pitchFamily="2" charset="0"/>
              </a:rPr>
              <a:t> </a:t>
            </a:r>
            <a:r>
              <a:rPr lang="en-US" altLang="zh-CN" sz="1200" dirty="0">
                <a:latin typeface="Helvetica Neue Light" panose="02000403000000020004" pitchFamily="2" charset="0"/>
                <a:ea typeface="Helvetica Neue Light" panose="02000403000000020004" pitchFamily="2" charset="0"/>
              </a:rPr>
              <a:t>than</a:t>
            </a:r>
            <a:r>
              <a:rPr lang="zh-CN" altLang="en-US" sz="1200" dirty="0">
                <a:latin typeface="Helvetica Neue Light" panose="02000403000000020004" pitchFamily="2" charset="0"/>
                <a:ea typeface="Helvetica Neue Light" panose="02000403000000020004" pitchFamily="2" charset="0"/>
              </a:rPr>
              <a:t> </a:t>
            </a:r>
            <a:r>
              <a:rPr lang="en-US" altLang="zh-CN" sz="1200" b="1" i="1" dirty="0">
                <a:solidFill>
                  <a:srgbClr val="C00000"/>
                </a:solidFill>
                <a:latin typeface="Helvetica Neue Light" panose="02000403000000020004" pitchFamily="2" charset="0"/>
                <a:ea typeface="Helvetica Neue Light" panose="02000403000000020004" pitchFamily="2" charset="0"/>
              </a:rPr>
              <a:t>60%</a:t>
            </a:r>
            <a:r>
              <a:rPr lang="zh-CN" altLang="en-US" sz="1200" b="1" i="1" dirty="0">
                <a:solidFill>
                  <a:srgbClr val="C00000"/>
                </a:solidFill>
                <a:latin typeface="Helvetica Neue Light" panose="02000403000000020004" pitchFamily="2" charset="0"/>
                <a:ea typeface="Helvetica Neue Light" panose="02000403000000020004" pitchFamily="2" charset="0"/>
              </a:rPr>
              <a:t> </a:t>
            </a:r>
            <a:r>
              <a:rPr lang="en-US" altLang="zh-CN" sz="1200" dirty="0">
                <a:latin typeface="Helvetica Neue Light" panose="02000403000000020004" pitchFamily="2" charset="0"/>
                <a:ea typeface="Helvetica Neue Light" panose="02000403000000020004" pitchFamily="2" charset="0"/>
              </a:rPr>
              <a:t>of</a:t>
            </a:r>
            <a:r>
              <a:rPr lang="zh-CN" altLang="en-US" sz="1200" dirty="0">
                <a:latin typeface="Helvetica Neue Light" panose="02000403000000020004" pitchFamily="2" charset="0"/>
                <a:ea typeface="Helvetica Neue Light" panose="02000403000000020004" pitchFamily="2" charset="0"/>
              </a:rPr>
              <a:t> </a:t>
            </a:r>
            <a:r>
              <a:rPr lang="en-US" altLang="zh-CN" sz="1200" dirty="0">
                <a:latin typeface="Helvetica Neue Light" panose="02000403000000020004" pitchFamily="2" charset="0"/>
                <a:ea typeface="Helvetica Neue Light" panose="02000403000000020004" pitchFamily="2" charset="0"/>
              </a:rPr>
              <a:t>the</a:t>
            </a:r>
            <a:r>
              <a:rPr lang="zh-CN" altLang="en-US" sz="1200" dirty="0">
                <a:latin typeface="Helvetica Neue Light" panose="02000403000000020004" pitchFamily="2" charset="0"/>
                <a:ea typeface="Helvetica Neue Light" panose="02000403000000020004" pitchFamily="2" charset="0"/>
              </a:rPr>
              <a:t> </a:t>
            </a:r>
            <a:r>
              <a:rPr lang="en-US" altLang="zh-CN" sz="1200" dirty="0">
                <a:latin typeface="Helvetica Neue Light" panose="02000403000000020004" pitchFamily="2" charset="0"/>
                <a:ea typeface="Helvetica Neue Light" panose="02000403000000020004" pitchFamily="2" charset="0"/>
              </a:rPr>
              <a:t>top</a:t>
            </a:r>
            <a:r>
              <a:rPr lang="zh-CN" altLang="en-US" sz="1200" dirty="0">
                <a:latin typeface="Helvetica Neue Light" panose="02000403000000020004" pitchFamily="2" charset="0"/>
                <a:ea typeface="Helvetica Neue Light" panose="02000403000000020004" pitchFamily="2" charset="0"/>
              </a:rPr>
              <a:t> </a:t>
            </a:r>
            <a:r>
              <a:rPr lang="en-US" altLang="zh-CN" sz="1200" dirty="0">
                <a:latin typeface="Helvetica Neue Light" panose="02000403000000020004" pitchFamily="2" charset="0"/>
                <a:ea typeface="Helvetica Neue Light" panose="02000403000000020004" pitchFamily="2" charset="0"/>
              </a:rPr>
              <a:t>100</a:t>
            </a:r>
            <a:r>
              <a:rPr lang="zh-CN" altLang="en-US" sz="1200" dirty="0">
                <a:latin typeface="Helvetica Neue Light" panose="02000403000000020004" pitchFamily="2" charset="0"/>
                <a:ea typeface="Helvetica Neue Light" panose="02000403000000020004" pitchFamily="2" charset="0"/>
              </a:rPr>
              <a:t> </a:t>
            </a:r>
            <a:r>
              <a:rPr lang="en-US" altLang="zh-CN" sz="1200" dirty="0">
                <a:latin typeface="Helvetica Neue Light" panose="02000403000000020004" pitchFamily="2" charset="0"/>
                <a:ea typeface="Helvetica Neue Light" panose="02000403000000020004" pitchFamily="2" charset="0"/>
              </a:rPr>
              <a:t>apps</a:t>
            </a:r>
            <a:r>
              <a:rPr lang="zh-CN" altLang="en-US" sz="1200" dirty="0">
                <a:latin typeface="Helvetica Neue Light" panose="02000403000000020004" pitchFamily="2" charset="0"/>
                <a:ea typeface="Helvetica Neue Light" panose="02000403000000020004" pitchFamily="2" charset="0"/>
              </a:rPr>
              <a:t> </a:t>
            </a:r>
            <a:r>
              <a:rPr lang="en-US" altLang="zh-CN" sz="1200" dirty="0">
                <a:latin typeface="Helvetica Neue Light" panose="02000403000000020004" pitchFamily="2" charset="0"/>
                <a:ea typeface="Helvetica Neue Light" panose="02000403000000020004" pitchFamily="2" charset="0"/>
              </a:rPr>
              <a:t>on</a:t>
            </a:r>
            <a:r>
              <a:rPr lang="zh-CN" altLang="en-US" sz="1200" dirty="0">
                <a:latin typeface="Helvetica Neue Light" panose="02000403000000020004" pitchFamily="2" charset="0"/>
                <a:ea typeface="Helvetica Neue Light" panose="02000403000000020004" pitchFamily="2" charset="0"/>
              </a:rPr>
              <a:t> </a:t>
            </a:r>
            <a:r>
              <a:rPr lang="en-US" altLang="zh-CN" sz="1200" dirty="0" err="1">
                <a:latin typeface="Helvetica Neue Light" panose="02000403000000020004" pitchFamily="2" charset="0"/>
                <a:ea typeface="Helvetica Neue Light" panose="02000403000000020004" pitchFamily="2" charset="0"/>
              </a:rPr>
              <a:t>DockerHub</a:t>
            </a:r>
            <a:r>
              <a:rPr lang="zh-CN" altLang="en-US" sz="1200" dirty="0">
                <a:latin typeface="Helvetica Neue Light" panose="02000403000000020004" pitchFamily="2" charset="0"/>
                <a:ea typeface="Helvetica Neue Light" panose="02000403000000020004" pitchFamily="2" charset="0"/>
              </a:rPr>
              <a:t> </a:t>
            </a:r>
            <a:r>
              <a:rPr lang="en-US" altLang="zh-CN" sz="1200" dirty="0">
                <a:latin typeface="Helvetica Neue Light" panose="02000403000000020004" pitchFamily="2" charset="0"/>
                <a:ea typeface="Helvetica Neue Light" panose="02000403000000020004" pitchFamily="2" charset="0"/>
              </a:rPr>
              <a:t>automatically</a:t>
            </a:r>
            <a:r>
              <a:rPr lang="zh-CN" altLang="en-US" sz="1200" dirty="0">
                <a:latin typeface="Helvetica Neue Light" panose="02000403000000020004" pitchFamily="2" charset="0"/>
                <a:ea typeface="Helvetica Neue Light" panose="02000403000000020004" pitchFamily="2" charset="0"/>
              </a:rPr>
              <a:t> </a:t>
            </a:r>
            <a:r>
              <a:rPr lang="en-US" altLang="zh-CN" sz="1200" dirty="0">
                <a:latin typeface="Helvetica Neue Light" panose="02000403000000020004" pitchFamily="2" charset="0"/>
                <a:ea typeface="Helvetica Neue Light" panose="02000403000000020004" pitchFamily="2" charset="0"/>
              </a:rPr>
              <a:t>configure</a:t>
            </a:r>
            <a:r>
              <a:rPr lang="zh-CN" altLang="en-US" sz="1200" dirty="0">
                <a:latin typeface="Helvetica Neue Light" panose="02000403000000020004" pitchFamily="2" charset="0"/>
                <a:ea typeface="Helvetica Neue Light" panose="02000403000000020004" pitchFamily="2" charset="0"/>
              </a:rPr>
              <a:t> </a:t>
            </a:r>
            <a:r>
              <a:rPr lang="en-US" altLang="zh-CN" sz="1200" dirty="0">
                <a:latin typeface="Helvetica Neue Light" panose="02000403000000020004" pitchFamily="2" charset="0"/>
                <a:ea typeface="Helvetica Neue Light" panose="02000403000000020004" pitchFamily="2" charset="0"/>
              </a:rPr>
              <a:t>app</a:t>
            </a:r>
            <a:r>
              <a:rPr lang="zh-CN" altLang="en-US" sz="1200" dirty="0">
                <a:latin typeface="Helvetica Neue Light" panose="02000403000000020004" pitchFamily="2" charset="0"/>
                <a:ea typeface="Helvetica Neue Light" panose="02000403000000020004" pitchFamily="2" charset="0"/>
              </a:rPr>
              <a:t> </a:t>
            </a:r>
            <a:r>
              <a:rPr lang="en-US" altLang="zh-CN" sz="1200" dirty="0">
                <a:latin typeface="Helvetica Neue Light" panose="02000403000000020004" pitchFamily="2" charset="0"/>
                <a:ea typeface="Helvetica Neue Light" panose="02000403000000020004" pitchFamily="2" charset="0"/>
              </a:rPr>
              <a:t>based</a:t>
            </a:r>
            <a:r>
              <a:rPr lang="zh-CN" altLang="en-US" sz="1200" dirty="0">
                <a:latin typeface="Helvetica Neue Light" panose="02000403000000020004" pitchFamily="2" charset="0"/>
                <a:ea typeface="Helvetica Neue Light" panose="02000403000000020004" pitchFamily="2" charset="0"/>
              </a:rPr>
              <a:t> </a:t>
            </a:r>
            <a:r>
              <a:rPr lang="en-US" altLang="zh-CN" sz="1200" dirty="0">
                <a:latin typeface="Helvetica Neue Light" panose="02000403000000020004" pitchFamily="2" charset="0"/>
                <a:ea typeface="Helvetica Neue Light" panose="02000403000000020004" pitchFamily="2" charset="0"/>
              </a:rPr>
              <a:t>on</a:t>
            </a:r>
            <a:r>
              <a:rPr lang="zh-CN" altLang="en-US" sz="1200" dirty="0">
                <a:latin typeface="Helvetica Neue Light" panose="02000403000000020004" pitchFamily="2" charset="0"/>
                <a:ea typeface="Helvetica Neue Light" panose="02000403000000020004" pitchFamily="2" charset="0"/>
              </a:rPr>
              <a:t> </a:t>
            </a:r>
            <a:r>
              <a:rPr lang="en-US" altLang="zh-CN" sz="1200" dirty="0">
                <a:latin typeface="Helvetica Neue Light" panose="02000403000000020004" pitchFamily="2" charset="0"/>
                <a:ea typeface="Helvetica Neue Light" panose="02000403000000020004" pitchFamily="2" charset="0"/>
              </a:rPr>
              <a:t>detected</a:t>
            </a:r>
            <a:r>
              <a:rPr lang="zh-CN" altLang="en-US" sz="1200" dirty="0">
                <a:latin typeface="Helvetica Neue Light" panose="02000403000000020004" pitchFamily="2" charset="0"/>
                <a:ea typeface="Helvetica Neue Light" panose="02000403000000020004" pitchFamily="2" charset="0"/>
              </a:rPr>
              <a:t> </a:t>
            </a:r>
            <a:r>
              <a:rPr lang="en-US" altLang="zh-CN" sz="1200" dirty="0">
                <a:latin typeface="Helvetica Neue Light" panose="02000403000000020004" pitchFamily="2" charset="0"/>
                <a:ea typeface="Helvetica Neue Light" panose="02000403000000020004" pitchFamily="2" charset="0"/>
              </a:rPr>
              <a:t>resource</a:t>
            </a:r>
            <a:r>
              <a:rPr lang="zh-CN" altLang="en-US" sz="1200" dirty="0">
                <a:latin typeface="Helvetica Neue Light" panose="02000403000000020004" pitchFamily="2" charset="0"/>
                <a:ea typeface="Helvetica Neue Light" panose="02000403000000020004" pitchFamily="2" charset="0"/>
              </a:rPr>
              <a:t> </a:t>
            </a:r>
            <a:r>
              <a:rPr lang="en-US" altLang="zh-CN" sz="1200" dirty="0">
                <a:latin typeface="Helvetica Neue Light" panose="02000403000000020004" pitchFamily="2" charset="0"/>
                <a:ea typeface="Helvetica Neue Light" panose="02000403000000020004" pitchFamily="2" charset="0"/>
              </a:rPr>
              <a:t>availability</a:t>
            </a:r>
            <a:r>
              <a:rPr lang="zh-CN" altLang="en-US" sz="1200" dirty="0">
                <a:latin typeface="Helvetica Neue Light" panose="02000403000000020004" pitchFamily="2" charset="0"/>
                <a:ea typeface="Helvetica Neue Light" panose="02000403000000020004" pitchFamily="2" charset="0"/>
              </a:rPr>
              <a:t> </a:t>
            </a:r>
            <a:r>
              <a:rPr lang="en-US" altLang="zh-CN" sz="1200" dirty="0">
                <a:latin typeface="Helvetica Neue Light" panose="02000403000000020004" pitchFamily="2" charset="0"/>
                <a:ea typeface="Helvetica Neue Light" panose="02000403000000020004" pitchFamily="2" charset="0"/>
              </a:rPr>
              <a:t>and</a:t>
            </a:r>
            <a:r>
              <a:rPr lang="zh-CN" altLang="en-US" sz="1200" dirty="0">
                <a:latin typeface="Helvetica Neue Light" panose="02000403000000020004" pitchFamily="2" charset="0"/>
                <a:ea typeface="Helvetica Neue Light" panose="02000403000000020004" pitchFamily="2" charset="0"/>
              </a:rPr>
              <a:t> </a:t>
            </a:r>
            <a:r>
              <a:rPr lang="en-US" altLang="zh-CN" sz="1200" dirty="0">
                <a:latin typeface="Helvetica Neue Light" panose="02000403000000020004" pitchFamily="2" charset="0"/>
                <a:ea typeface="Helvetica Neue Light" panose="02000403000000020004" pitchFamily="2" charset="0"/>
              </a:rPr>
              <a:t>are</a:t>
            </a:r>
            <a:r>
              <a:rPr lang="zh-CN" altLang="en-US" sz="1200" dirty="0">
                <a:latin typeface="Helvetica Neue Light" panose="02000403000000020004" pitchFamily="2" charset="0"/>
                <a:ea typeface="Helvetica Neue Light" panose="02000403000000020004" pitchFamily="2" charset="0"/>
              </a:rPr>
              <a:t> </a:t>
            </a:r>
            <a:r>
              <a:rPr lang="en-US" altLang="zh-CN" sz="1200" b="1" i="1" dirty="0">
                <a:solidFill>
                  <a:srgbClr val="C00000"/>
                </a:solidFill>
                <a:latin typeface="Helvetica Neue Light" panose="02000403000000020004" pitchFamily="2" charset="0"/>
                <a:ea typeface="Helvetica Neue Light" panose="02000403000000020004" pitchFamily="2" charset="0"/>
              </a:rPr>
              <a:t>affected</a:t>
            </a:r>
            <a:r>
              <a:rPr lang="zh-CN" altLang="en-US" sz="1200" dirty="0">
                <a:latin typeface="Helvetica Neue Light" panose="02000403000000020004" pitchFamily="2" charset="0"/>
                <a:ea typeface="Helvetica Neue Light" panose="02000403000000020004" pitchFamily="2" charset="0"/>
              </a:rPr>
              <a:t> </a:t>
            </a:r>
            <a:r>
              <a:rPr lang="en-US" altLang="zh-CN" sz="1200" dirty="0">
                <a:latin typeface="Helvetica Neue Light" panose="02000403000000020004" pitchFamily="2" charset="0"/>
                <a:ea typeface="Helvetica Neue Light" panose="02000403000000020004" pitchFamily="2" charset="0"/>
              </a:rPr>
              <a:t>by</a:t>
            </a:r>
            <a:r>
              <a:rPr lang="zh-CN" altLang="en-US" sz="1200" dirty="0">
                <a:latin typeface="Helvetica Neue Light" panose="02000403000000020004" pitchFamily="2" charset="0"/>
                <a:ea typeface="Helvetica Neue Light" panose="02000403000000020004" pitchFamily="2" charset="0"/>
              </a:rPr>
              <a:t> </a:t>
            </a:r>
            <a:r>
              <a:rPr lang="en-US" altLang="zh-CN" sz="1200" dirty="0">
                <a:latin typeface="Helvetica Neue Light" panose="02000403000000020004" pitchFamily="2" charset="0"/>
                <a:ea typeface="Helvetica Neue Light" panose="02000403000000020004" pitchFamily="2" charset="0"/>
              </a:rPr>
              <a:t>the</a:t>
            </a:r>
            <a:r>
              <a:rPr lang="zh-CN" altLang="en-US" sz="1200" dirty="0">
                <a:latin typeface="Helvetica Neue Light" panose="02000403000000020004" pitchFamily="2" charset="0"/>
                <a:ea typeface="Helvetica Neue Light" panose="02000403000000020004" pitchFamily="2" charset="0"/>
              </a:rPr>
              <a:t> </a:t>
            </a:r>
            <a:r>
              <a:rPr lang="en-US" altLang="zh-CN" sz="1200" dirty="0">
                <a:latin typeface="Helvetica Neue Light" panose="02000403000000020004" pitchFamily="2" charset="0"/>
                <a:ea typeface="Helvetica Neue Light" panose="02000403000000020004" pitchFamily="2" charset="0"/>
              </a:rPr>
              <a:t>semantic</a:t>
            </a:r>
            <a:r>
              <a:rPr lang="zh-CN" altLang="en-US" sz="1200" dirty="0">
                <a:latin typeface="Helvetica Neue Light" panose="02000403000000020004" pitchFamily="2" charset="0"/>
                <a:ea typeface="Helvetica Neue Light" panose="02000403000000020004" pitchFamily="2" charset="0"/>
              </a:rPr>
              <a:t> </a:t>
            </a:r>
            <a:r>
              <a:rPr lang="en-US" altLang="zh-CN" sz="1200" dirty="0">
                <a:latin typeface="Helvetica Neue Light" panose="02000403000000020004" pitchFamily="2" charset="0"/>
                <a:ea typeface="Helvetica Neue Light" panose="02000403000000020004" pitchFamily="2" charset="0"/>
              </a:rPr>
              <a:t>gap.</a:t>
            </a:r>
            <a:endParaRPr lang="en-US" altLang="zh-CN" sz="1200"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F77CA73F-299E-4B3B-81F1-87346DCC89E7}" type="slidenum">
              <a:rPr lang="zh-CN" altLang="en-US" smtClean="0"/>
              <a:t>15</a:t>
            </a:fld>
            <a:endParaRPr lang="zh-CN" altLang="en-US"/>
          </a:p>
        </p:txBody>
      </p:sp>
    </p:spTree>
    <p:extLst>
      <p:ext uri="{BB962C8B-B14F-4D97-AF65-F5344CB8AC3E}">
        <p14:creationId xmlns:p14="http://schemas.microsoft.com/office/powerpoint/2010/main" val="1616638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We</a:t>
            </a:r>
            <a:r>
              <a:rPr lang="zh-CN" altLang="en-US" dirty="0"/>
              <a:t> </a:t>
            </a:r>
            <a:r>
              <a:rPr lang="en-US" altLang="zh-CN" dirty="0"/>
              <a:t>take</a:t>
            </a:r>
            <a:r>
              <a:rPr lang="zh-CN" altLang="en-US" dirty="0"/>
              <a:t> </a:t>
            </a:r>
            <a:r>
              <a:rPr lang="en-US" altLang="zh-CN" dirty="0"/>
              <a:t>Java</a:t>
            </a:r>
            <a:r>
              <a:rPr lang="zh-CN" altLang="en-US" dirty="0"/>
              <a:t> </a:t>
            </a:r>
            <a:r>
              <a:rPr lang="en-US" altLang="zh-CN" dirty="0"/>
              <a:t>programs</a:t>
            </a:r>
            <a:r>
              <a:rPr lang="zh-CN" altLang="en-US" dirty="0"/>
              <a:t> </a:t>
            </a:r>
            <a:r>
              <a:rPr lang="en-US" altLang="zh-CN" dirty="0"/>
              <a:t>as</a:t>
            </a:r>
            <a:r>
              <a:rPr lang="zh-CN" altLang="en-US" dirty="0"/>
              <a:t> </a:t>
            </a:r>
            <a:r>
              <a:rPr lang="en-US" altLang="zh-CN" dirty="0"/>
              <a:t>an</a:t>
            </a:r>
            <a:r>
              <a:rPr lang="zh-CN" altLang="en-US" dirty="0"/>
              <a:t> </a:t>
            </a:r>
            <a:r>
              <a:rPr lang="en-US" altLang="zh-CN" dirty="0"/>
              <a:t>example</a:t>
            </a:r>
            <a:r>
              <a:rPr lang="zh-CN" altLang="en-US" dirty="0"/>
              <a:t> </a:t>
            </a:r>
            <a:r>
              <a:rPr lang="en-US" altLang="zh-CN" dirty="0"/>
              <a:t>to</a:t>
            </a:r>
            <a:r>
              <a:rPr lang="zh-CN" altLang="en-US" dirty="0"/>
              <a:t> </a:t>
            </a:r>
            <a:r>
              <a:rPr lang="en-US" altLang="zh-CN" dirty="0"/>
              <a:t>study</a:t>
            </a:r>
            <a:r>
              <a:rPr lang="zh-CN" altLang="en-US" dirty="0"/>
              <a:t> </a:t>
            </a:r>
            <a:r>
              <a:rPr lang="en-US" altLang="zh-CN" dirty="0"/>
              <a:t>performance</a:t>
            </a:r>
            <a:r>
              <a:rPr lang="zh-CN" altLang="en-US" dirty="0"/>
              <a:t> </a:t>
            </a:r>
            <a:r>
              <a:rPr lang="en-US" altLang="zh-CN" dirty="0"/>
              <a:t>degradation</a:t>
            </a:r>
            <a:r>
              <a:rPr lang="zh-CN" altLang="en-US" dirty="0"/>
              <a:t> </a:t>
            </a:r>
            <a:r>
              <a:rPr lang="en-US" altLang="zh-CN" dirty="0"/>
              <a:t>the</a:t>
            </a:r>
            <a:r>
              <a:rPr lang="zh-CN" altLang="en-US" dirty="0"/>
              <a:t> </a:t>
            </a:r>
            <a:r>
              <a:rPr lang="en-US" altLang="zh-CN" dirty="0"/>
              <a:t>semantic</a:t>
            </a:r>
            <a:r>
              <a:rPr lang="zh-CN" altLang="en-US" dirty="0"/>
              <a:t> </a:t>
            </a:r>
            <a:r>
              <a:rPr lang="en-US" altLang="zh-CN" dirty="0"/>
              <a:t>gap</a:t>
            </a:r>
            <a:r>
              <a:rPr lang="zh-CN" altLang="en-US" dirty="0"/>
              <a:t> </a:t>
            </a:r>
            <a:r>
              <a:rPr lang="en-US" altLang="zh-CN" dirty="0"/>
              <a:t>can</a:t>
            </a:r>
            <a:r>
              <a:rPr lang="zh-CN" altLang="en-US" dirty="0"/>
              <a:t> </a:t>
            </a:r>
            <a:r>
              <a:rPr lang="en-US" altLang="zh-CN" dirty="0"/>
              <a:t>cause.</a:t>
            </a:r>
            <a:r>
              <a:rPr lang="zh-CN" altLang="en-US" dirty="0"/>
              <a:t> </a:t>
            </a:r>
            <a:r>
              <a:rPr lang="en-US" altLang="zh-CN" dirty="0"/>
              <a:t>We collocated 5 </a:t>
            </a:r>
            <a:r>
              <a:rPr lang="en-US" altLang="zh-CN" dirty="0" err="1"/>
              <a:t>docker</a:t>
            </a:r>
            <a:r>
              <a:rPr lang="en-US" altLang="zh-CN" dirty="0"/>
              <a:t> containers on a machine with 20 cores. All containers were configured with a CPU limit of 10 cores and an equal CPU share. Therefore, the effective CPU capacity of each container is 4 cores. Each</a:t>
            </a:r>
            <a:r>
              <a:rPr lang="zh-CN" altLang="en-US" dirty="0"/>
              <a:t> </a:t>
            </a:r>
            <a:r>
              <a:rPr lang="en-US" altLang="zh-CN" dirty="0"/>
              <a:t>container ran the same program from the </a:t>
            </a:r>
            <a:r>
              <a:rPr lang="en-US" altLang="zh-CN" dirty="0" err="1"/>
              <a:t>Dacapo</a:t>
            </a:r>
            <a:r>
              <a:rPr lang="en-US" altLang="zh-CN" dirty="0"/>
              <a:t> benchmarks.</a:t>
            </a:r>
            <a:r>
              <a:rPr lang="zh-CN" altLang="en-US" dirty="0"/>
              <a:t> </a:t>
            </a:r>
            <a:r>
              <a:rPr lang="en-US" altLang="zh-CN" dirty="0"/>
              <a:t>Java</a:t>
            </a:r>
            <a:r>
              <a:rPr lang="zh-CN" altLang="en-US" dirty="0"/>
              <a:t> </a:t>
            </a:r>
            <a:r>
              <a:rPr lang="en-US" altLang="zh-CN" dirty="0"/>
              <a:t>8</a:t>
            </a:r>
            <a:r>
              <a:rPr lang="zh-CN" altLang="en-US" dirty="0"/>
              <a:t> </a:t>
            </a:r>
            <a:r>
              <a:rPr lang="en-US" altLang="zh-CN" dirty="0"/>
              <a:t>is container oblivious and detects all 20 cores. Java 9 adds container awareness by detecting static CPU limit and hence discovers 10 cores. We also evaluated hand-optimized JVM 8 and 9, which are informed of the effective CPU capacity, 4 cores. The results show that hand-optimized JVMs with perfect knowledge on resource availability significantly outperformed the existing JVMs by as much as 50%. The container awareness in JVM9 based on static CPU configuration is not effective. </a:t>
            </a:r>
          </a:p>
        </p:txBody>
      </p:sp>
      <p:sp>
        <p:nvSpPr>
          <p:cNvPr id="4" name="灯片编号占位符 3"/>
          <p:cNvSpPr>
            <a:spLocks noGrp="1"/>
          </p:cNvSpPr>
          <p:nvPr>
            <p:ph type="sldNum" sz="quarter" idx="10"/>
          </p:nvPr>
        </p:nvSpPr>
        <p:spPr/>
        <p:txBody>
          <a:bodyPr/>
          <a:lstStyle/>
          <a:p>
            <a:fld id="{F77CA73F-299E-4B3B-81F1-87346DCC89E7}" type="slidenum">
              <a:rPr lang="zh-CN" altLang="en-US" smtClean="0"/>
              <a:t>16</a:t>
            </a:fld>
            <a:endParaRPr lang="zh-CN" altLang="en-US"/>
          </a:p>
        </p:txBody>
      </p:sp>
    </p:spTree>
    <p:extLst>
      <p:ext uri="{BB962C8B-B14F-4D97-AF65-F5344CB8AC3E}">
        <p14:creationId xmlns:p14="http://schemas.microsoft.com/office/powerpoint/2010/main" val="1391850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we show that incorrectly configuring memory leads to more severe consequences. We placed one container on a machine with 128GB memory and set its hard limit on memory to 1GB and the soft limit to 500MB. The vanilla JVM 8 automatically sets the heap size to 32GB, which is one quarter of the physical memory; JVM 9 sets the heap to 256MB, which is one quarter of the container’s hard memory limit. The two hand-optimized JVMs, i.e., hard_JVM8 and soft_JVM8, set the maximum heap size to the hard limit and the soft limit, respectively. As the results show, Auto_JVM9 with the awareness of the hard memory limit, even can lead to the crash of benchmark H2 due to an out-of-memory error. Overall, setting heap size according to either the hard limit or soft limit can have an order of magnitude better performance than without container awareness. It suggests that the heap size should be configured according to the actual memory usage of the Java program. </a:t>
            </a:r>
            <a:endParaRPr lang="zh-CN" altLang="en-US" dirty="0"/>
          </a:p>
        </p:txBody>
      </p:sp>
      <p:sp>
        <p:nvSpPr>
          <p:cNvPr id="4" name="灯片编号占位符 3"/>
          <p:cNvSpPr>
            <a:spLocks noGrp="1"/>
          </p:cNvSpPr>
          <p:nvPr>
            <p:ph type="sldNum" sz="quarter" idx="10"/>
          </p:nvPr>
        </p:nvSpPr>
        <p:spPr/>
        <p:txBody>
          <a:bodyPr/>
          <a:lstStyle/>
          <a:p>
            <a:fld id="{F77CA73F-299E-4B3B-81F1-87346DCC89E7}" type="slidenum">
              <a:rPr lang="zh-CN" altLang="en-US" smtClean="0"/>
              <a:t>17</a:t>
            </a:fld>
            <a:endParaRPr lang="zh-CN" altLang="en-US"/>
          </a:p>
        </p:txBody>
      </p:sp>
    </p:spTree>
    <p:extLst>
      <p:ext uri="{BB962C8B-B14F-4D97-AF65-F5344CB8AC3E}">
        <p14:creationId xmlns:p14="http://schemas.microsoft.com/office/powerpoint/2010/main" val="531835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have used two examples to demonstrate that it is important to make applications aware of the container resource constraints.  These motivate us to </a:t>
            </a:r>
            <a:r>
              <a:rPr lang="en-US" altLang="zh-CN" sz="1200" dirty="0"/>
              <a:t>bridge the semantic gap between application-observed resource availability and the actual resource allocation</a:t>
            </a:r>
            <a:r>
              <a:rPr lang="zh-CN" altLang="en-US" sz="1200" dirty="0"/>
              <a:t> </a:t>
            </a:r>
            <a:r>
              <a:rPr lang="en-US" altLang="zh-CN" sz="1200" dirty="0"/>
              <a:t>and</a:t>
            </a:r>
            <a:r>
              <a:rPr lang="zh-CN" altLang="en-US" sz="1200" dirty="0"/>
              <a:t> </a:t>
            </a:r>
            <a:r>
              <a:rPr lang="en-US" altLang="zh-CN" sz="1200" dirty="0"/>
              <a:t>build elastic apps that efficiently utilize variable resources. So the challenges lie in How to determine a container’s real-time, actual resource allocation given  various resource</a:t>
            </a:r>
            <a:r>
              <a:rPr lang="zh-CN" altLang="en-US" sz="1200" dirty="0"/>
              <a:t> </a:t>
            </a:r>
            <a:r>
              <a:rPr lang="en-US" altLang="zh-CN" sz="1200" dirty="0"/>
              <a:t>management</a:t>
            </a:r>
            <a:r>
              <a:rPr lang="zh-CN" altLang="en-US" sz="1200" dirty="0"/>
              <a:t> </a:t>
            </a:r>
            <a:r>
              <a:rPr lang="en-US" altLang="zh-CN" sz="1200" dirty="0"/>
              <a:t>schemes,</a:t>
            </a:r>
            <a:r>
              <a:rPr lang="zh-CN" altLang="en-US" sz="1200" dirty="0"/>
              <a:t> </a:t>
            </a:r>
            <a:r>
              <a:rPr lang="en-US" altLang="zh-CN" sz="1200" dirty="0"/>
              <a:t>e.g.,</a:t>
            </a:r>
            <a:r>
              <a:rPr lang="zh-CN" altLang="en-US" sz="1200" dirty="0"/>
              <a:t> </a:t>
            </a:r>
            <a:r>
              <a:rPr lang="en-US" altLang="zh-CN" sz="1200" dirty="0"/>
              <a:t>limits,</a:t>
            </a:r>
            <a:r>
              <a:rPr lang="zh-CN" altLang="en-US" sz="1200" dirty="0"/>
              <a:t> </a:t>
            </a:r>
            <a:r>
              <a:rPr lang="en-US" altLang="zh-CN" sz="1200" dirty="0"/>
              <a:t>shares</a:t>
            </a:r>
            <a:r>
              <a:rPr lang="zh-CN" altLang="en-US" sz="1200" dirty="0"/>
              <a:t> </a:t>
            </a:r>
            <a:r>
              <a:rPr lang="en-US" altLang="zh-CN" sz="1200" dirty="0"/>
              <a:t>and</a:t>
            </a:r>
            <a:r>
              <a:rPr lang="zh-CN" altLang="en-US" sz="1200" dirty="0"/>
              <a:t> </a:t>
            </a:r>
            <a:r>
              <a:rPr lang="en-US" altLang="zh-CN" sz="1200" dirty="0"/>
              <a:t>resource</a:t>
            </a:r>
            <a:r>
              <a:rPr lang="zh-CN" altLang="en-US" sz="1200" dirty="0"/>
              <a:t> </a:t>
            </a:r>
            <a:r>
              <a:rPr lang="en-US" altLang="zh-CN" sz="1200" dirty="0"/>
              <a:t>affinity? How</a:t>
            </a:r>
            <a:r>
              <a:rPr lang="zh-CN" altLang="en-US" sz="1200" dirty="0"/>
              <a:t> </a:t>
            </a:r>
            <a:r>
              <a:rPr lang="en-US" altLang="zh-CN" sz="1200" dirty="0"/>
              <a:t>to</a:t>
            </a:r>
            <a:r>
              <a:rPr lang="zh-CN" altLang="en-US" sz="1200" dirty="0"/>
              <a:t> </a:t>
            </a:r>
            <a:r>
              <a:rPr lang="en-US" altLang="zh-CN" sz="1200" dirty="0"/>
              <a:t>develop</a:t>
            </a:r>
            <a:r>
              <a:rPr lang="zh-CN" altLang="en-US" sz="1200" dirty="0"/>
              <a:t> </a:t>
            </a:r>
            <a:r>
              <a:rPr lang="en-US" altLang="zh-CN" sz="1200" dirty="0"/>
              <a:t>a</a:t>
            </a:r>
            <a:r>
              <a:rPr lang="zh-CN" altLang="en-US" sz="1200" dirty="0"/>
              <a:t> </a:t>
            </a:r>
            <a:r>
              <a:rPr lang="en-US" altLang="zh-CN" sz="1200" dirty="0"/>
              <a:t>general</a:t>
            </a:r>
            <a:r>
              <a:rPr lang="zh-CN" altLang="en-US" sz="1200" dirty="0"/>
              <a:t> </a:t>
            </a:r>
            <a:r>
              <a:rPr lang="en-US" altLang="zh-CN" sz="1200" dirty="0"/>
              <a:t>method</a:t>
            </a:r>
            <a:r>
              <a:rPr lang="zh-CN" altLang="en-US" sz="1200" dirty="0"/>
              <a:t> </a:t>
            </a:r>
            <a:r>
              <a:rPr lang="en-US" altLang="zh-CN" sz="1200" dirty="0"/>
              <a:t>to</a:t>
            </a:r>
            <a:r>
              <a:rPr lang="zh-CN" altLang="en-US" sz="1200" dirty="0"/>
              <a:t> </a:t>
            </a:r>
            <a:r>
              <a:rPr lang="en-US" altLang="zh-CN" sz="1200" dirty="0"/>
              <a:t>export</a:t>
            </a:r>
            <a:r>
              <a:rPr lang="zh-CN" altLang="en-US" sz="1200" dirty="0"/>
              <a:t> </a:t>
            </a:r>
            <a:r>
              <a:rPr lang="en-US" altLang="zh-CN" sz="1200" dirty="0"/>
              <a:t>such</a:t>
            </a:r>
            <a:r>
              <a:rPr lang="zh-CN" altLang="en-US" sz="1200" dirty="0"/>
              <a:t> </a:t>
            </a:r>
            <a:r>
              <a:rPr lang="en-US" altLang="zh-CN" sz="1200" dirty="0"/>
              <a:t>information</a:t>
            </a:r>
            <a:r>
              <a:rPr lang="zh-CN" altLang="en-US" sz="1200" dirty="0"/>
              <a:t> </a:t>
            </a:r>
            <a:r>
              <a:rPr lang="en-US" altLang="zh-CN" sz="1200" dirty="0"/>
              <a:t>to</a:t>
            </a:r>
            <a:r>
              <a:rPr lang="zh-CN" altLang="en-US" sz="1200" dirty="0"/>
              <a:t> </a:t>
            </a:r>
            <a:r>
              <a:rPr lang="en-US" altLang="zh-CN" sz="1200" dirty="0"/>
              <a:t>apps? How</a:t>
            </a:r>
            <a:r>
              <a:rPr lang="zh-CN" altLang="en-US" sz="1200" dirty="0"/>
              <a:t> </a:t>
            </a:r>
            <a:r>
              <a:rPr lang="en-US" altLang="zh-CN" sz="1200" dirty="0"/>
              <a:t>can</a:t>
            </a:r>
            <a:r>
              <a:rPr lang="zh-CN" altLang="en-US" sz="1200" dirty="0"/>
              <a:t> </a:t>
            </a:r>
            <a:r>
              <a:rPr lang="en-US" altLang="zh-CN" sz="1200" dirty="0"/>
              <a:t>apps</a:t>
            </a:r>
            <a:r>
              <a:rPr lang="zh-CN" altLang="en-US" sz="1200" dirty="0"/>
              <a:t> </a:t>
            </a:r>
            <a:r>
              <a:rPr lang="en-US" altLang="zh-CN" sz="1200" dirty="0"/>
              <a:t>be</a:t>
            </a:r>
            <a:r>
              <a:rPr lang="zh-CN" altLang="en-US" sz="1200" dirty="0"/>
              <a:t> </a:t>
            </a:r>
            <a:r>
              <a:rPr lang="en-US" altLang="zh-CN" sz="1200" dirty="0"/>
              <a:t>made</a:t>
            </a:r>
            <a:r>
              <a:rPr lang="zh-CN" altLang="en-US" sz="1200" dirty="0"/>
              <a:t> </a:t>
            </a:r>
            <a:r>
              <a:rPr lang="en-US" altLang="zh-CN" sz="1200" dirty="0"/>
              <a:t>elastic,</a:t>
            </a:r>
            <a:r>
              <a:rPr lang="zh-CN" altLang="en-US" sz="1200" dirty="0"/>
              <a:t> </a:t>
            </a:r>
            <a:r>
              <a:rPr lang="en-US" altLang="zh-CN" sz="1200" dirty="0"/>
              <a:t>leveraging</a:t>
            </a:r>
            <a:r>
              <a:rPr lang="zh-CN" altLang="en-US" sz="1200" dirty="0"/>
              <a:t> </a:t>
            </a:r>
            <a:r>
              <a:rPr lang="en-US" altLang="zh-CN" sz="1200" dirty="0"/>
              <a:t>variable</a:t>
            </a:r>
            <a:r>
              <a:rPr lang="zh-CN" altLang="en-US" sz="1200" dirty="0"/>
              <a:t> </a:t>
            </a:r>
            <a:r>
              <a:rPr lang="en-US" altLang="zh-CN" sz="1200" dirty="0"/>
              <a:t>resource</a:t>
            </a:r>
            <a:r>
              <a:rPr lang="zh-CN" altLang="en-US" sz="1200" dirty="0"/>
              <a:t> </a:t>
            </a:r>
            <a:r>
              <a:rPr lang="en-US" altLang="zh-CN" sz="1200" dirty="0"/>
              <a:t>allocation? Next, we elaborate on the design of an adaptive resource view for containers and how to build elastic apps based on the resource view. </a:t>
            </a:r>
          </a:p>
        </p:txBody>
      </p:sp>
      <p:sp>
        <p:nvSpPr>
          <p:cNvPr id="4" name="灯片编号占位符 3"/>
          <p:cNvSpPr>
            <a:spLocks noGrp="1"/>
          </p:cNvSpPr>
          <p:nvPr>
            <p:ph type="sldNum" sz="quarter" idx="10"/>
          </p:nvPr>
        </p:nvSpPr>
        <p:spPr/>
        <p:txBody>
          <a:bodyPr/>
          <a:lstStyle/>
          <a:p>
            <a:fld id="{F77CA73F-299E-4B3B-81F1-87346DCC89E7}" type="slidenum">
              <a:rPr lang="zh-CN" altLang="en-US" smtClean="0"/>
              <a:t>18</a:t>
            </a:fld>
            <a:endParaRPr lang="zh-CN" altLang="en-US"/>
          </a:p>
        </p:txBody>
      </p:sp>
    </p:spTree>
    <p:extLst>
      <p:ext uri="{BB962C8B-B14F-4D97-AF65-F5344CB8AC3E}">
        <p14:creationId xmlns:p14="http://schemas.microsoft.com/office/powerpoint/2010/main" val="1951645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bridge the semantic gap in containers, we develop a per-container view of real-time resource allocation. The adaptive resource view is continuously updated to reflect the effective capacity of a container. The Figure illustrates the system architecture that enables the resource view. It consists of three components </a:t>
            </a:r>
            <a:r>
              <a:rPr lang="en-US" altLang="zh-CN" dirty="0">
                <a:latin typeface="Helvetica Neue Light" panose="02000403000000020004" pitchFamily="2" charset="0"/>
                <a:ea typeface="Helvetica Neue Light" panose="02000403000000020004" pitchFamily="2" charset="0"/>
              </a:rPr>
              <a:t>a new </a:t>
            </a:r>
            <a:r>
              <a:rPr lang="en-US" altLang="zh-CN" dirty="0" err="1">
                <a:solidFill>
                  <a:srgbClr val="FF0000"/>
                </a:solidFill>
                <a:latin typeface="Helvetica Neue Light" panose="02000403000000020004" pitchFamily="2" charset="0"/>
                <a:ea typeface="Helvetica Neue Light" panose="02000403000000020004" pitchFamily="2" charset="0"/>
              </a:rPr>
              <a:t>sys_namespace</a:t>
            </a:r>
            <a:r>
              <a:rPr lang="en-US" altLang="zh-CN" dirty="0">
                <a:latin typeface="Helvetica Neue Light" panose="02000403000000020004" pitchFamily="2" charset="0"/>
                <a:ea typeface="Helvetica Neue Light" panose="02000403000000020004" pitchFamily="2" charset="0"/>
              </a:rPr>
              <a:t>,</a:t>
            </a:r>
            <a:r>
              <a:rPr lang="en-US" altLang="zh-CN" dirty="0">
                <a:solidFill>
                  <a:srgbClr val="FF0000"/>
                </a:solidFill>
                <a:latin typeface="Helvetica Neue Light" panose="02000403000000020004" pitchFamily="2" charset="0"/>
                <a:ea typeface="Helvetica Neue Light" panose="02000403000000020004" pitchFamily="2" charset="0"/>
              </a:rPr>
              <a:t> </a:t>
            </a:r>
            <a:r>
              <a:rPr lang="en-US" altLang="zh-CN" dirty="0">
                <a:latin typeface="Helvetica Neue Light" panose="02000403000000020004" pitchFamily="2" charset="0"/>
                <a:ea typeface="Helvetica Neue Light" panose="02000403000000020004" pitchFamily="2" charset="0"/>
              </a:rPr>
              <a:t>a </a:t>
            </a:r>
            <a:r>
              <a:rPr lang="en-US" altLang="zh-CN" dirty="0">
                <a:solidFill>
                  <a:srgbClr val="FF0000"/>
                </a:solidFill>
                <a:latin typeface="Helvetica Neue Light" panose="02000403000000020004" pitchFamily="2" charset="0"/>
                <a:ea typeface="Helvetica Neue Light" panose="02000403000000020004" pitchFamily="2" charset="0"/>
              </a:rPr>
              <a:t>virtual</a:t>
            </a:r>
            <a:r>
              <a:rPr lang="en-US" altLang="zh-CN" dirty="0">
                <a:latin typeface="Helvetica Neue Light" panose="02000403000000020004" pitchFamily="2" charset="0"/>
                <a:ea typeface="Helvetica Neue Light" panose="02000403000000020004" pitchFamily="2" charset="0"/>
              </a:rPr>
              <a:t> </a:t>
            </a:r>
            <a:r>
              <a:rPr lang="en-US" altLang="zh-CN" dirty="0" err="1">
                <a:solidFill>
                  <a:srgbClr val="FF0000"/>
                </a:solidFill>
                <a:latin typeface="Helvetica Neue Light" panose="02000403000000020004" pitchFamily="2" charset="0"/>
                <a:ea typeface="Helvetica Neue Light" panose="02000403000000020004" pitchFamily="2" charset="0"/>
              </a:rPr>
              <a:t>sysfs</a:t>
            </a:r>
            <a:r>
              <a:rPr lang="en-US" altLang="zh-CN" dirty="0">
                <a:latin typeface="Helvetica Neue Light" panose="02000403000000020004" pitchFamily="2" charset="0"/>
                <a:ea typeface="Helvetica Neue Light" panose="02000403000000020004" pitchFamily="2" charset="0"/>
              </a:rPr>
              <a:t>, and a system-wide daemon </a:t>
            </a:r>
            <a:r>
              <a:rPr lang="en-US" altLang="zh-CN" dirty="0" err="1">
                <a:solidFill>
                  <a:srgbClr val="FF0000"/>
                </a:solidFill>
                <a:latin typeface="Helvetica Neue Light" panose="02000403000000020004" pitchFamily="2" charset="0"/>
                <a:ea typeface="Helvetica Neue Light" panose="02000403000000020004" pitchFamily="2" charset="0"/>
              </a:rPr>
              <a:t>Ns_Monitor</a:t>
            </a:r>
            <a:r>
              <a:rPr lang="en-US" altLang="zh-CN" dirty="0">
                <a:solidFill>
                  <a:srgbClr val="FF0000"/>
                </a:solidFill>
                <a:latin typeface="Helvetica Neue Light" panose="02000403000000020004" pitchFamily="2" charset="0"/>
                <a:ea typeface="Helvetica Neue Light" panose="02000403000000020004" pitchFamily="2" charset="0"/>
              </a:rPr>
              <a:t>. The </a:t>
            </a:r>
            <a:r>
              <a:rPr lang="en-US" altLang="zh-CN" dirty="0" err="1">
                <a:solidFill>
                  <a:srgbClr val="FF0000"/>
                </a:solidFill>
                <a:latin typeface="Helvetica Neue Light" panose="02000403000000020004" pitchFamily="2" charset="0"/>
                <a:ea typeface="Helvetica Neue Light" panose="02000403000000020004" pitchFamily="2" charset="0"/>
              </a:rPr>
              <a:t>sys_namespace</a:t>
            </a:r>
            <a:r>
              <a:rPr lang="en-US" altLang="zh-CN" dirty="0">
                <a:solidFill>
                  <a:srgbClr val="FF0000"/>
                </a:solidFill>
                <a:latin typeface="Helvetica Neue Light" panose="02000403000000020004" pitchFamily="2" charset="0"/>
                <a:ea typeface="Helvetica Neue Light" panose="02000403000000020004" pitchFamily="2" charset="0"/>
              </a:rPr>
              <a:t> maintains the effective capacity of CPU and memory allocated to a container. The virtual </a:t>
            </a:r>
            <a:r>
              <a:rPr lang="en-US" altLang="zh-CN" dirty="0" err="1">
                <a:solidFill>
                  <a:srgbClr val="FF0000"/>
                </a:solidFill>
                <a:latin typeface="Helvetica Neue Light" panose="02000403000000020004" pitchFamily="2" charset="0"/>
                <a:ea typeface="Helvetica Neue Light" panose="02000403000000020004" pitchFamily="2" charset="0"/>
              </a:rPr>
              <a:t>sysfs</a:t>
            </a:r>
            <a:r>
              <a:rPr lang="en-US" altLang="zh-CN" dirty="0">
                <a:solidFill>
                  <a:srgbClr val="FF0000"/>
                </a:solidFill>
                <a:latin typeface="Helvetica Neue Light" panose="02000403000000020004" pitchFamily="2" charset="0"/>
                <a:ea typeface="Helvetica Neue Light" panose="02000403000000020004" pitchFamily="2" charset="0"/>
              </a:rPr>
              <a:t> provides an interface connecting the </a:t>
            </a:r>
            <a:r>
              <a:rPr lang="en-US" altLang="zh-CN" dirty="0" err="1">
                <a:solidFill>
                  <a:srgbClr val="FF0000"/>
                </a:solidFill>
                <a:latin typeface="Helvetica Neue Light" panose="02000403000000020004" pitchFamily="2" charset="0"/>
                <a:ea typeface="Helvetica Neue Light" panose="02000403000000020004" pitchFamily="2" charset="0"/>
              </a:rPr>
              <a:t>sys_namespace</a:t>
            </a:r>
            <a:r>
              <a:rPr lang="en-US" altLang="zh-CN" dirty="0">
                <a:solidFill>
                  <a:srgbClr val="FF0000"/>
                </a:solidFill>
                <a:latin typeface="Helvetica Neue Light" panose="02000403000000020004" pitchFamily="2" charset="0"/>
                <a:ea typeface="Helvetica Neue Light" panose="02000403000000020004" pitchFamily="2" charset="0"/>
              </a:rPr>
              <a:t> with user space applications. And </a:t>
            </a:r>
            <a:r>
              <a:rPr lang="en-US" altLang="zh-CN" dirty="0" err="1">
                <a:solidFill>
                  <a:srgbClr val="FF0000"/>
                </a:solidFill>
                <a:latin typeface="Helvetica Neue Light" panose="02000403000000020004" pitchFamily="2" charset="0"/>
                <a:ea typeface="Helvetica Neue Light" panose="02000403000000020004" pitchFamily="2" charset="0"/>
              </a:rPr>
              <a:t>Ns_Monitor</a:t>
            </a:r>
            <a:r>
              <a:rPr lang="en-US" altLang="zh-CN" dirty="0">
                <a:solidFill>
                  <a:srgbClr val="FF0000"/>
                </a:solidFill>
                <a:latin typeface="Helvetica Neue Light" panose="02000403000000020004" pitchFamily="2" charset="0"/>
                <a:ea typeface="Helvetica Neue Light" panose="02000403000000020004" pitchFamily="2" charset="0"/>
              </a:rPr>
              <a:t> tracks changes in </a:t>
            </a:r>
            <a:r>
              <a:rPr lang="en-US" altLang="zh-CN" dirty="0" err="1">
                <a:solidFill>
                  <a:srgbClr val="FF0000"/>
                </a:solidFill>
                <a:latin typeface="Helvetica Neue Light" panose="02000403000000020004" pitchFamily="2" charset="0"/>
                <a:ea typeface="Helvetica Neue Light" panose="02000403000000020004" pitchFamily="2" charset="0"/>
              </a:rPr>
              <a:t>cgroups</a:t>
            </a:r>
            <a:r>
              <a:rPr lang="en-US" altLang="zh-CN" dirty="0">
                <a:solidFill>
                  <a:srgbClr val="FF0000"/>
                </a:solidFill>
                <a:latin typeface="Helvetica Neue Light" panose="02000403000000020004" pitchFamily="2" charset="0"/>
                <a:ea typeface="Helvetica Neue Light" panose="02000403000000020004" pitchFamily="2" charset="0"/>
              </a:rPr>
              <a:t> </a:t>
            </a:r>
            <a:r>
              <a:rPr lang="en-US" altLang="zh-CN" dirty="0" err="1">
                <a:solidFill>
                  <a:srgbClr val="FF0000"/>
                </a:solidFill>
                <a:latin typeface="Helvetica Neue Light" panose="02000403000000020004" pitchFamily="2" charset="0"/>
                <a:ea typeface="Helvetica Neue Light" panose="02000403000000020004" pitchFamily="2" charset="0"/>
              </a:rPr>
              <a:t>settings,including</a:t>
            </a:r>
            <a:r>
              <a:rPr lang="en-US" altLang="zh-CN" dirty="0">
                <a:solidFill>
                  <a:srgbClr val="FF0000"/>
                </a:solidFill>
                <a:latin typeface="Helvetica Neue Light" panose="02000403000000020004" pitchFamily="2" charset="0"/>
                <a:ea typeface="Helvetica Neue Light" panose="02000403000000020004" pitchFamily="2" charset="0"/>
              </a:rPr>
              <a:t> container creation/termination and adjustments to resource constraints, and updates the corresponding </a:t>
            </a:r>
            <a:r>
              <a:rPr lang="en-US" altLang="zh-CN" dirty="0" err="1">
                <a:solidFill>
                  <a:srgbClr val="FF0000"/>
                </a:solidFill>
                <a:latin typeface="Helvetica Neue Light" panose="02000403000000020004" pitchFamily="2" charset="0"/>
                <a:ea typeface="Helvetica Neue Light" panose="02000403000000020004" pitchFamily="2" charset="0"/>
              </a:rPr>
              <a:t>sys_namespaces</a:t>
            </a:r>
            <a:r>
              <a:rPr lang="en-US" altLang="zh-CN" dirty="0">
                <a:solidFill>
                  <a:srgbClr val="FF0000"/>
                </a:solidFill>
                <a:latin typeface="Helvetica Neue Light" panose="02000403000000020004" pitchFamily="2" charset="0"/>
                <a:ea typeface="Helvetica Neue Light" panose="02000403000000020004" pitchFamily="2" charset="0"/>
              </a:rPr>
              <a:t>.</a:t>
            </a:r>
          </a:p>
          <a:p>
            <a:endParaRPr lang="en-US" altLang="zh-CN" dirty="0">
              <a:solidFill>
                <a:srgbClr val="FF0000"/>
              </a:solidFill>
              <a:latin typeface="Helvetica Neue Light" panose="02000403000000020004" pitchFamily="2" charset="0"/>
              <a:ea typeface="Helvetica Neue Light" panose="02000403000000020004" pitchFamily="2" charset="0"/>
            </a:endParaRPr>
          </a:p>
          <a:p>
            <a:endParaRPr lang="zh-CN" altLang="en-US" dirty="0"/>
          </a:p>
        </p:txBody>
      </p:sp>
      <p:sp>
        <p:nvSpPr>
          <p:cNvPr id="4" name="灯片编号占位符 3"/>
          <p:cNvSpPr>
            <a:spLocks noGrp="1"/>
          </p:cNvSpPr>
          <p:nvPr>
            <p:ph type="sldNum" sz="quarter" idx="10"/>
          </p:nvPr>
        </p:nvSpPr>
        <p:spPr/>
        <p:txBody>
          <a:bodyPr/>
          <a:lstStyle/>
          <a:p>
            <a:fld id="{F77CA73F-299E-4B3B-81F1-87346DCC89E7}" type="slidenum">
              <a:rPr lang="zh-CN" altLang="en-US" smtClean="0"/>
              <a:t>19</a:t>
            </a:fld>
            <a:endParaRPr lang="zh-CN" altLang="en-US"/>
          </a:p>
        </p:txBody>
      </p:sp>
    </p:spTree>
    <p:extLst>
      <p:ext uri="{BB962C8B-B14F-4D97-AF65-F5344CB8AC3E}">
        <p14:creationId xmlns:p14="http://schemas.microsoft.com/office/powerpoint/2010/main" val="4035256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first,</a:t>
            </a:r>
            <a:r>
              <a:rPr lang="en-US" altLang="zh-CN" sz="1200" b="0" i="0" kern="1200" baseline="0" dirty="0">
                <a:solidFill>
                  <a:schemeClr val="tx1"/>
                </a:solidFill>
                <a:effectLst/>
                <a:latin typeface="+mn-lt"/>
                <a:ea typeface="+mn-ea"/>
                <a:cs typeface="+mn-cs"/>
              </a:rPr>
              <a:t> Let’s </a:t>
            </a:r>
            <a:r>
              <a:rPr lang="en-US" altLang="zh-CN" sz="1200" b="0" i="0" kern="1200" dirty="0">
                <a:solidFill>
                  <a:schemeClr val="tx1"/>
                </a:solidFill>
                <a:effectLst/>
                <a:latin typeface="+mn-lt"/>
                <a:ea typeface="+mn-ea"/>
                <a:cs typeface="+mn-cs"/>
              </a:rPr>
              <a:t>take a look at what containers are and what advantages they can offer for us. As a lightweight alternative to virtual machines(VMs), containers have been increasingly adopted to package applications for fast, cross-platform deployment. Unlike virtual</a:t>
            </a:r>
            <a:r>
              <a:rPr lang="en-US" altLang="zh-CN" sz="1200" b="0" i="0" kern="1200" baseline="0" dirty="0">
                <a:solidFill>
                  <a:schemeClr val="tx1"/>
                </a:solidFill>
                <a:effectLst/>
                <a:latin typeface="+mn-lt"/>
                <a:ea typeface="+mn-ea"/>
                <a:cs typeface="+mn-cs"/>
              </a:rPr>
              <a:t> machines which </a:t>
            </a:r>
            <a:r>
              <a:rPr lang="en-US" altLang="zh-CN" sz="1200" b="0" i="0" kern="1200" dirty="0">
                <a:solidFill>
                  <a:schemeClr val="tx1"/>
                </a:solidFill>
                <a:effectLst/>
                <a:latin typeface="+mn-lt"/>
                <a:ea typeface="+mn-ea"/>
                <a:cs typeface="+mn-cs"/>
              </a:rPr>
              <a:t>virtualize</a:t>
            </a:r>
            <a:r>
              <a:rPr lang="en-US" altLang="zh-CN" sz="1200" b="0" i="0" kern="1200" baseline="0" dirty="0">
                <a:solidFill>
                  <a:schemeClr val="tx1"/>
                </a:solidFill>
                <a:effectLst/>
                <a:latin typeface="+mn-lt"/>
                <a:ea typeface="+mn-ea"/>
                <a:cs typeface="+mn-cs"/>
              </a:rPr>
              <a:t> the </a:t>
            </a:r>
            <a:r>
              <a:rPr lang="en-US" altLang="zh-CN" sz="1200" b="0" i="0" kern="1200" dirty="0">
                <a:solidFill>
                  <a:schemeClr val="tx1"/>
                </a:solidFill>
                <a:effectLst/>
                <a:latin typeface="+mn-lt"/>
                <a:ea typeface="+mn-ea"/>
                <a:cs typeface="+mn-cs"/>
              </a:rPr>
              <a:t>hardware,</a:t>
            </a:r>
            <a:r>
              <a:rPr lang="en-US" altLang="zh-CN" sz="1200" b="0" i="0" kern="1200" baseline="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Containers provides lightweight operating-system-level virtualization. So containers have many advanced features :</a:t>
            </a:r>
            <a:r>
              <a:rPr lang="en-US" altLang="zh-CN" sz="1200" b="0" i="0" kern="1200" baseline="0" dirty="0">
                <a:solidFill>
                  <a:schemeClr val="tx1"/>
                </a:solidFill>
                <a:effectLst/>
                <a:latin typeface="+mn-lt"/>
                <a:ea typeface="+mn-ea"/>
                <a:cs typeface="+mn-cs"/>
              </a:rPr>
              <a:t> e</a:t>
            </a:r>
            <a:r>
              <a:rPr lang="en-US" altLang="zh-CN" sz="1200" dirty="0"/>
              <a:t>ase</a:t>
            </a:r>
            <a:r>
              <a:rPr lang="zh-CN" altLang="en-US" sz="1200" dirty="0"/>
              <a:t> </a:t>
            </a:r>
            <a:r>
              <a:rPr lang="en-US" altLang="zh-CN" sz="1200" dirty="0"/>
              <a:t>of</a:t>
            </a:r>
            <a:r>
              <a:rPr lang="zh-CN" altLang="en-US" sz="1200" dirty="0"/>
              <a:t> </a:t>
            </a:r>
            <a:r>
              <a:rPr lang="en-US" altLang="zh-CN" sz="1200" dirty="0"/>
              <a:t>management, Fast and cross-platform deployment,</a:t>
            </a:r>
            <a:r>
              <a:rPr lang="en-US" altLang="zh-CN" sz="1200" baseline="0" dirty="0"/>
              <a:t> on-demand elasticity, especially </a:t>
            </a:r>
            <a:r>
              <a:rPr lang="en-US" altLang="zh-CN" sz="2200" dirty="0"/>
              <a:t>low overhead, high efficiency and density</a:t>
            </a:r>
            <a:r>
              <a:rPr lang="en-US" altLang="zh-CN" sz="2200" baseline="0" dirty="0"/>
              <a:t>.</a:t>
            </a:r>
            <a:endParaRPr lang="en-US" altLang="zh-CN" sz="2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77CA73F-299E-4B3B-81F1-87346DCC89E7}" type="slidenum">
              <a:rPr lang="zh-CN" altLang="en-US" smtClean="0"/>
              <a:t>2</a:t>
            </a:fld>
            <a:endParaRPr lang="zh-CN" altLang="en-US"/>
          </a:p>
        </p:txBody>
      </p:sp>
    </p:spTree>
    <p:extLst>
      <p:ext uri="{BB962C8B-B14F-4D97-AF65-F5344CB8AC3E}">
        <p14:creationId xmlns:p14="http://schemas.microsoft.com/office/powerpoint/2010/main" val="1243803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To calculate</a:t>
            </a:r>
            <a:r>
              <a:rPr lang="en-US" baseline="0" dirty="0"/>
              <a:t> the effective CPU of containers,</a:t>
            </a:r>
            <a:r>
              <a:rPr lang="en-US" dirty="0"/>
              <a:t> we first need to determine the lower and upper bounds of effective CPU, which refer to the reservation and limit of a container’s CPU allocation. The share w determines the portion of the total CPU capacity that is guaranteed to be allocated to a container, if other constraints (CPU Mask and limit) permit. The lower bound on effective CPU count is rounded up to the closest integer. And </a:t>
            </a:r>
            <a:r>
              <a:rPr lang="de-DE" dirty="0"/>
              <a:t>The upper bound is the minimum of </a:t>
            </a:r>
            <a:r>
              <a:rPr lang="en-US" altLang="zh-CN" dirty="0"/>
              <a:t>CPU Mask and limit. </a:t>
            </a:r>
            <a:r>
              <a:rPr lang="en-US" altLang="zh-CN" sz="1200" dirty="0">
                <a:solidFill>
                  <a:srgbClr val="C00000"/>
                </a:solidFill>
                <a:latin typeface="Helvetica Neue Light" panose="02000403000000020004" pitchFamily="2" charset="0"/>
                <a:ea typeface="Helvetica Neue Light" panose="02000403000000020004" pitchFamily="2" charset="0"/>
              </a:rPr>
              <a:t>The lower and upper bounds do not change unless administrator reconfigures the container.</a:t>
            </a:r>
            <a:endParaRPr lang="zh-CN" altLang="en-US" sz="1200" dirty="0">
              <a:solidFill>
                <a:srgbClr val="C00000"/>
              </a:solidFill>
              <a:latin typeface="Helvetica Neue Light" panose="02000403000000020004" pitchFamily="2" charset="0"/>
            </a:endParaRPr>
          </a:p>
        </p:txBody>
      </p:sp>
      <p:sp>
        <p:nvSpPr>
          <p:cNvPr id="4" name="Slide Number Placeholder 3"/>
          <p:cNvSpPr>
            <a:spLocks noGrp="1"/>
          </p:cNvSpPr>
          <p:nvPr>
            <p:ph type="sldNum" sz="quarter" idx="5"/>
          </p:nvPr>
        </p:nvSpPr>
        <p:spPr/>
        <p:txBody>
          <a:bodyPr/>
          <a:lstStyle/>
          <a:p>
            <a:fld id="{F77CA73F-299E-4B3B-81F1-87346DCC89E7}" type="slidenum">
              <a:rPr lang="zh-CN" altLang="en-US" smtClean="0"/>
              <a:t>20</a:t>
            </a:fld>
            <a:endParaRPr lang="zh-CN" altLang="en-US"/>
          </a:p>
        </p:txBody>
      </p:sp>
    </p:spTree>
    <p:extLst>
      <p:ext uri="{BB962C8B-B14F-4D97-AF65-F5344CB8AC3E}">
        <p14:creationId xmlns:p14="http://schemas.microsoft.com/office/powerpoint/2010/main" val="2059967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Expressing effective CPU as discrete CPU count offers two advantages. First, existing studies have shown that, for a variety of workloads, it is more efficient to execute threads on a few stronger, dedicated CPUs than running them on a large number of shared CPUs, on which each thread only gets a slice of CPU time. Exporting effective CPU in the form of an equivalent number of dedicated CPUs allows user space applications to appropriately determine thread-level parallelism. Second, this design is compatible with applications that probe system resources based on CPU count.</a:t>
            </a:r>
          </a:p>
          <a:p>
            <a:r>
              <a:rPr lang="en-US" altLang="zh-CN" dirty="0"/>
              <a:t>The simple idea behind the dynamic CPU adjustment algorithm is to opportunistically increase the CPU count if there is slack or idle CPU cycles in the host and the CPU count is still below the limit. When host CPU is fully utilized, containers which are using more than their guaranteed amount of CPU voluntarily decrease their CPU count.</a:t>
            </a:r>
          </a:p>
        </p:txBody>
      </p:sp>
      <p:sp>
        <p:nvSpPr>
          <p:cNvPr id="4" name="Slide Number Placeholder 3"/>
          <p:cNvSpPr>
            <a:spLocks noGrp="1"/>
          </p:cNvSpPr>
          <p:nvPr>
            <p:ph type="sldNum" sz="quarter" idx="5"/>
          </p:nvPr>
        </p:nvSpPr>
        <p:spPr/>
        <p:txBody>
          <a:bodyPr/>
          <a:lstStyle/>
          <a:p>
            <a:fld id="{F77CA73F-299E-4B3B-81F1-87346DCC89E7}" type="slidenum">
              <a:rPr lang="zh-CN" altLang="en-US" smtClean="0"/>
              <a:t>21</a:t>
            </a:fld>
            <a:endParaRPr lang="zh-CN" altLang="en-US"/>
          </a:p>
        </p:txBody>
      </p:sp>
    </p:spTree>
    <p:extLst>
      <p:ext uri="{BB962C8B-B14F-4D97-AF65-F5344CB8AC3E}">
        <p14:creationId xmlns:p14="http://schemas.microsoft.com/office/powerpoint/2010/main" val="2241948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 container’s effective memory fall in the range of soft limit and hard limit. When booted, a container’s effective memory is initialized to its soft limit and upper bounded by its hard limit. The heuristic used in adjusting memory is to increase a container’s memory in incremental steps as long as system-wide available memory does not fall below </a:t>
            </a:r>
            <a:r>
              <a:rPr lang="en-US" altLang="zh-CN" dirty="0" err="1"/>
              <a:t>high_watermark</a:t>
            </a:r>
            <a:r>
              <a:rPr lang="en-US" altLang="zh-CN" dirty="0"/>
              <a:t>, a threshold used by kernel daemon </a:t>
            </a:r>
            <a:r>
              <a:rPr lang="en-US" altLang="zh-CN" dirty="0" err="1"/>
              <a:t>kswapd</a:t>
            </a:r>
            <a:r>
              <a:rPr lang="en-US" altLang="zh-CN" dirty="0"/>
              <a:t> to determine swapping. If any swapping activity is detected, a container’s effective memory is shrunk to its soft limit. To</a:t>
            </a:r>
            <a:r>
              <a:rPr lang="zh-CN" altLang="en-US" dirty="0"/>
              <a:t> </a:t>
            </a:r>
            <a:r>
              <a:rPr lang="en-US" altLang="zh-CN" dirty="0"/>
              <a:t>predict</a:t>
            </a:r>
            <a:r>
              <a:rPr lang="zh-CN" altLang="en-US" dirty="0"/>
              <a:t> </a:t>
            </a:r>
            <a:r>
              <a:rPr lang="en-US" altLang="zh-CN" dirty="0"/>
              <a:t>system-wide</a:t>
            </a:r>
            <a:r>
              <a:rPr lang="zh-CN" altLang="en-US" dirty="0"/>
              <a:t> </a:t>
            </a:r>
            <a:r>
              <a:rPr lang="en-US" altLang="zh-CN" dirty="0"/>
              <a:t>memory</a:t>
            </a:r>
            <a:r>
              <a:rPr lang="zh-CN" altLang="en-US" dirty="0"/>
              <a:t> </a:t>
            </a:r>
            <a:r>
              <a:rPr lang="en-US" altLang="zh-CN" dirty="0"/>
              <a:t>change</a:t>
            </a:r>
            <a:r>
              <a:rPr lang="zh-CN" altLang="en-US" dirty="0"/>
              <a:t> </a:t>
            </a:r>
            <a:r>
              <a:rPr lang="en-US" altLang="zh-CN" dirty="0"/>
              <a:t>due</a:t>
            </a:r>
            <a:r>
              <a:rPr lang="zh-CN" altLang="en-US" dirty="0"/>
              <a:t> </a:t>
            </a:r>
            <a:r>
              <a:rPr lang="en-US" altLang="zh-CN" dirty="0"/>
              <a:t>to</a:t>
            </a:r>
            <a:r>
              <a:rPr lang="zh-CN" altLang="en-US" dirty="0"/>
              <a:t> </a:t>
            </a:r>
            <a:r>
              <a:rPr lang="en-US" altLang="zh-CN" dirty="0"/>
              <a:t>the</a:t>
            </a:r>
            <a:r>
              <a:rPr lang="zh-CN" altLang="en-US" dirty="0"/>
              <a:t> </a:t>
            </a:r>
            <a:r>
              <a:rPr lang="en-US" altLang="zh-CN" dirty="0"/>
              <a:t>memory</a:t>
            </a:r>
            <a:r>
              <a:rPr lang="zh-CN" altLang="en-US" dirty="0"/>
              <a:t> </a:t>
            </a:r>
            <a:r>
              <a:rPr lang="en-US" altLang="zh-CN" dirty="0"/>
              <a:t>increment</a:t>
            </a:r>
            <a:r>
              <a:rPr lang="zh-CN" altLang="en-US" dirty="0"/>
              <a:t> </a:t>
            </a:r>
            <a:r>
              <a:rPr lang="en-US" altLang="zh-CN" dirty="0"/>
              <a:t>of</a:t>
            </a:r>
            <a:r>
              <a:rPr lang="zh-CN" altLang="en-US" dirty="0"/>
              <a:t> </a:t>
            </a:r>
            <a:r>
              <a:rPr lang="en-US" altLang="zh-CN" dirty="0"/>
              <a:t>a</a:t>
            </a:r>
            <a:r>
              <a:rPr lang="zh-CN" altLang="en-US" dirty="0"/>
              <a:t> </a:t>
            </a:r>
            <a:r>
              <a:rPr lang="en-US" altLang="zh-CN" dirty="0"/>
              <a:t>particular</a:t>
            </a:r>
            <a:r>
              <a:rPr lang="zh-CN" altLang="en-US" dirty="0"/>
              <a:t> </a:t>
            </a:r>
            <a:r>
              <a:rPr lang="en-US" altLang="zh-CN" dirty="0"/>
              <a:t>container,</a:t>
            </a:r>
            <a:r>
              <a:rPr lang="zh-CN" altLang="en-US" dirty="0"/>
              <a:t> </a:t>
            </a:r>
            <a:r>
              <a:rPr lang="en-US" altLang="zh-CN" dirty="0"/>
              <a:t>we</a:t>
            </a:r>
            <a:r>
              <a:rPr lang="zh-CN" altLang="en-US" dirty="0"/>
              <a:t> </a:t>
            </a:r>
            <a:r>
              <a:rPr lang="en-US" altLang="zh-CN" dirty="0"/>
              <a:t>monitor</a:t>
            </a:r>
            <a:r>
              <a:rPr lang="zh-CN" altLang="en-US" dirty="0"/>
              <a:t> </a:t>
            </a:r>
            <a:r>
              <a:rPr lang="en-US" altLang="zh-CN" dirty="0"/>
              <a:t>the</a:t>
            </a:r>
            <a:r>
              <a:rPr lang="zh-CN" altLang="en-US" dirty="0"/>
              <a:t> </a:t>
            </a:r>
            <a:r>
              <a:rPr lang="en-US" altLang="zh-CN" dirty="0"/>
              <a:t>ratio</a:t>
            </a:r>
            <a:r>
              <a:rPr lang="zh-CN" altLang="en-US" dirty="0"/>
              <a:t> </a:t>
            </a:r>
            <a:r>
              <a:rPr lang="en-US" altLang="zh-CN" dirty="0"/>
              <a:t>of</a:t>
            </a:r>
            <a:r>
              <a:rPr lang="zh-CN" altLang="en-US" dirty="0"/>
              <a:t> </a:t>
            </a:r>
            <a:r>
              <a:rPr lang="en-US" altLang="zh-CN" dirty="0"/>
              <a:t>system-wide</a:t>
            </a:r>
            <a:r>
              <a:rPr lang="zh-CN" altLang="en-US" dirty="0"/>
              <a:t> </a:t>
            </a:r>
            <a:r>
              <a:rPr lang="en-US" altLang="zh-CN" dirty="0"/>
              <a:t>free</a:t>
            </a:r>
            <a:r>
              <a:rPr lang="zh-CN" altLang="en-US" dirty="0"/>
              <a:t> </a:t>
            </a:r>
            <a:r>
              <a:rPr lang="en-US" altLang="zh-CN" dirty="0"/>
              <a:t>memory</a:t>
            </a:r>
            <a:r>
              <a:rPr lang="zh-CN" altLang="en-US" dirty="0"/>
              <a:t> </a:t>
            </a:r>
            <a:r>
              <a:rPr lang="en-US" altLang="zh-CN" dirty="0"/>
              <a:t>change</a:t>
            </a:r>
            <a:r>
              <a:rPr lang="zh-CN" altLang="en-US" dirty="0"/>
              <a:t> </a:t>
            </a:r>
            <a:r>
              <a:rPr lang="en-US" altLang="zh-CN" dirty="0"/>
              <a:t>and</a:t>
            </a:r>
            <a:r>
              <a:rPr lang="zh-CN" altLang="en-US" dirty="0"/>
              <a:t> </a:t>
            </a:r>
            <a:r>
              <a:rPr lang="en-US" altLang="zh-CN" dirty="0"/>
              <a:t>the</a:t>
            </a:r>
            <a:r>
              <a:rPr lang="zh-CN" altLang="en-US" dirty="0"/>
              <a:t> </a:t>
            </a:r>
            <a:r>
              <a:rPr lang="en-US" altLang="zh-CN" dirty="0"/>
              <a:t>change</a:t>
            </a:r>
            <a:r>
              <a:rPr lang="zh-CN" altLang="en-US" dirty="0"/>
              <a:t> </a:t>
            </a:r>
            <a:r>
              <a:rPr lang="en-US" altLang="zh-CN" dirty="0"/>
              <a:t>in</a:t>
            </a:r>
            <a:r>
              <a:rPr lang="zh-CN" altLang="en-US" dirty="0"/>
              <a:t> </a:t>
            </a:r>
            <a:r>
              <a:rPr lang="en-US" altLang="zh-CN" dirty="0"/>
              <a:t>memory</a:t>
            </a:r>
            <a:r>
              <a:rPr lang="zh-CN" altLang="en-US" dirty="0"/>
              <a:t> </a:t>
            </a:r>
            <a:r>
              <a:rPr lang="en-US" altLang="zh-CN" dirty="0"/>
              <a:t>usage</a:t>
            </a:r>
            <a:r>
              <a:rPr lang="zh-CN" altLang="en-US" dirty="0"/>
              <a:t> </a:t>
            </a:r>
            <a:r>
              <a:rPr lang="en-US" altLang="zh-CN" dirty="0"/>
              <a:t>in</a:t>
            </a:r>
            <a:r>
              <a:rPr lang="zh-CN" altLang="en-US" dirty="0"/>
              <a:t> </a:t>
            </a:r>
            <a:r>
              <a:rPr lang="en-US" altLang="zh-CN" dirty="0"/>
              <a:t>this</a:t>
            </a:r>
            <a:r>
              <a:rPr lang="zh-CN" altLang="en-US" dirty="0"/>
              <a:t> </a:t>
            </a:r>
            <a:r>
              <a:rPr lang="en-US" altLang="zh-CN" dirty="0"/>
              <a:t>container,</a:t>
            </a:r>
            <a:r>
              <a:rPr lang="zh-CN" altLang="en-US" dirty="0"/>
              <a:t> </a:t>
            </a:r>
            <a:r>
              <a:rPr lang="en-US" altLang="zh-CN" dirty="0"/>
              <a:t>and</a:t>
            </a:r>
            <a:r>
              <a:rPr lang="zh-CN" altLang="en-US" dirty="0"/>
              <a:t> </a:t>
            </a:r>
            <a:r>
              <a:rPr lang="en-US" altLang="zh-CN" dirty="0"/>
              <a:t>conservatively</a:t>
            </a:r>
            <a:r>
              <a:rPr lang="zh-CN" altLang="en-US" dirty="0"/>
              <a:t> </a:t>
            </a:r>
            <a:r>
              <a:rPr lang="en-US" altLang="zh-CN" dirty="0"/>
              <a:t>predict</a:t>
            </a:r>
            <a:r>
              <a:rPr lang="zh-CN" altLang="en-US" dirty="0"/>
              <a:t> </a:t>
            </a:r>
            <a:r>
              <a:rPr lang="en-US" altLang="zh-CN" dirty="0"/>
              <a:t>that</a:t>
            </a:r>
            <a:r>
              <a:rPr lang="zh-CN" altLang="en-US" dirty="0"/>
              <a:t> </a:t>
            </a:r>
            <a:r>
              <a:rPr lang="en-US" altLang="zh-CN" dirty="0"/>
              <a:t>the</a:t>
            </a:r>
            <a:r>
              <a:rPr lang="zh-CN" altLang="en-US" dirty="0"/>
              <a:t> </a:t>
            </a:r>
            <a:r>
              <a:rPr lang="en-US" altLang="zh-CN" dirty="0"/>
              <a:t>proposed</a:t>
            </a:r>
            <a:r>
              <a:rPr lang="zh-CN" altLang="en-US" dirty="0"/>
              <a:t> </a:t>
            </a:r>
            <a:r>
              <a:rPr lang="en-US" altLang="zh-CN" dirty="0"/>
              <a:t>memory</a:t>
            </a:r>
            <a:r>
              <a:rPr lang="zh-CN" altLang="en-US" dirty="0"/>
              <a:t> </a:t>
            </a:r>
            <a:r>
              <a:rPr lang="en-US" altLang="zh-CN" dirty="0"/>
              <a:t>increment</a:t>
            </a:r>
            <a:r>
              <a:rPr lang="zh-CN" altLang="en-US" dirty="0"/>
              <a:t> </a:t>
            </a:r>
            <a:r>
              <a:rPr lang="en-US" altLang="zh-CN" dirty="0"/>
              <a:t>in</a:t>
            </a:r>
            <a:r>
              <a:rPr lang="zh-CN" altLang="en-US" dirty="0"/>
              <a:t> </a:t>
            </a:r>
            <a:r>
              <a:rPr lang="en-US" altLang="zh-CN" dirty="0"/>
              <a:t>this</a:t>
            </a:r>
            <a:r>
              <a:rPr lang="zh-CN" altLang="en-US" dirty="0"/>
              <a:t> </a:t>
            </a:r>
            <a:r>
              <a:rPr lang="en-US" altLang="zh-CN" dirty="0"/>
              <a:t>container</a:t>
            </a:r>
            <a:r>
              <a:rPr lang="zh-CN" altLang="en-US" dirty="0"/>
              <a:t> </a:t>
            </a:r>
            <a:r>
              <a:rPr lang="en-US" altLang="zh-CN" dirty="0"/>
              <a:t>will</a:t>
            </a:r>
            <a:r>
              <a:rPr lang="zh-CN" altLang="en-US" dirty="0"/>
              <a:t> </a:t>
            </a:r>
            <a:r>
              <a:rPr lang="en-US" altLang="zh-CN" dirty="0"/>
              <a:t>lead</a:t>
            </a:r>
            <a:r>
              <a:rPr lang="zh-CN" altLang="en-US" dirty="0"/>
              <a:t> </a:t>
            </a:r>
            <a:r>
              <a:rPr lang="en-US" altLang="zh-CN" dirty="0"/>
              <a:t>to</a:t>
            </a:r>
            <a:r>
              <a:rPr lang="zh-CN" altLang="en-US" dirty="0"/>
              <a:t> </a:t>
            </a:r>
            <a:r>
              <a:rPr lang="en-US" altLang="zh-CN" dirty="0"/>
              <a:t>proportional</a:t>
            </a:r>
            <a:r>
              <a:rPr lang="zh-CN" altLang="en-US" dirty="0"/>
              <a:t> </a:t>
            </a:r>
            <a:r>
              <a:rPr lang="en-US" altLang="zh-CN" dirty="0"/>
              <a:t>changes</a:t>
            </a:r>
            <a:r>
              <a:rPr lang="zh-CN" altLang="en-US" dirty="0"/>
              <a:t> </a:t>
            </a:r>
            <a:r>
              <a:rPr lang="en-US" altLang="zh-CN" dirty="0"/>
              <a:t>in</a:t>
            </a:r>
            <a:r>
              <a:rPr lang="zh-CN" altLang="en-US" dirty="0"/>
              <a:t> </a:t>
            </a:r>
            <a:r>
              <a:rPr lang="en-US" altLang="zh-CN" dirty="0"/>
              <a:t>system</a:t>
            </a:r>
            <a:r>
              <a:rPr lang="zh-CN" altLang="en-US" dirty="0"/>
              <a:t> </a:t>
            </a:r>
            <a:r>
              <a:rPr lang="en-US" altLang="zh-CN" dirty="0"/>
              <a:t>free</a:t>
            </a:r>
            <a:r>
              <a:rPr lang="zh-CN" altLang="en-US" dirty="0"/>
              <a:t> </a:t>
            </a:r>
            <a:r>
              <a:rPr lang="en-US" altLang="zh-CN" dirty="0"/>
              <a:t>memory.</a:t>
            </a:r>
            <a:r>
              <a:rPr lang="zh-CN" altLang="en-US" dirty="0"/>
              <a:t> </a:t>
            </a:r>
            <a:r>
              <a:rPr lang="en-US" altLang="zh-CN" dirty="0"/>
              <a:t>If</a:t>
            </a:r>
            <a:r>
              <a:rPr lang="zh-CN" altLang="en-US" dirty="0"/>
              <a:t> </a:t>
            </a:r>
            <a:r>
              <a:rPr lang="en-US" altLang="zh-CN" dirty="0"/>
              <a:t>the</a:t>
            </a:r>
            <a:r>
              <a:rPr lang="zh-CN" altLang="en-US" dirty="0"/>
              <a:t> </a:t>
            </a:r>
            <a:r>
              <a:rPr lang="en-US" altLang="zh-CN" dirty="0"/>
              <a:t>projected</a:t>
            </a:r>
            <a:r>
              <a:rPr lang="zh-CN" altLang="en-US" dirty="0"/>
              <a:t> </a:t>
            </a:r>
            <a:r>
              <a:rPr lang="en-US" altLang="zh-CN" dirty="0"/>
              <a:t>change</a:t>
            </a:r>
            <a:r>
              <a:rPr lang="zh-CN" altLang="en-US" dirty="0"/>
              <a:t> </a:t>
            </a:r>
            <a:r>
              <a:rPr lang="en-US" altLang="zh-CN" dirty="0"/>
              <a:t>in</a:t>
            </a:r>
            <a:r>
              <a:rPr lang="zh-CN" altLang="en-US" dirty="0"/>
              <a:t> </a:t>
            </a:r>
            <a:r>
              <a:rPr lang="en-US" altLang="zh-CN" dirty="0"/>
              <a:t>system</a:t>
            </a:r>
            <a:r>
              <a:rPr lang="zh-CN" altLang="en-US" dirty="0"/>
              <a:t> </a:t>
            </a:r>
            <a:r>
              <a:rPr lang="en-US" altLang="zh-CN" dirty="0"/>
              <a:t>free</a:t>
            </a:r>
            <a:r>
              <a:rPr lang="zh-CN" altLang="en-US" dirty="0"/>
              <a:t> </a:t>
            </a:r>
            <a:r>
              <a:rPr lang="en-US" altLang="zh-CN" dirty="0"/>
              <a:t>memory</a:t>
            </a:r>
            <a:r>
              <a:rPr lang="zh-CN" altLang="en-US" dirty="0"/>
              <a:t> </a:t>
            </a:r>
            <a:r>
              <a:rPr lang="en-US" altLang="zh-CN" dirty="0"/>
              <a:t>is</a:t>
            </a:r>
            <a:r>
              <a:rPr lang="zh-CN" altLang="en-US" dirty="0"/>
              <a:t> </a:t>
            </a:r>
            <a:r>
              <a:rPr lang="en-US" altLang="zh-CN" dirty="0"/>
              <a:t>acceptable,</a:t>
            </a:r>
            <a:r>
              <a:rPr lang="zh-CN" altLang="en-US" dirty="0"/>
              <a:t> </a:t>
            </a:r>
            <a:r>
              <a:rPr lang="en-US" altLang="zh-CN" dirty="0"/>
              <a:t>container</a:t>
            </a:r>
            <a:r>
              <a:rPr lang="zh-CN" altLang="en-US" dirty="0"/>
              <a:t> </a:t>
            </a:r>
            <a:r>
              <a:rPr lang="en-US" altLang="zh-CN" dirty="0"/>
              <a:t>memory</a:t>
            </a:r>
            <a:r>
              <a:rPr lang="zh-CN" altLang="en-US" dirty="0"/>
              <a:t> </a:t>
            </a:r>
            <a:r>
              <a:rPr lang="en-US" altLang="zh-CN" dirty="0"/>
              <a:t>is</a:t>
            </a:r>
            <a:r>
              <a:rPr lang="zh-CN" altLang="en-US" dirty="0"/>
              <a:t> </a:t>
            </a:r>
            <a:r>
              <a:rPr lang="en-US" altLang="zh-CN" dirty="0"/>
              <a:t>incremented.</a:t>
            </a:r>
            <a:r>
              <a:rPr lang="zh-CN" altLang="en-US" dirty="0"/>
              <a:t> </a:t>
            </a:r>
            <a:endParaRPr lang="en-US" altLang="zh-CN" dirty="0"/>
          </a:p>
        </p:txBody>
      </p:sp>
      <p:sp>
        <p:nvSpPr>
          <p:cNvPr id="4" name="Slide Number Placeholder 3"/>
          <p:cNvSpPr>
            <a:spLocks noGrp="1"/>
          </p:cNvSpPr>
          <p:nvPr>
            <p:ph type="sldNum" sz="quarter" idx="5"/>
          </p:nvPr>
        </p:nvSpPr>
        <p:spPr/>
        <p:txBody>
          <a:bodyPr/>
          <a:lstStyle/>
          <a:p>
            <a:fld id="{F77CA73F-299E-4B3B-81F1-87346DCC89E7}" type="slidenum">
              <a:rPr lang="zh-CN" altLang="en-US" smtClean="0"/>
              <a:t>22</a:t>
            </a:fld>
            <a:endParaRPr lang="zh-CN" altLang="en-US"/>
          </a:p>
        </p:txBody>
      </p:sp>
    </p:spTree>
    <p:extLst>
      <p:ext uri="{BB962C8B-B14F-4D97-AF65-F5344CB8AC3E}">
        <p14:creationId xmlns:p14="http://schemas.microsoft.com/office/powerpoint/2010/main" val="2072131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 I will demonstrate how to leverage the per-container resource view to enable elasticity in some representative applications. We Instruct applications to check resource availability in per-container virtual </a:t>
            </a:r>
            <a:r>
              <a:rPr lang="en-US" dirty="0" err="1"/>
              <a:t>sysfs</a:t>
            </a:r>
            <a:r>
              <a:rPr lang="en-US" dirty="0"/>
              <a:t> and adjust program-level resource management accordingly. To enable CPU elasticity, we dynamically adjust the degree of parallelism in response to varying CPU allocation. </a:t>
            </a:r>
            <a:r>
              <a:rPr lang="en-US" altLang="zh-CN" dirty="0"/>
              <a:t>To enable Memory</a:t>
            </a:r>
            <a:r>
              <a:rPr lang="zh-CN" altLang="en-US" dirty="0"/>
              <a:t> </a:t>
            </a:r>
            <a:r>
              <a:rPr lang="en-US" altLang="zh-CN" dirty="0"/>
              <a:t>elasticity,</a:t>
            </a:r>
            <a:r>
              <a:rPr lang="zh-CN" altLang="en-US" dirty="0"/>
              <a:t> </a:t>
            </a:r>
            <a:r>
              <a:rPr lang="en-US" altLang="zh-CN" dirty="0"/>
              <a:t>we just adjust</a:t>
            </a:r>
            <a:r>
              <a:rPr lang="zh-CN" altLang="en-US" dirty="0"/>
              <a:t> </a:t>
            </a:r>
            <a:r>
              <a:rPr lang="en-US" altLang="zh-CN" dirty="0">
                <a:solidFill>
                  <a:srgbClr val="C00000"/>
                </a:solidFill>
              </a:rPr>
              <a:t>memory</a:t>
            </a:r>
            <a:r>
              <a:rPr lang="zh-CN" altLang="en-US" dirty="0">
                <a:solidFill>
                  <a:srgbClr val="C00000"/>
                </a:solidFill>
              </a:rPr>
              <a:t> </a:t>
            </a:r>
            <a:r>
              <a:rPr lang="en-US" altLang="zh-CN" dirty="0">
                <a:solidFill>
                  <a:srgbClr val="C00000"/>
                </a:solidFill>
              </a:rPr>
              <a:t>bounds</a:t>
            </a:r>
            <a:r>
              <a:rPr lang="zh-CN" altLang="en-US" dirty="0"/>
              <a:t> </a:t>
            </a:r>
            <a:r>
              <a:rPr lang="en-US" altLang="zh-CN" dirty="0"/>
              <a:t>in</a:t>
            </a:r>
            <a:r>
              <a:rPr lang="zh-CN" altLang="en-US" dirty="0"/>
              <a:t> </a:t>
            </a:r>
            <a:r>
              <a:rPr lang="en-US" altLang="zh-CN" dirty="0"/>
              <a:t>runtime</a:t>
            </a:r>
            <a:r>
              <a:rPr lang="zh-CN" altLang="en-US" dirty="0"/>
              <a:t> </a:t>
            </a:r>
            <a:r>
              <a:rPr lang="en-US" altLang="zh-CN" dirty="0"/>
              <a:t>systems.</a:t>
            </a:r>
            <a:endParaRPr lang="en-US" dirty="0"/>
          </a:p>
        </p:txBody>
      </p:sp>
      <p:sp>
        <p:nvSpPr>
          <p:cNvPr id="4" name="Slide Number Placeholder 3"/>
          <p:cNvSpPr>
            <a:spLocks noGrp="1"/>
          </p:cNvSpPr>
          <p:nvPr>
            <p:ph type="sldNum" sz="quarter" idx="5"/>
          </p:nvPr>
        </p:nvSpPr>
        <p:spPr/>
        <p:txBody>
          <a:bodyPr/>
          <a:lstStyle/>
          <a:p>
            <a:fld id="{F77CA73F-299E-4B3B-81F1-87346DCC89E7}" type="slidenum">
              <a:rPr lang="zh-CN" altLang="en-US" smtClean="0"/>
              <a:t>23</a:t>
            </a:fld>
            <a:endParaRPr lang="zh-CN" altLang="en-US"/>
          </a:p>
        </p:txBody>
      </p:sp>
    </p:spTree>
    <p:extLst>
      <p:ext uri="{BB962C8B-B14F-4D97-AF65-F5344CB8AC3E}">
        <p14:creationId xmlns:p14="http://schemas.microsoft.com/office/powerpoint/2010/main" val="3621212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HotSpot</a:t>
            </a:r>
            <a:r>
              <a:rPr lang="en-US" altLang="zh-CN" dirty="0"/>
              <a:t> is a widely adopted JVM that use multiple threads to perform parallel garbage collection (GC) on the heap space. </a:t>
            </a:r>
            <a:r>
              <a:rPr lang="en-US" altLang="zh-CN" dirty="0" err="1"/>
              <a:t>HotSpot</a:t>
            </a:r>
            <a:r>
              <a:rPr lang="en-US" altLang="zh-CN" dirty="0"/>
              <a:t> implements a centralized </a:t>
            </a:r>
            <a:r>
              <a:rPr lang="en-US" altLang="zh-CN" dirty="0" err="1"/>
              <a:t>GCTaskQueue</a:t>
            </a:r>
            <a:r>
              <a:rPr lang="en-US" altLang="zh-CN" dirty="0"/>
              <a:t>, from where individual GC threads fetch GC tasks. This design is key to enabling dynamic work assignment. When the </a:t>
            </a:r>
            <a:r>
              <a:rPr lang="en-US" altLang="zh-CN" dirty="0" err="1"/>
              <a:t>GCTaskQueue</a:t>
            </a:r>
            <a:r>
              <a:rPr lang="en-US" altLang="zh-CN" dirty="0"/>
              <a:t> is empty, all GC threads are put to sleep. They are woken up when the next GC starts and </a:t>
            </a:r>
            <a:r>
              <a:rPr lang="en-US" altLang="zh-CN" dirty="0" err="1"/>
              <a:t>GCTaskQueue</a:t>
            </a:r>
            <a:r>
              <a:rPr lang="en-US" altLang="zh-CN" dirty="0"/>
              <a:t> is refilled with </a:t>
            </a:r>
            <a:r>
              <a:rPr lang="en-US" altLang="zh-CN" dirty="0" err="1"/>
              <a:t>GCtasks</a:t>
            </a:r>
            <a:r>
              <a:rPr lang="en-US" altLang="zh-CN" dirty="0"/>
              <a:t>. This design allows a variable number of GC threads to be activated/woken up at each GC. This Figure shows how to integrate effective CPU into the process of parallel GC. For illustration, we only show the process of a minor GC while major GCs can be modified in a similar way to use dynamic parallelism. At the beginning of each </a:t>
            </a:r>
            <a:r>
              <a:rPr lang="en-US" altLang="zh-CN" dirty="0" err="1"/>
              <a:t>GC,the</a:t>
            </a:r>
            <a:r>
              <a:rPr lang="en-US" altLang="zh-CN" dirty="0"/>
              <a:t> parallel garbage collector first determines the number of GC threads to activate. The existing design, called dynamic GC threads, calculates the number of active threads based on the number of Java application threads and the size of the heap. To truly enable elasticity, we </a:t>
            </a:r>
            <a:r>
              <a:rPr lang="en-US" altLang="zh-CN" dirty="0">
                <a:solidFill>
                  <a:srgbClr val="C00000"/>
                </a:solidFill>
                <a:latin typeface="Helvetica Neue Light" panose="02000403000000020004" pitchFamily="2" charset="0"/>
              </a:rPr>
              <a:t>only</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wake</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up</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a</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subset</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of</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GC</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threads of each GC Set</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of</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active</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threads</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to</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effective</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CPU.</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solidFill>
                <a:srgbClr val="C00000"/>
              </a:solidFill>
              <a:latin typeface="Helvetica Neue Light" panose="02000403000000020004" pitchFamily="2" charset="0"/>
            </a:endParaRPr>
          </a:p>
          <a:p>
            <a:endParaRPr lang="en-US" dirty="0"/>
          </a:p>
        </p:txBody>
      </p:sp>
      <p:sp>
        <p:nvSpPr>
          <p:cNvPr id="4" name="Slide Number Placeholder 3"/>
          <p:cNvSpPr>
            <a:spLocks noGrp="1"/>
          </p:cNvSpPr>
          <p:nvPr>
            <p:ph type="sldNum" sz="quarter" idx="5"/>
          </p:nvPr>
        </p:nvSpPr>
        <p:spPr/>
        <p:txBody>
          <a:bodyPr/>
          <a:lstStyle/>
          <a:p>
            <a:fld id="{F77CA73F-299E-4B3B-81F1-87346DCC89E7}" type="slidenum">
              <a:rPr lang="zh-CN" altLang="en-US" smtClean="0"/>
              <a:t>24</a:t>
            </a:fld>
            <a:endParaRPr lang="zh-CN" altLang="en-US"/>
          </a:p>
        </p:txBody>
      </p:sp>
    </p:spTree>
    <p:extLst>
      <p:ext uri="{BB962C8B-B14F-4D97-AF65-F5344CB8AC3E}">
        <p14:creationId xmlns:p14="http://schemas.microsoft.com/office/powerpoint/2010/main" val="137999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OpenMP</a:t>
            </a:r>
            <a:r>
              <a:rPr lang="zh-CN" altLang="en-US" dirty="0"/>
              <a:t> </a:t>
            </a:r>
            <a:r>
              <a:rPr lang="en-US" altLang="zh-CN" dirty="0"/>
              <a:t>is</a:t>
            </a:r>
            <a:r>
              <a:rPr lang="zh-CN" altLang="en-US" dirty="0"/>
              <a:t> </a:t>
            </a:r>
            <a:r>
              <a:rPr lang="en-US" altLang="zh-CN" dirty="0"/>
              <a:t>equipped</a:t>
            </a:r>
            <a:r>
              <a:rPr lang="zh-CN" altLang="en-US" dirty="0"/>
              <a:t> </a:t>
            </a:r>
            <a:r>
              <a:rPr lang="en-US" altLang="zh-CN" dirty="0"/>
              <a:t>with</a:t>
            </a:r>
            <a:r>
              <a:rPr lang="zh-CN" altLang="en-US" dirty="0"/>
              <a:t> </a:t>
            </a:r>
            <a:r>
              <a:rPr lang="en-US" altLang="zh-CN" dirty="0"/>
              <a:t>an</a:t>
            </a:r>
            <a:r>
              <a:rPr lang="zh-CN" altLang="en-US" dirty="0"/>
              <a:t> </a:t>
            </a:r>
            <a:r>
              <a:rPr lang="en-US" altLang="zh-CN" dirty="0"/>
              <a:t>interface</a:t>
            </a:r>
            <a:r>
              <a:rPr lang="zh-CN" altLang="en-US" dirty="0"/>
              <a:t> </a:t>
            </a:r>
            <a:r>
              <a:rPr lang="en-US" altLang="zh-CN" dirty="0"/>
              <a:t>to</a:t>
            </a:r>
            <a:r>
              <a:rPr lang="zh-CN" altLang="en-US" dirty="0"/>
              <a:t> </a:t>
            </a:r>
            <a:r>
              <a:rPr lang="en-US" altLang="zh-CN" dirty="0"/>
              <a:t>the</a:t>
            </a:r>
            <a:r>
              <a:rPr lang="zh-CN" altLang="en-US" dirty="0"/>
              <a:t> </a:t>
            </a:r>
            <a:r>
              <a:rPr lang="en-US" altLang="zh-CN" dirty="0"/>
              <a:t>host</a:t>
            </a:r>
            <a:r>
              <a:rPr lang="zh-CN" altLang="en-US" dirty="0"/>
              <a:t> </a:t>
            </a:r>
            <a:r>
              <a:rPr lang="en-US" altLang="zh-CN" dirty="0"/>
              <a:t>OS</a:t>
            </a:r>
            <a:r>
              <a:rPr lang="zh-CN" altLang="en-US" dirty="0"/>
              <a:t> </a:t>
            </a:r>
            <a:r>
              <a:rPr lang="en-US" altLang="zh-CN" dirty="0"/>
              <a:t>to</a:t>
            </a:r>
            <a:r>
              <a:rPr lang="zh-CN" altLang="en-US" dirty="0"/>
              <a:t> </a:t>
            </a:r>
            <a:r>
              <a:rPr lang="en-US" altLang="zh-CN" dirty="0"/>
              <a:t>determine</a:t>
            </a:r>
            <a:r>
              <a:rPr lang="zh-CN" altLang="en-US" dirty="0"/>
              <a:t> </a:t>
            </a:r>
            <a:r>
              <a:rPr lang="en-US" altLang="zh-CN" dirty="0"/>
              <a:t>number</a:t>
            </a:r>
            <a:r>
              <a:rPr lang="zh-CN" altLang="en-US" dirty="0"/>
              <a:t> </a:t>
            </a:r>
            <a:r>
              <a:rPr lang="en-US" altLang="zh-CN" dirty="0"/>
              <a:t>of</a:t>
            </a:r>
            <a:r>
              <a:rPr lang="zh-CN" altLang="en-US" dirty="0"/>
              <a:t> </a:t>
            </a:r>
            <a:r>
              <a:rPr lang="en-US" altLang="zh-CN" dirty="0"/>
              <a:t>threads</a:t>
            </a:r>
            <a:r>
              <a:rPr lang="zh-CN" altLang="en-US" dirty="0"/>
              <a:t> </a:t>
            </a:r>
            <a:r>
              <a:rPr lang="en-US" altLang="zh-CN" dirty="0"/>
              <a:t>for</a:t>
            </a:r>
            <a:r>
              <a:rPr lang="zh-CN" altLang="en-US" dirty="0"/>
              <a:t> </a:t>
            </a:r>
            <a:r>
              <a:rPr lang="en-US" altLang="zh-CN" dirty="0"/>
              <a:t>each</a:t>
            </a:r>
            <a:r>
              <a:rPr lang="zh-CN" altLang="en-US" dirty="0"/>
              <a:t> </a:t>
            </a:r>
            <a:r>
              <a:rPr lang="en-US" altLang="zh-CN" dirty="0"/>
              <a:t>parallel</a:t>
            </a:r>
            <a:r>
              <a:rPr lang="zh-CN" altLang="en-US" dirty="0"/>
              <a:t> </a:t>
            </a:r>
            <a:r>
              <a:rPr lang="en-US" altLang="zh-CN" dirty="0"/>
              <a:t>region.</a:t>
            </a:r>
            <a:r>
              <a:rPr lang="zh-CN" altLang="en-US" dirty="0"/>
              <a:t> </a:t>
            </a:r>
            <a:r>
              <a:rPr lang="en-US" altLang="zh-CN" dirty="0"/>
              <a:t>However,</a:t>
            </a:r>
            <a:r>
              <a:rPr lang="zh-CN" altLang="en-US" dirty="0"/>
              <a:t> </a:t>
            </a:r>
            <a:r>
              <a:rPr lang="en-US" altLang="zh-CN" dirty="0"/>
              <a:t>this</a:t>
            </a:r>
            <a:r>
              <a:rPr lang="zh-CN" altLang="en-US" dirty="0"/>
              <a:t> </a:t>
            </a:r>
            <a:r>
              <a:rPr lang="en-US" altLang="zh-CN" dirty="0"/>
              <a:t>interface</a:t>
            </a:r>
            <a:r>
              <a:rPr lang="zh-CN" altLang="en-US" dirty="0"/>
              <a:t> </a:t>
            </a:r>
            <a:r>
              <a:rPr lang="en-US" altLang="zh-CN" dirty="0"/>
              <a:t>is</a:t>
            </a:r>
            <a:r>
              <a:rPr lang="zh-CN" altLang="en-US" dirty="0"/>
              <a:t> </a:t>
            </a:r>
            <a:r>
              <a:rPr lang="en-US" altLang="zh-CN" dirty="0"/>
              <a:t>deprecated</a:t>
            </a:r>
            <a:r>
              <a:rPr lang="zh-CN" altLang="en-US" dirty="0"/>
              <a:t> </a:t>
            </a:r>
            <a:r>
              <a:rPr lang="en-US" altLang="zh-CN" dirty="0"/>
              <a:t>as</a:t>
            </a:r>
            <a:r>
              <a:rPr lang="zh-CN" altLang="en-US" dirty="0"/>
              <a:t> </a:t>
            </a:r>
            <a:r>
              <a:rPr lang="en-US" altLang="zh-CN" dirty="0"/>
              <a:t>there</a:t>
            </a:r>
            <a:r>
              <a:rPr lang="zh-CN" altLang="en-US" dirty="0"/>
              <a:t> </a:t>
            </a:r>
            <a:r>
              <a:rPr lang="en-US" altLang="zh-CN" dirty="0"/>
              <a:t>is</a:t>
            </a:r>
            <a:r>
              <a:rPr lang="zh-CN" altLang="en-US" dirty="0"/>
              <a:t> </a:t>
            </a:r>
            <a:r>
              <a:rPr lang="en-US" altLang="zh-CN" dirty="0"/>
              <a:t>no</a:t>
            </a:r>
            <a:r>
              <a:rPr lang="zh-CN" altLang="en-US" dirty="0"/>
              <a:t> </a:t>
            </a:r>
            <a:r>
              <a:rPr lang="en-US" altLang="zh-CN" dirty="0"/>
              <a:t>reliable</a:t>
            </a:r>
            <a:r>
              <a:rPr lang="zh-CN" altLang="en-US" dirty="0"/>
              <a:t> </a:t>
            </a:r>
            <a:r>
              <a:rPr lang="en-US" altLang="zh-CN" dirty="0"/>
              <a:t>way</a:t>
            </a:r>
            <a:r>
              <a:rPr lang="zh-CN" altLang="en-US" dirty="0"/>
              <a:t> </a:t>
            </a:r>
            <a:r>
              <a:rPr lang="en-US" altLang="zh-CN" dirty="0"/>
              <a:t>to</a:t>
            </a:r>
            <a:r>
              <a:rPr lang="zh-CN" altLang="en-US" dirty="0"/>
              <a:t> </a:t>
            </a:r>
            <a:r>
              <a:rPr lang="en-US" altLang="zh-CN" dirty="0"/>
              <a:t>calculate</a:t>
            </a:r>
            <a:r>
              <a:rPr lang="zh-CN" altLang="en-US" dirty="0"/>
              <a:t> </a:t>
            </a:r>
            <a:r>
              <a:rPr lang="en-US" altLang="zh-CN" dirty="0"/>
              <a:t>the</a:t>
            </a:r>
            <a:r>
              <a:rPr lang="zh-CN" altLang="en-US" dirty="0"/>
              <a:t> </a:t>
            </a:r>
            <a:r>
              <a:rPr lang="en-US" altLang="zh-CN" dirty="0"/>
              <a:t>average</a:t>
            </a:r>
            <a:r>
              <a:rPr lang="zh-CN" altLang="en-US" dirty="0"/>
              <a:t> </a:t>
            </a:r>
            <a:r>
              <a:rPr lang="en-US" altLang="zh-CN" dirty="0"/>
              <a:t>load.</a:t>
            </a:r>
            <a:r>
              <a:rPr lang="zh-CN" altLang="en-US" dirty="0"/>
              <a:t> </a:t>
            </a:r>
            <a:r>
              <a:rPr lang="en-US" altLang="zh-CN" dirty="0"/>
              <a:t>We</a:t>
            </a:r>
            <a:r>
              <a:rPr lang="zh-CN" altLang="en-US" dirty="0"/>
              <a:t> </a:t>
            </a:r>
            <a:r>
              <a:rPr lang="en-US" altLang="zh-CN" dirty="0"/>
              <a:t>conveniently</a:t>
            </a:r>
            <a:r>
              <a:rPr lang="zh-CN" altLang="en-US" dirty="0"/>
              <a:t> </a:t>
            </a:r>
            <a:r>
              <a:rPr lang="en-US" altLang="zh-CN" dirty="0"/>
              <a:t>modify</a:t>
            </a:r>
            <a:r>
              <a:rPr lang="zh-CN" altLang="en-US" dirty="0"/>
              <a:t> </a:t>
            </a:r>
            <a:r>
              <a:rPr lang="en-US" altLang="zh-CN" dirty="0"/>
              <a:t>the</a:t>
            </a:r>
            <a:r>
              <a:rPr lang="zh-CN" altLang="en-US" dirty="0"/>
              <a:t> </a:t>
            </a:r>
            <a:r>
              <a:rPr lang="en-US" altLang="zh-CN" dirty="0"/>
              <a:t>interface</a:t>
            </a:r>
            <a:r>
              <a:rPr lang="zh-CN" altLang="en-US" dirty="0"/>
              <a:t> </a:t>
            </a:r>
            <a:r>
              <a:rPr lang="en-US" altLang="zh-CN" dirty="0"/>
              <a:t>to</a:t>
            </a:r>
            <a:r>
              <a:rPr lang="zh-CN" altLang="en-US" dirty="0"/>
              <a:t> </a:t>
            </a:r>
            <a:r>
              <a:rPr lang="en-US" altLang="zh-CN" dirty="0"/>
              <a:t>use</a:t>
            </a:r>
            <a:r>
              <a:rPr lang="zh-CN" altLang="en-US" dirty="0"/>
              <a:t> </a:t>
            </a:r>
            <a:r>
              <a:rPr lang="en-US" altLang="zh-CN" dirty="0"/>
              <a:t>effective</a:t>
            </a:r>
            <a:r>
              <a:rPr lang="zh-CN" altLang="en-US" dirty="0"/>
              <a:t> </a:t>
            </a:r>
            <a:r>
              <a:rPr lang="en-US" altLang="zh-CN" dirty="0"/>
              <a:t>CPU</a:t>
            </a:r>
            <a:r>
              <a:rPr lang="zh-CN" altLang="en-US" dirty="0"/>
              <a:t> </a:t>
            </a:r>
            <a:r>
              <a:rPr lang="en-US" altLang="zh-CN" dirty="0"/>
              <a:t>to</a:t>
            </a:r>
            <a:r>
              <a:rPr lang="zh-CN" altLang="en-US" dirty="0"/>
              <a:t> </a:t>
            </a:r>
            <a:r>
              <a:rPr lang="en-US" altLang="zh-CN" dirty="0"/>
              <a:t>determine</a:t>
            </a:r>
            <a:r>
              <a:rPr lang="zh-CN" altLang="en-US" dirty="0"/>
              <a:t> </a:t>
            </a:r>
            <a:r>
              <a:rPr lang="en-US" altLang="zh-CN" dirty="0"/>
              <a:t>thread-level</a:t>
            </a:r>
            <a:r>
              <a:rPr lang="zh-CN" altLang="en-US" dirty="0"/>
              <a:t> </a:t>
            </a:r>
            <a:r>
              <a:rPr lang="en-US" altLang="zh-CN" dirty="0"/>
              <a:t>parallelism.</a:t>
            </a:r>
            <a:r>
              <a:rPr lang="zh-CN" altLang="en-US" dirty="0"/>
              <a:t> </a:t>
            </a:r>
            <a:endParaRPr lang="en-US" dirty="0"/>
          </a:p>
        </p:txBody>
      </p:sp>
      <p:sp>
        <p:nvSpPr>
          <p:cNvPr id="4" name="Slide Number Placeholder 3"/>
          <p:cNvSpPr>
            <a:spLocks noGrp="1"/>
          </p:cNvSpPr>
          <p:nvPr>
            <p:ph type="sldNum" sz="quarter" idx="5"/>
          </p:nvPr>
        </p:nvSpPr>
        <p:spPr/>
        <p:txBody>
          <a:bodyPr/>
          <a:lstStyle/>
          <a:p>
            <a:fld id="{F77CA73F-299E-4B3B-81F1-87346DCC89E7}" type="slidenum">
              <a:rPr lang="zh-CN" altLang="en-US" smtClean="0"/>
              <a:t>25</a:t>
            </a:fld>
            <a:endParaRPr lang="zh-CN" altLang="en-US"/>
          </a:p>
        </p:txBody>
      </p:sp>
    </p:spTree>
    <p:extLst>
      <p:ext uri="{BB962C8B-B14F-4D97-AF65-F5344CB8AC3E}">
        <p14:creationId xmlns:p14="http://schemas.microsoft.com/office/powerpoint/2010/main" val="3938208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HotSpot</a:t>
            </a:r>
            <a:r>
              <a:rPr lang="en-US" dirty="0"/>
              <a:t> JVM divides heap into three parts: used, committed and reserved. </a:t>
            </a:r>
            <a:r>
              <a:rPr lang="en-US" altLang="zh-CN" dirty="0"/>
              <a:t>Used</a:t>
            </a:r>
            <a:r>
              <a:rPr lang="zh-CN" altLang="en-US" dirty="0"/>
              <a:t> </a:t>
            </a:r>
            <a:r>
              <a:rPr lang="en-US" altLang="zh-CN" dirty="0"/>
              <a:t>space</a:t>
            </a:r>
            <a:r>
              <a:rPr lang="zh-CN" altLang="en-US" dirty="0"/>
              <a:t> </a:t>
            </a:r>
            <a:r>
              <a:rPr lang="en-US" altLang="zh-CN" dirty="0"/>
              <a:t>is</a:t>
            </a:r>
            <a:r>
              <a:rPr lang="zh-CN" altLang="en-US" dirty="0"/>
              <a:t> </a:t>
            </a:r>
            <a:r>
              <a:rPr lang="en-US" altLang="zh-CN" dirty="0"/>
              <a:t>the</a:t>
            </a:r>
            <a:r>
              <a:rPr lang="zh-CN" altLang="en-US" dirty="0"/>
              <a:t> </a:t>
            </a:r>
            <a:r>
              <a:rPr lang="en-US" altLang="zh-CN" dirty="0"/>
              <a:t>where</a:t>
            </a:r>
            <a:r>
              <a:rPr lang="zh-CN" altLang="en-US" dirty="0"/>
              <a:t> </a:t>
            </a:r>
            <a:r>
              <a:rPr lang="en-US" altLang="zh-CN" dirty="0"/>
              <a:t>objects</a:t>
            </a:r>
            <a:r>
              <a:rPr lang="zh-CN" altLang="en-US" dirty="0"/>
              <a:t> </a:t>
            </a:r>
            <a:r>
              <a:rPr lang="en-US" altLang="zh-CN" dirty="0"/>
              <a:t>are</a:t>
            </a:r>
            <a:r>
              <a:rPr lang="zh-CN" altLang="en-US" dirty="0"/>
              <a:t> </a:t>
            </a:r>
            <a:r>
              <a:rPr lang="en-US" altLang="zh-CN" dirty="0"/>
              <a:t>stored;</a:t>
            </a:r>
            <a:r>
              <a:rPr lang="zh-CN" altLang="en-US" dirty="0"/>
              <a:t> </a:t>
            </a:r>
            <a:r>
              <a:rPr lang="en-US" dirty="0"/>
              <a:t>committed space is a super set of used memory and may include memory that is allocated to the JVM but is currently free;</a:t>
            </a:r>
            <a:r>
              <a:rPr lang="zh-CN" altLang="en-US" dirty="0"/>
              <a:t> </a:t>
            </a:r>
            <a:r>
              <a:rPr lang="en-US" dirty="0"/>
              <a:t>reserved space, similar to a virtual address space, is the maximum expandable heap size</a:t>
            </a:r>
            <a:r>
              <a:rPr lang="en-US" altLang="zh-CN" dirty="0"/>
              <a:t>,</a:t>
            </a:r>
            <a:r>
              <a:rPr lang="zh-CN" altLang="en-US" dirty="0"/>
              <a:t> </a:t>
            </a:r>
            <a:r>
              <a:rPr lang="en-US" altLang="zh-CN" dirty="0"/>
              <a:t>which</a:t>
            </a:r>
            <a:r>
              <a:rPr lang="zh-CN" altLang="en-US" dirty="0"/>
              <a:t> </a:t>
            </a:r>
            <a:r>
              <a:rPr lang="en-US" altLang="zh-CN" dirty="0"/>
              <a:t>is</a:t>
            </a:r>
            <a:r>
              <a:rPr lang="zh-CN" altLang="en-US" dirty="0"/>
              <a:t> </a:t>
            </a:r>
            <a:r>
              <a:rPr lang="en-US" altLang="zh-CN" dirty="0"/>
              <a:t>usually</a:t>
            </a:r>
            <a:r>
              <a:rPr lang="zh-CN" altLang="en-US" dirty="0"/>
              <a:t> </a:t>
            </a:r>
            <a:r>
              <a:rPr lang="en-US" altLang="zh-CN" dirty="0"/>
              <a:t>set</a:t>
            </a:r>
            <a:r>
              <a:rPr lang="zh-CN" altLang="en-US" dirty="0"/>
              <a:t> </a:t>
            </a:r>
            <a:r>
              <a:rPr lang="en-US" altLang="zh-CN" dirty="0"/>
              <a:t>according</a:t>
            </a:r>
            <a:r>
              <a:rPr lang="zh-CN" altLang="en-US" dirty="0"/>
              <a:t> </a:t>
            </a:r>
            <a:r>
              <a:rPr lang="en-US" altLang="zh-CN" dirty="0"/>
              <a:t>to</a:t>
            </a:r>
            <a:r>
              <a:rPr lang="zh-CN" altLang="en-US" dirty="0"/>
              <a:t> </a:t>
            </a:r>
            <a:r>
              <a:rPr lang="en-US" altLang="zh-CN" dirty="0"/>
              <a:t>the</a:t>
            </a:r>
            <a:r>
              <a:rPr lang="zh-CN" altLang="en-US" dirty="0"/>
              <a:t> </a:t>
            </a:r>
            <a:r>
              <a:rPr lang="en-US" altLang="zh-CN" dirty="0"/>
              <a:t>size</a:t>
            </a:r>
            <a:r>
              <a:rPr lang="zh-CN" altLang="en-US" dirty="0"/>
              <a:t> </a:t>
            </a:r>
            <a:r>
              <a:rPr lang="en-US" altLang="zh-CN" dirty="0"/>
              <a:t>of</a:t>
            </a:r>
            <a:r>
              <a:rPr lang="zh-CN" altLang="en-US" dirty="0"/>
              <a:t> </a:t>
            </a:r>
            <a:r>
              <a:rPr lang="en-US" altLang="zh-CN" dirty="0"/>
              <a:t>physical</a:t>
            </a:r>
            <a:r>
              <a:rPr lang="zh-CN" altLang="en-US" dirty="0"/>
              <a:t> </a:t>
            </a:r>
            <a:r>
              <a:rPr lang="en-US" altLang="zh-CN" dirty="0"/>
              <a:t>memory.</a:t>
            </a:r>
            <a:r>
              <a:rPr lang="zh-CN" altLang="en-US" dirty="0"/>
              <a:t> </a:t>
            </a:r>
            <a:r>
              <a:rPr lang="en-US" dirty="0"/>
              <a:t>Scaling JVM heap is essentially to adjust the committed space</a:t>
            </a:r>
            <a:r>
              <a:rPr lang="en-US" altLang="zh-CN" dirty="0"/>
              <a:t>.</a:t>
            </a:r>
            <a:r>
              <a:rPr lang="zh-CN" altLang="en-US" dirty="0"/>
              <a:t> </a:t>
            </a:r>
            <a:endParaRPr lang="en-US" dirty="0"/>
          </a:p>
        </p:txBody>
      </p:sp>
      <p:sp>
        <p:nvSpPr>
          <p:cNvPr id="4" name="Slide Number Placeholder 3"/>
          <p:cNvSpPr>
            <a:spLocks noGrp="1"/>
          </p:cNvSpPr>
          <p:nvPr>
            <p:ph type="sldNum" sz="quarter" idx="5"/>
          </p:nvPr>
        </p:nvSpPr>
        <p:spPr/>
        <p:txBody>
          <a:bodyPr/>
          <a:lstStyle/>
          <a:p>
            <a:fld id="{F77CA73F-299E-4B3B-81F1-87346DCC89E7}" type="slidenum">
              <a:rPr lang="zh-CN" altLang="en-US" smtClean="0"/>
              <a:t>26</a:t>
            </a:fld>
            <a:endParaRPr lang="zh-CN" altLang="en-US"/>
          </a:p>
        </p:txBody>
      </p:sp>
    </p:spTree>
    <p:extLst>
      <p:ext uri="{BB962C8B-B14F-4D97-AF65-F5344CB8AC3E}">
        <p14:creationId xmlns:p14="http://schemas.microsoft.com/office/powerpoint/2010/main" val="668235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Making memory allocation elastic is more challenging. Therefore, we focus on enabling elastic memory for runtime systems that are already equipped with dynamic memory allocation. So heap expansion is straightforward. We s</a:t>
            </a:r>
            <a:r>
              <a:rPr lang="en-US" altLang="zh-CN" dirty="0"/>
              <a:t>et</a:t>
            </a:r>
            <a:r>
              <a:rPr lang="zh-CN" altLang="en-US" dirty="0"/>
              <a:t> </a:t>
            </a:r>
            <a:r>
              <a:rPr lang="en-US" altLang="zh-CN" dirty="0"/>
              <a:t>reserved</a:t>
            </a:r>
            <a:r>
              <a:rPr lang="zh-CN" altLang="en-US" dirty="0"/>
              <a:t> </a:t>
            </a:r>
            <a:r>
              <a:rPr lang="en-US" altLang="zh-CN" dirty="0"/>
              <a:t>memory</a:t>
            </a:r>
            <a:r>
              <a:rPr lang="zh-CN" altLang="en-US" dirty="0"/>
              <a:t> </a:t>
            </a:r>
            <a:r>
              <a:rPr lang="en-US" altLang="zh-CN" dirty="0"/>
              <a:t>to</a:t>
            </a:r>
            <a:r>
              <a:rPr lang="zh-CN" altLang="en-US" dirty="0"/>
              <a:t> </a:t>
            </a:r>
            <a:r>
              <a:rPr lang="en-US" altLang="zh-CN" dirty="0"/>
              <a:t>effective</a:t>
            </a:r>
            <a:r>
              <a:rPr lang="zh-CN" altLang="en-US" dirty="0"/>
              <a:t> </a:t>
            </a:r>
            <a:r>
              <a:rPr lang="en-US" altLang="zh-CN" dirty="0"/>
              <a:t>memory</a:t>
            </a:r>
            <a:r>
              <a:rPr lang="zh-CN" altLang="en-US" dirty="0"/>
              <a:t> </a:t>
            </a:r>
            <a:r>
              <a:rPr lang="en-US" altLang="zh-CN" dirty="0"/>
              <a:t>and</a:t>
            </a:r>
            <a:r>
              <a:rPr lang="zh-CN" altLang="en-US" dirty="0"/>
              <a:t> </a:t>
            </a:r>
            <a:r>
              <a:rPr lang="en-US" altLang="zh-CN" dirty="0"/>
              <a:t>rely</a:t>
            </a:r>
            <a:r>
              <a:rPr lang="zh-CN" altLang="en-US" dirty="0"/>
              <a:t> </a:t>
            </a:r>
            <a:r>
              <a:rPr lang="en-US" altLang="zh-CN" dirty="0"/>
              <a:t>on</a:t>
            </a:r>
            <a:r>
              <a:rPr lang="zh-CN" altLang="en-US" dirty="0"/>
              <a:t> </a:t>
            </a:r>
            <a:r>
              <a:rPr lang="en-US" altLang="zh-CN" dirty="0"/>
              <a:t>the</a:t>
            </a:r>
            <a:r>
              <a:rPr lang="zh-CN" altLang="en-US" dirty="0"/>
              <a:t> </a:t>
            </a:r>
            <a:r>
              <a:rPr lang="en-US" altLang="zh-CN" dirty="0"/>
              <a:t>sizing</a:t>
            </a:r>
            <a:r>
              <a:rPr lang="zh-CN" altLang="en-US" dirty="0"/>
              <a:t> </a:t>
            </a:r>
            <a:r>
              <a:rPr lang="en-US" altLang="zh-CN" dirty="0"/>
              <a:t>algorithm</a:t>
            </a:r>
            <a:r>
              <a:rPr lang="zh-CN" altLang="en-US" dirty="0"/>
              <a:t> </a:t>
            </a:r>
            <a:r>
              <a:rPr lang="en-US" altLang="zh-CN" dirty="0"/>
              <a:t>to</a:t>
            </a:r>
            <a:r>
              <a:rPr lang="zh-CN" altLang="en-US" dirty="0"/>
              <a:t> </a:t>
            </a:r>
            <a:r>
              <a:rPr lang="en-US" altLang="zh-CN" dirty="0"/>
              <a:t>expand</a:t>
            </a:r>
            <a:r>
              <a:rPr lang="zh-CN" altLang="en-US" dirty="0"/>
              <a:t> </a:t>
            </a:r>
            <a:r>
              <a:rPr lang="en-US" altLang="zh-CN" dirty="0"/>
              <a:t>committed</a:t>
            </a:r>
            <a:r>
              <a:rPr lang="zh-CN" altLang="en-US" dirty="0"/>
              <a:t> </a:t>
            </a:r>
            <a:r>
              <a:rPr lang="en-US" altLang="zh-CN" dirty="0"/>
              <a:t>space. And if new</a:t>
            </a:r>
            <a:r>
              <a:rPr lang="zh-CN" altLang="en-US" dirty="0"/>
              <a:t> </a:t>
            </a:r>
            <a:r>
              <a:rPr lang="en-US" altLang="zh-CN" dirty="0"/>
              <a:t>memory</a:t>
            </a:r>
            <a:r>
              <a:rPr lang="zh-CN" altLang="en-US" dirty="0"/>
              <a:t> </a:t>
            </a:r>
            <a:r>
              <a:rPr lang="en-US" altLang="zh-CN" dirty="0"/>
              <a:t>size</a:t>
            </a:r>
            <a:r>
              <a:rPr lang="zh-CN" altLang="en-US" dirty="0"/>
              <a:t> </a:t>
            </a:r>
            <a:r>
              <a:rPr lang="en-US" altLang="zh-CN" dirty="0"/>
              <a:t>is</a:t>
            </a:r>
            <a:r>
              <a:rPr lang="zh-CN" altLang="en-US" dirty="0"/>
              <a:t> </a:t>
            </a:r>
            <a:r>
              <a:rPr lang="en-US" altLang="zh-CN" dirty="0"/>
              <a:t>smaller</a:t>
            </a:r>
            <a:r>
              <a:rPr lang="zh-CN" altLang="en-US" dirty="0"/>
              <a:t> </a:t>
            </a:r>
            <a:r>
              <a:rPr lang="en-US" altLang="zh-CN" dirty="0"/>
              <a:t>than</a:t>
            </a:r>
            <a:r>
              <a:rPr lang="zh-CN" altLang="en-US" dirty="0"/>
              <a:t> </a:t>
            </a:r>
            <a:r>
              <a:rPr lang="en-US" altLang="zh-CN" dirty="0"/>
              <a:t>used</a:t>
            </a:r>
            <a:r>
              <a:rPr lang="zh-CN" altLang="en-US" dirty="0"/>
              <a:t> </a:t>
            </a:r>
            <a:r>
              <a:rPr lang="en-US" altLang="zh-CN" dirty="0"/>
              <a:t>or adjustment is needed to maintain the ratio of young  and old generations ,we trigger</a:t>
            </a:r>
            <a:r>
              <a:rPr lang="zh-CN" altLang="en-US" dirty="0"/>
              <a:t> </a:t>
            </a:r>
            <a:r>
              <a:rPr lang="en-US" altLang="zh-CN" dirty="0"/>
              <a:t>GC</a:t>
            </a:r>
            <a:r>
              <a:rPr lang="zh-CN" altLang="en-US" dirty="0"/>
              <a:t> </a:t>
            </a:r>
            <a:r>
              <a:rPr lang="en-US" altLang="zh-CN" dirty="0"/>
              <a:t>to</a:t>
            </a:r>
            <a:r>
              <a:rPr lang="zh-CN" altLang="en-US" dirty="0"/>
              <a:t> </a:t>
            </a:r>
            <a:r>
              <a:rPr lang="en-US" altLang="zh-CN" dirty="0"/>
              <a:t>free</a:t>
            </a:r>
            <a:r>
              <a:rPr lang="zh-CN" altLang="en-US" dirty="0"/>
              <a:t> </a:t>
            </a:r>
            <a:r>
              <a:rPr lang="en-US" altLang="zh-CN" dirty="0"/>
              <a:t>memory.</a:t>
            </a:r>
          </a:p>
        </p:txBody>
      </p:sp>
      <p:sp>
        <p:nvSpPr>
          <p:cNvPr id="4" name="Slide Number Placeholder 3"/>
          <p:cNvSpPr>
            <a:spLocks noGrp="1"/>
          </p:cNvSpPr>
          <p:nvPr>
            <p:ph type="sldNum" sz="quarter" idx="5"/>
          </p:nvPr>
        </p:nvSpPr>
        <p:spPr/>
        <p:txBody>
          <a:bodyPr/>
          <a:lstStyle/>
          <a:p>
            <a:fld id="{F77CA73F-299E-4B3B-81F1-87346DCC89E7}" type="slidenum">
              <a:rPr lang="zh-CN" altLang="en-US" smtClean="0"/>
              <a:t>27</a:t>
            </a:fld>
            <a:endParaRPr lang="zh-CN" altLang="en-US"/>
          </a:p>
        </p:txBody>
      </p:sp>
    </p:spTree>
    <p:extLst>
      <p:ext uri="{BB962C8B-B14F-4D97-AF65-F5344CB8AC3E}">
        <p14:creationId xmlns:p14="http://schemas.microsoft.com/office/powerpoint/2010/main" val="31933038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These are our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Experimental Settings. </a:t>
            </a:r>
            <a:r>
              <a:rPr lang="en-US" altLang="zh-CN" dirty="0"/>
              <a:t>Docker in version 17 was used. </a:t>
            </a:r>
            <a:endParaRPr lang="zh-CN" altLang="en-US" dirty="0"/>
          </a:p>
        </p:txBody>
      </p:sp>
      <p:sp>
        <p:nvSpPr>
          <p:cNvPr id="4" name="灯片编号占位符 3"/>
          <p:cNvSpPr>
            <a:spLocks noGrp="1"/>
          </p:cNvSpPr>
          <p:nvPr>
            <p:ph type="sldNum" sz="quarter" idx="5"/>
          </p:nvPr>
        </p:nvSpPr>
        <p:spPr/>
        <p:txBody>
          <a:bodyPr/>
          <a:lstStyle/>
          <a:p>
            <a:fld id="{F77CA73F-299E-4B3B-81F1-87346DCC89E7}" type="slidenum">
              <a:rPr lang="zh-CN" altLang="en-US" smtClean="0"/>
              <a:t>28</a:t>
            </a:fld>
            <a:endParaRPr lang="zh-CN" altLang="en-US"/>
          </a:p>
        </p:txBody>
      </p:sp>
    </p:spTree>
    <p:extLst>
      <p:ext uri="{BB962C8B-B14F-4D97-AF65-F5344CB8AC3E}">
        <p14:creationId xmlns:p14="http://schemas.microsoft.com/office/powerpoint/2010/main" val="1279514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Because we did not observe measurable overhead associated with creating and updating </a:t>
            </a:r>
            <a:r>
              <a:rPr lang="en-US" altLang="zh-CN" dirty="0" err="1"/>
              <a:t>sys_namespace</a:t>
            </a:r>
            <a:r>
              <a:rPr lang="en-US" altLang="zh-CN" dirty="0"/>
              <a:t>, our focus is on evaluating the performance </a:t>
            </a:r>
            <a:r>
              <a:rPr lang="en-US" altLang="zh-CN" sz="1200" dirty="0">
                <a:latin typeface="Helvetica Neue" panose="02000503000000020004"/>
              </a:rPr>
              <a:t>benefits of per-container resource view and how</a:t>
            </a:r>
            <a:r>
              <a:rPr lang="zh-CN" altLang="en-US" sz="1200" dirty="0">
                <a:latin typeface="Helvetica Neue" panose="02000503000000020004"/>
              </a:rPr>
              <a:t> </a:t>
            </a:r>
            <a:r>
              <a:rPr lang="en-US" altLang="zh-CN" sz="1200" dirty="0">
                <a:latin typeface="Helvetica Neue" panose="02000503000000020004"/>
              </a:rPr>
              <a:t>well</a:t>
            </a:r>
            <a:r>
              <a:rPr lang="zh-CN" altLang="en-US" sz="1200" dirty="0">
                <a:latin typeface="Helvetica Neue" panose="02000503000000020004"/>
              </a:rPr>
              <a:t> </a:t>
            </a:r>
            <a:r>
              <a:rPr lang="en-US" altLang="zh-CN" sz="1200" dirty="0">
                <a:latin typeface="Helvetica Neue" panose="02000503000000020004"/>
              </a:rPr>
              <a:t>do</a:t>
            </a:r>
            <a:r>
              <a:rPr lang="zh-CN" altLang="en-US" sz="1200" dirty="0">
                <a:latin typeface="Helvetica Neue" panose="02000503000000020004"/>
              </a:rPr>
              <a:t> </a:t>
            </a:r>
            <a:r>
              <a:rPr lang="en-US" altLang="zh-CN" sz="1200" dirty="0">
                <a:latin typeface="Helvetica Neue" panose="02000503000000020004"/>
              </a:rPr>
              <a:t>applications</a:t>
            </a:r>
            <a:r>
              <a:rPr lang="zh-CN" altLang="en-US" sz="1200" dirty="0">
                <a:latin typeface="Helvetica Neue" panose="02000503000000020004"/>
              </a:rPr>
              <a:t> </a:t>
            </a:r>
            <a:r>
              <a:rPr lang="en-US" altLang="zh-CN" sz="1200" dirty="0">
                <a:latin typeface="Helvetica Neue" panose="02000503000000020004"/>
              </a:rPr>
              <a:t>adapt</a:t>
            </a:r>
            <a:r>
              <a:rPr lang="zh-CN" altLang="en-US" sz="1200" dirty="0">
                <a:latin typeface="Helvetica Neue" panose="02000503000000020004"/>
              </a:rPr>
              <a:t> </a:t>
            </a:r>
            <a:r>
              <a:rPr lang="en-US" altLang="zh-CN" sz="1200" dirty="0">
                <a:latin typeface="Helvetica Neue" panose="02000503000000020004"/>
              </a:rPr>
              <a:t>to</a:t>
            </a:r>
            <a:r>
              <a:rPr lang="zh-CN" altLang="en-US" sz="1200" dirty="0">
                <a:latin typeface="Helvetica Neue" panose="02000503000000020004"/>
              </a:rPr>
              <a:t> </a:t>
            </a:r>
            <a:r>
              <a:rPr lang="en-US" altLang="zh-CN" sz="1200" dirty="0">
                <a:latin typeface="Helvetica Neue" panose="02000503000000020004"/>
              </a:rPr>
              <a:t>variable</a:t>
            </a:r>
            <a:r>
              <a:rPr lang="zh-CN" altLang="en-US" sz="1200" dirty="0">
                <a:latin typeface="Helvetica Neue" panose="02000503000000020004"/>
              </a:rPr>
              <a:t> </a:t>
            </a:r>
            <a:r>
              <a:rPr lang="en-US" altLang="zh-CN" sz="1200" dirty="0">
                <a:latin typeface="Helvetica Neue" panose="02000503000000020004"/>
              </a:rPr>
              <a:t>resource</a:t>
            </a:r>
            <a:r>
              <a:rPr lang="zh-CN" altLang="en-US" sz="1200" dirty="0">
                <a:latin typeface="Helvetica Neue" panose="02000503000000020004"/>
              </a:rPr>
              <a:t> </a:t>
            </a:r>
            <a:r>
              <a:rPr lang="en-US" altLang="zh-CN" sz="1200" dirty="0">
                <a:latin typeface="Helvetica Neue" panose="02000503000000020004"/>
              </a:rPr>
              <a:t>availability. Performance comparison was made between the original JVM 8 and OpenMP(</a:t>
            </a:r>
            <a:r>
              <a:rPr lang="en-US" altLang="zh-CN" sz="1200" dirty="0" err="1">
                <a:latin typeface="Helvetica Neue" panose="02000503000000020004"/>
              </a:rPr>
              <a:t>denotedas</a:t>
            </a:r>
            <a:r>
              <a:rPr lang="en-US" altLang="zh-CN" sz="1200" dirty="0">
                <a:latin typeface="Helvetica Neue" panose="02000503000000020004"/>
              </a:rPr>
              <a:t> vanilla) and the optimized versions that use the adaptive resource view(denoted as adaptive). </a:t>
            </a:r>
            <a:r>
              <a:rPr lang="en-US" altLang="zh-CN" sz="1200" dirty="0" err="1">
                <a:latin typeface="Helvetica Neue" panose="02000503000000020004"/>
              </a:rPr>
              <a:t>Inaddition</a:t>
            </a:r>
            <a:r>
              <a:rPr lang="en-US" altLang="zh-CN" sz="1200" dirty="0">
                <a:latin typeface="Helvetica Neue" panose="02000503000000020004"/>
              </a:rPr>
              <a:t>, we evaluate the effectiveness of the existing dynamic parallelism schemes in </a:t>
            </a:r>
            <a:r>
              <a:rPr lang="en-US" altLang="zh-CN" sz="1200" dirty="0" err="1">
                <a:latin typeface="Helvetica Neue" panose="02000503000000020004"/>
              </a:rPr>
              <a:t>HotSpot</a:t>
            </a:r>
            <a:r>
              <a:rPr lang="en-US" altLang="zh-CN" sz="1200" dirty="0">
                <a:latin typeface="Helvetica Neue" panose="02000503000000020004"/>
              </a:rPr>
              <a:t> and OpenMP(denoted as dynamic) and the recently released JVMs with container awareness(e.g.,JVM9andJVM10).</a:t>
            </a:r>
          </a:p>
          <a:p>
            <a:endParaRPr lang="zh-CN" altLang="en-US" dirty="0"/>
          </a:p>
        </p:txBody>
      </p:sp>
      <p:sp>
        <p:nvSpPr>
          <p:cNvPr id="4" name="灯片编号占位符 3"/>
          <p:cNvSpPr>
            <a:spLocks noGrp="1"/>
          </p:cNvSpPr>
          <p:nvPr>
            <p:ph type="sldNum" sz="quarter" idx="10"/>
          </p:nvPr>
        </p:nvSpPr>
        <p:spPr/>
        <p:txBody>
          <a:bodyPr/>
          <a:lstStyle/>
          <a:p>
            <a:fld id="{F77CA73F-299E-4B3B-81F1-87346DCC89E7}" type="slidenum">
              <a:rPr lang="zh-CN" altLang="en-US" smtClean="0"/>
              <a:t>29</a:t>
            </a:fld>
            <a:endParaRPr lang="zh-CN" altLang="en-US"/>
          </a:p>
        </p:txBody>
      </p:sp>
    </p:spTree>
    <p:extLst>
      <p:ext uri="{BB962C8B-B14F-4D97-AF65-F5344CB8AC3E}">
        <p14:creationId xmlns:p14="http://schemas.microsoft.com/office/powerpoint/2010/main" val="1048321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These features lead containers to be </a:t>
            </a:r>
            <a:r>
              <a:rPr lang="en-US" altLang="zh-CN" sz="1200" kern="1200" baseline="0" dirty="0">
                <a:solidFill>
                  <a:schemeClr val="tx1"/>
                </a:solidFill>
                <a:effectLst/>
                <a:latin typeface="+mn-lt"/>
                <a:ea typeface="+mn-ea"/>
                <a:cs typeface="+mn-cs"/>
              </a:rPr>
              <a:t>i</a:t>
            </a:r>
            <a:r>
              <a:rPr lang="en-US" altLang="zh-CN" dirty="0"/>
              <a:t>ncreasingly</a:t>
            </a:r>
            <a:r>
              <a:rPr lang="zh-CN" altLang="en-US" dirty="0"/>
              <a:t> </a:t>
            </a:r>
            <a:r>
              <a:rPr lang="en-US" altLang="zh-CN" dirty="0"/>
              <a:t>and</a:t>
            </a:r>
            <a:r>
              <a:rPr lang="zh-CN" altLang="en-US" dirty="0"/>
              <a:t> </a:t>
            </a:r>
            <a:r>
              <a:rPr lang="en-US" altLang="zh-CN" dirty="0"/>
              <a:t>widely</a:t>
            </a:r>
            <a:r>
              <a:rPr lang="zh-CN" altLang="en-US" dirty="0"/>
              <a:t> </a:t>
            </a:r>
            <a:r>
              <a:rPr lang="en-US" altLang="zh-CN" dirty="0"/>
              <a:t>adopted</a:t>
            </a:r>
            <a:r>
              <a:rPr lang="zh-CN" altLang="en-US" dirty="0"/>
              <a:t> </a:t>
            </a:r>
            <a:r>
              <a:rPr lang="en-US" altLang="zh-CN" dirty="0"/>
              <a:t>in</a:t>
            </a:r>
            <a:r>
              <a:rPr lang="zh-CN" altLang="en-US" dirty="0"/>
              <a:t> </a:t>
            </a:r>
            <a:r>
              <a:rPr lang="en-US" altLang="zh-CN" dirty="0"/>
              <a:t>datacenters.</a:t>
            </a:r>
            <a:r>
              <a:rPr lang="en-US" altLang="zh-CN" baseline="0" dirty="0"/>
              <a:t> For example, </a:t>
            </a:r>
            <a:r>
              <a:rPr lang="en-US" altLang="zh-CN" sz="1200" dirty="0"/>
              <a:t>Google Search launches about </a:t>
            </a:r>
            <a:r>
              <a:rPr lang="en-US" altLang="zh-CN" sz="1200" dirty="0">
                <a:solidFill>
                  <a:srgbClr val="FF0000"/>
                </a:solidFill>
              </a:rPr>
              <a:t>7,000</a:t>
            </a:r>
            <a:r>
              <a:rPr lang="en-US" altLang="zh-CN" sz="1200" dirty="0"/>
              <a:t> containers every second</a:t>
            </a:r>
            <a:r>
              <a:rPr lang="en-US" altLang="zh-CN" dirty="0"/>
              <a:t>.</a:t>
            </a:r>
            <a:r>
              <a:rPr lang="en-US" altLang="zh-CN" baseline="0" dirty="0"/>
              <a:t> </a:t>
            </a:r>
            <a:r>
              <a:rPr lang="en-US" altLang="zh-CN" sz="1200" baseline="0" dirty="0"/>
              <a:t>And the adoption of Docker which is the most wildly used container runtime is up 40% in one year</a:t>
            </a:r>
            <a:r>
              <a:rPr lang="en-US" altLang="zh-CN" sz="2400" kern="1200" dirty="0">
                <a:solidFill>
                  <a:schemeClr val="tx1"/>
                </a:solidFill>
                <a:effectLst/>
                <a:latin typeface="+mn-lt"/>
                <a:ea typeface="+mn-ea"/>
                <a:cs typeface="+mn-cs"/>
              </a:rPr>
              <a:t>.</a:t>
            </a:r>
            <a:endParaRPr lang="en-US" altLang="zh-CN" sz="2200" dirty="0"/>
          </a:p>
        </p:txBody>
      </p:sp>
      <p:sp>
        <p:nvSpPr>
          <p:cNvPr id="4" name="灯片编号占位符 3"/>
          <p:cNvSpPr>
            <a:spLocks noGrp="1"/>
          </p:cNvSpPr>
          <p:nvPr>
            <p:ph type="sldNum" sz="quarter" idx="10"/>
          </p:nvPr>
        </p:nvSpPr>
        <p:spPr/>
        <p:txBody>
          <a:bodyPr/>
          <a:lstStyle/>
          <a:p>
            <a:fld id="{F77CA73F-299E-4B3B-81F1-87346DCC89E7}" type="slidenum">
              <a:rPr lang="zh-CN" altLang="en-US" smtClean="0"/>
              <a:t>3</a:t>
            </a:fld>
            <a:endParaRPr lang="zh-CN" altLang="en-US"/>
          </a:p>
        </p:txBody>
      </p:sp>
    </p:spTree>
    <p:extLst>
      <p:ext uri="{BB962C8B-B14F-4D97-AF65-F5344CB8AC3E}">
        <p14:creationId xmlns:p14="http://schemas.microsoft.com/office/powerpoint/2010/main" val="793127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begin with a well tuned environment with five containers running five copies of the same Java benchmark. The figure shows the performance of DaCapo and SPECjvm2008 benchmarks due to different JVMs. The adaptive JVM with effective CPU clearly outperformed the vanilla JVM by as much as 49% in DaCapo and by 18% in </a:t>
            </a:r>
            <a:r>
              <a:rPr lang="en-US" altLang="zh-CN" dirty="0" err="1"/>
              <a:t>SPECjvm</a:t>
            </a:r>
            <a:r>
              <a:rPr lang="en-US" altLang="zh-CN" dirty="0"/>
              <a:t> 2008, The existing dynamic </a:t>
            </a:r>
            <a:r>
              <a:rPr lang="en-US" altLang="zh-CN" dirty="0" err="1"/>
              <a:t>Gc</a:t>
            </a:r>
            <a:r>
              <a:rPr lang="en-US" altLang="zh-CN" dirty="0"/>
              <a:t> threads scheme in JVM improved performance over the vanilla JVM with static </a:t>
            </a:r>
            <a:r>
              <a:rPr lang="en-US" altLang="zh-CN" dirty="0" err="1"/>
              <a:t>Gc</a:t>
            </a:r>
            <a:r>
              <a:rPr lang="en-US" altLang="zh-CN" dirty="0"/>
              <a:t> threads. Since it imposes a minimum amount of work for a GC thread to process, it effectively mitigated over-threading. However, as the number of containers </a:t>
            </a:r>
            <a:r>
              <a:rPr lang="en-US" altLang="zh-CN" dirty="0" err="1"/>
              <a:t>increases,its</a:t>
            </a:r>
            <a:r>
              <a:rPr lang="en-US" altLang="zh-CN" dirty="0"/>
              <a:t> performance gain would diminish because the increasing competition from other containers does not affect the heap size to GC thread ratio.</a:t>
            </a:r>
            <a:endParaRPr lang="zh-CN" altLang="en-US" dirty="0"/>
          </a:p>
        </p:txBody>
      </p:sp>
      <p:sp>
        <p:nvSpPr>
          <p:cNvPr id="4" name="灯片编号占位符 3"/>
          <p:cNvSpPr>
            <a:spLocks noGrp="1"/>
          </p:cNvSpPr>
          <p:nvPr>
            <p:ph type="sldNum" sz="quarter" idx="5"/>
          </p:nvPr>
        </p:nvSpPr>
        <p:spPr/>
        <p:txBody>
          <a:bodyPr/>
          <a:lstStyle/>
          <a:p>
            <a:fld id="{F77CA73F-299E-4B3B-81F1-87346DCC89E7}" type="slidenum">
              <a:rPr lang="zh-CN" altLang="en-US" smtClean="0"/>
              <a:t>30</a:t>
            </a:fld>
            <a:endParaRPr lang="zh-CN" altLang="en-US"/>
          </a:p>
        </p:txBody>
      </p:sp>
    </p:spTree>
    <p:extLst>
      <p:ext uri="{BB962C8B-B14F-4D97-AF65-F5344CB8AC3E}">
        <p14:creationId xmlns:p14="http://schemas.microsoft.com/office/powerpoint/2010/main" val="609291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shown in this figure ,most performance gain was due to improved GC time. </a:t>
            </a:r>
            <a:endParaRPr lang="zh-CN" altLang="en-US" dirty="0"/>
          </a:p>
        </p:txBody>
      </p:sp>
      <p:sp>
        <p:nvSpPr>
          <p:cNvPr id="4" name="灯片编号占位符 3"/>
          <p:cNvSpPr>
            <a:spLocks noGrp="1"/>
          </p:cNvSpPr>
          <p:nvPr>
            <p:ph type="sldNum" sz="quarter" idx="5"/>
          </p:nvPr>
        </p:nvSpPr>
        <p:spPr/>
        <p:txBody>
          <a:bodyPr/>
          <a:lstStyle/>
          <a:p>
            <a:fld id="{F77CA73F-299E-4B3B-81F1-87346DCC89E7}" type="slidenum">
              <a:rPr lang="zh-CN" altLang="en-US" smtClean="0"/>
              <a:t>31</a:t>
            </a:fld>
            <a:endParaRPr lang="zh-CN" altLang="en-US"/>
          </a:p>
        </p:txBody>
      </p:sp>
    </p:spTree>
    <p:extLst>
      <p:ext uri="{BB962C8B-B14F-4D97-AF65-F5344CB8AC3E}">
        <p14:creationId xmlns:p14="http://schemas.microsoft.com/office/powerpoint/2010/main" val="20708314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JVM10 further improves container awareness by considering CPU shares of a container. However,JVM10’s algorithm based on static CPU shares does not allow a container to dynamically adjust its CPU count according to the actual CPU usage in the host. We create a realistic scenario in which a mixture of containers with different CPU usages are collocated. The figure shows that the adaptive JVM outperforms JVM 10 in GC performance for most cases, by as much as 42%. Compared with the vanilla JVM, container awareness in JVM10 led to significant reduction in GC time. </a:t>
            </a:r>
            <a:endParaRPr lang="zh-CN" altLang="en-US" dirty="0"/>
          </a:p>
        </p:txBody>
      </p:sp>
      <p:sp>
        <p:nvSpPr>
          <p:cNvPr id="4" name="灯片编号占位符 3"/>
          <p:cNvSpPr>
            <a:spLocks noGrp="1"/>
          </p:cNvSpPr>
          <p:nvPr>
            <p:ph type="sldNum" sz="quarter" idx="5"/>
          </p:nvPr>
        </p:nvSpPr>
        <p:spPr/>
        <p:txBody>
          <a:bodyPr/>
          <a:lstStyle/>
          <a:p>
            <a:fld id="{F77CA73F-299E-4B3B-81F1-87346DCC89E7}" type="slidenum">
              <a:rPr lang="zh-CN" altLang="en-US" smtClean="0"/>
              <a:t>32</a:t>
            </a:fld>
            <a:endParaRPr lang="zh-CN" altLang="en-US"/>
          </a:p>
        </p:txBody>
      </p:sp>
    </p:spTree>
    <p:extLst>
      <p:ext uri="{BB962C8B-B14F-4D97-AF65-F5344CB8AC3E}">
        <p14:creationId xmlns:p14="http://schemas.microsoft.com/office/powerpoint/2010/main" val="3318360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Why do our solution outperform JVM 10? We can see the number of GC threads in </a:t>
            </a:r>
            <a:r>
              <a:rPr lang="en-US" altLang="zh-CN" dirty="0" err="1"/>
              <a:t>sunflow</a:t>
            </a:r>
            <a:r>
              <a:rPr lang="en-US" altLang="zh-CN" dirty="0"/>
              <a:t>. Based on static CPU shares, JVM 10 limited the</a:t>
            </a:r>
            <a:r>
              <a:rPr lang="zh-CN" altLang="en-US" dirty="0"/>
              <a:t> </a:t>
            </a:r>
            <a:r>
              <a:rPr lang="en-US" altLang="zh-CN" dirty="0"/>
              <a:t>number of GC threads to 2 even when other containers became idle. The vanilla JVM configured 15 GC threads throughout the test, according to the number of online CPUs in the host. In contrast , our adaptive JVM varied the number of </a:t>
            </a:r>
            <a:r>
              <a:rPr lang="en-US" altLang="zh-CN" dirty="0" err="1"/>
              <a:t>Gc</a:t>
            </a:r>
            <a:r>
              <a:rPr lang="en-US" altLang="zh-CN" dirty="0"/>
              <a:t> threads based on effective CPUs.</a:t>
            </a:r>
          </a:p>
        </p:txBody>
      </p:sp>
      <p:sp>
        <p:nvSpPr>
          <p:cNvPr id="4" name="灯片编号占位符 3"/>
          <p:cNvSpPr>
            <a:spLocks noGrp="1"/>
          </p:cNvSpPr>
          <p:nvPr>
            <p:ph type="sldNum" sz="quarter" idx="5"/>
          </p:nvPr>
        </p:nvSpPr>
        <p:spPr/>
        <p:txBody>
          <a:bodyPr/>
          <a:lstStyle/>
          <a:p>
            <a:fld id="{F77CA73F-299E-4B3B-81F1-87346DCC89E7}" type="slidenum">
              <a:rPr lang="zh-CN" altLang="en-US" smtClean="0"/>
              <a:t>33</a:t>
            </a:fld>
            <a:endParaRPr lang="zh-CN" altLang="en-US"/>
          </a:p>
        </p:txBody>
      </p:sp>
    </p:spTree>
    <p:extLst>
      <p:ext uri="{BB962C8B-B14F-4D97-AF65-F5344CB8AC3E}">
        <p14:creationId xmlns:p14="http://schemas.microsoft.com/office/powerpoint/2010/main" val="23031409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improvement on </a:t>
            </a:r>
            <a:r>
              <a:rPr lang="en-US" altLang="zh-CN" dirty="0" err="1"/>
              <a:t>OpemMP</a:t>
            </a:r>
            <a:r>
              <a:rPr lang="en-US" altLang="zh-CN" dirty="0"/>
              <a:t>. Our adaptive approach achieved significantly better performance compared with static or dynamic. The dynamic approach of </a:t>
            </a:r>
            <a:r>
              <a:rPr lang="en-US" altLang="zh-CN" dirty="0" err="1"/>
              <a:t>Openmp</a:t>
            </a:r>
            <a:r>
              <a:rPr lang="en-US" altLang="zh-CN" dirty="0"/>
              <a:t> had the worst performance. This is because the high system-wide load limits the number of threads in containers, even they each are guaranteed a fair share. </a:t>
            </a:r>
            <a:endParaRPr lang="zh-CN" altLang="en-US" dirty="0"/>
          </a:p>
        </p:txBody>
      </p:sp>
      <p:sp>
        <p:nvSpPr>
          <p:cNvPr id="4" name="灯片编号占位符 3"/>
          <p:cNvSpPr>
            <a:spLocks noGrp="1"/>
          </p:cNvSpPr>
          <p:nvPr>
            <p:ph type="sldNum" sz="quarter" idx="5"/>
          </p:nvPr>
        </p:nvSpPr>
        <p:spPr/>
        <p:txBody>
          <a:bodyPr/>
          <a:lstStyle/>
          <a:p>
            <a:fld id="{F77CA73F-299E-4B3B-81F1-87346DCC89E7}" type="slidenum">
              <a:rPr lang="zh-CN" altLang="en-US" smtClean="0"/>
              <a:t>34</a:t>
            </a:fld>
            <a:endParaRPr lang="zh-CN" altLang="en-US"/>
          </a:p>
        </p:txBody>
      </p:sp>
    </p:spTree>
    <p:extLst>
      <p:ext uri="{BB962C8B-B14F-4D97-AF65-F5344CB8AC3E}">
        <p14:creationId xmlns:p14="http://schemas.microsoft.com/office/powerpoint/2010/main" val="2685058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wrote a Java micro-benchmark with controlled memory demand. When we only run a container with vanilla JVM, the vanilla JVM initialized the heap to be one quarter of the hard limit,i.e.,around10GB,and the adaptive sizing algorithm quickly expanded the heap. The elastic JVM started with a smaller initial heap size and ramped up slowly until the used space approached to 90% of effective memory. Eventually, both the vanilla JVM and the elastic JVM converged to the hard limit. The third figure shows the results when five such containers are collocated. the vanilla JVM failed to complete any of the micro-benchmarks because of causing memory thrashing as the aggregate demand exceeding the physical memory size. In comparison, the elastic JVM was able to complete all benchmarks and determined an appropriate heap size(i.e.,24GB) for each container.</a:t>
            </a:r>
          </a:p>
          <a:p>
            <a:endParaRPr lang="zh-CN" altLang="en-US" dirty="0"/>
          </a:p>
        </p:txBody>
      </p:sp>
      <p:sp>
        <p:nvSpPr>
          <p:cNvPr id="4" name="灯片编号占位符 3"/>
          <p:cNvSpPr>
            <a:spLocks noGrp="1"/>
          </p:cNvSpPr>
          <p:nvPr>
            <p:ph type="sldNum" sz="quarter" idx="5"/>
          </p:nvPr>
        </p:nvSpPr>
        <p:spPr/>
        <p:txBody>
          <a:bodyPr/>
          <a:lstStyle/>
          <a:p>
            <a:fld id="{F77CA73F-299E-4B3B-81F1-87346DCC89E7}" type="slidenum">
              <a:rPr lang="zh-CN" altLang="en-US" smtClean="0"/>
              <a:t>35</a:t>
            </a:fld>
            <a:endParaRPr lang="zh-CN" altLang="en-US"/>
          </a:p>
        </p:txBody>
      </p:sp>
    </p:spTree>
    <p:extLst>
      <p:ext uri="{BB962C8B-B14F-4D97-AF65-F5344CB8AC3E}">
        <p14:creationId xmlns:p14="http://schemas.microsoft.com/office/powerpoint/2010/main" val="3291710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To conclude,</a:t>
            </a:r>
            <a:r>
              <a:rPr lang="en-US" altLang="zh-CN" sz="1200" dirty="0">
                <a:ea typeface="Open Sans" panose="020B0606030504020204" pitchFamily="34" charset="0"/>
                <a:cs typeface="Open Sans" panose="020B0606030504020204" pitchFamily="34" charset="0"/>
              </a:rPr>
              <a:t> We identified </a:t>
            </a:r>
            <a:r>
              <a:rPr lang="en-US" altLang="zh-CN" sz="1200" dirty="0"/>
              <a:t>an important semantic </a:t>
            </a:r>
            <a:r>
              <a:rPr lang="en-US" altLang="zh-CN" sz="1200" dirty="0">
                <a:cs typeface="Helvetica Neue" panose="02000503000000020004" pitchFamily="2" charset="0"/>
              </a:rPr>
              <a:t>between</a:t>
            </a:r>
            <a:r>
              <a:rPr lang="zh-CN" altLang="en-US" sz="1200" dirty="0">
                <a:cs typeface="Helvetica Neue" panose="02000503000000020004" pitchFamily="2" charset="0"/>
              </a:rPr>
              <a:t> </a:t>
            </a:r>
            <a:r>
              <a:rPr lang="en-US" altLang="zh-CN" sz="1200" b="1" i="1" dirty="0">
                <a:solidFill>
                  <a:srgbClr val="C00000"/>
                </a:solidFill>
                <a:cs typeface="Helvetica Neue" panose="02000503000000020004" pitchFamily="2" charset="0"/>
              </a:rPr>
              <a:t>resource</a:t>
            </a:r>
            <a:r>
              <a:rPr lang="zh-CN" altLang="en-US" sz="1200" b="1" i="1" dirty="0">
                <a:solidFill>
                  <a:srgbClr val="C00000"/>
                </a:solidFill>
                <a:cs typeface="Helvetica Neue" panose="02000503000000020004" pitchFamily="2" charset="0"/>
              </a:rPr>
              <a:t> </a:t>
            </a:r>
            <a:r>
              <a:rPr lang="en-US" altLang="zh-CN" sz="1200" b="1" i="1" dirty="0">
                <a:solidFill>
                  <a:srgbClr val="C00000"/>
                </a:solidFill>
                <a:cs typeface="Helvetica Neue" panose="02000503000000020004" pitchFamily="2" charset="0"/>
              </a:rPr>
              <a:t>availability</a:t>
            </a:r>
            <a:r>
              <a:rPr lang="zh-CN" altLang="en-US" sz="1200" dirty="0">
                <a:cs typeface="Helvetica Neue" panose="02000503000000020004" pitchFamily="2" charset="0"/>
              </a:rPr>
              <a:t> </a:t>
            </a:r>
            <a:r>
              <a:rPr lang="en-US" altLang="zh-CN" sz="1200" dirty="0">
                <a:cs typeface="Helvetica Neue" panose="02000503000000020004" pitchFamily="2" charset="0"/>
              </a:rPr>
              <a:t>and</a:t>
            </a:r>
            <a:r>
              <a:rPr lang="zh-CN" altLang="en-US" sz="1200" dirty="0">
                <a:cs typeface="Helvetica Neue" panose="02000503000000020004" pitchFamily="2" charset="0"/>
              </a:rPr>
              <a:t> </a:t>
            </a:r>
            <a:r>
              <a:rPr lang="en-US" altLang="zh-CN" sz="1200" b="1" i="1" dirty="0">
                <a:solidFill>
                  <a:srgbClr val="C00000"/>
                </a:solidFill>
                <a:cs typeface="Helvetica Neue" panose="02000503000000020004" pitchFamily="2" charset="0"/>
              </a:rPr>
              <a:t>constraints that can lead to </a:t>
            </a:r>
            <a:r>
              <a:rPr lang="en-US" altLang="zh-CN" sz="1200" dirty="0">
                <a:cs typeface="Helvetica Neue" panose="02000503000000020004" pitchFamily="2" charset="0"/>
              </a:rPr>
              <a:t>containerized</a:t>
            </a:r>
            <a:r>
              <a:rPr lang="zh-CN" altLang="en-US" sz="1200" dirty="0">
                <a:cs typeface="Helvetica Neue" panose="02000503000000020004" pitchFamily="2" charset="0"/>
              </a:rPr>
              <a:t> </a:t>
            </a:r>
            <a:r>
              <a:rPr lang="en-US" altLang="zh-CN" sz="1200" dirty="0">
                <a:cs typeface="Helvetica Neue" panose="02000503000000020004" pitchFamily="2" charset="0"/>
              </a:rPr>
              <a:t>applications</a:t>
            </a:r>
            <a:r>
              <a:rPr lang="zh-CN" altLang="en-US" sz="1200" dirty="0">
                <a:cs typeface="Helvetica Neue" panose="02000503000000020004" pitchFamily="2" charset="0"/>
              </a:rPr>
              <a:t> </a:t>
            </a:r>
            <a:r>
              <a:rPr lang="en-US" altLang="zh-CN" sz="1200" dirty="0">
                <a:cs typeface="Helvetica Neue" panose="02000503000000020004" pitchFamily="2" charset="0"/>
              </a:rPr>
              <a:t>performing inefficiently. This motivate us to </a:t>
            </a:r>
            <a:r>
              <a:rPr lang="en-US" altLang="zh-CN" sz="1200" dirty="0"/>
              <a:t>created a new </a:t>
            </a:r>
            <a:r>
              <a:rPr lang="en-US" altLang="zh-CN" sz="1200" dirty="0" err="1"/>
              <a:t>sys_namespace</a:t>
            </a:r>
            <a:r>
              <a:rPr lang="en-US" altLang="zh-CN" sz="1200" dirty="0"/>
              <a:t> to</a:t>
            </a:r>
            <a:r>
              <a:rPr lang="en-US" altLang="zh-CN" sz="1200" dirty="0">
                <a:ea typeface="Open Sans" panose="020B0606030504020204" pitchFamily="34" charset="0"/>
                <a:cs typeface="Open Sans" panose="020B0606030504020204" pitchFamily="34" charset="0"/>
              </a:rPr>
              <a:t> propose  per-container view of resources and </a:t>
            </a:r>
            <a:r>
              <a:rPr lang="en-US" altLang="zh-CN" sz="1200" dirty="0"/>
              <a:t>developed a virtual </a:t>
            </a:r>
            <a:r>
              <a:rPr lang="en-US" altLang="zh-CN" sz="1200" dirty="0" err="1"/>
              <a:t>sysfs</a:t>
            </a:r>
            <a:r>
              <a:rPr lang="en-US" altLang="zh-CN" sz="1200" dirty="0"/>
              <a:t> to expose resources view to user space application. The </a:t>
            </a:r>
            <a:r>
              <a:rPr lang="en-US" altLang="zh-CN" sz="1200" dirty="0">
                <a:solidFill>
                  <a:prstClr val="black"/>
                </a:solidFill>
                <a:latin typeface="Calibri"/>
                <a:ea typeface="Open Sans" panose="020B0606030504020204" pitchFamily="34" charset="0"/>
                <a:cs typeface="Open Sans" panose="020B0606030504020204" pitchFamily="34" charset="0"/>
              </a:rPr>
              <a:t>Experiment results showed consistent performance improvement for Java and OpenMP applications. However, our system is still inconvenient for applications or runtime systems without mechanisms to alter thread-level parallelism or memory allocation at runtime.</a:t>
            </a:r>
            <a:endParaRPr lang="en-US" altLang="zh-CN" b="1" dirty="0">
              <a:solidFill>
                <a:srgbClr val="C00000"/>
              </a:solidFill>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prstClr val="black"/>
              </a:solidFill>
              <a:latin typeface="Calibri"/>
              <a:ea typeface="Open Sans" panose="020B0606030504020204" pitchFamily="34" charset="0"/>
              <a:cs typeface="Open Sans" panose="020B0606030504020204" pitchFamily="34" charset="0"/>
            </a:endParaRPr>
          </a:p>
        </p:txBody>
      </p:sp>
      <p:sp>
        <p:nvSpPr>
          <p:cNvPr id="4" name="灯片编号占位符 3"/>
          <p:cNvSpPr>
            <a:spLocks noGrp="1"/>
          </p:cNvSpPr>
          <p:nvPr>
            <p:ph type="sldNum" sz="quarter" idx="10"/>
          </p:nvPr>
        </p:nvSpPr>
        <p:spPr/>
        <p:txBody>
          <a:bodyPr/>
          <a:lstStyle/>
          <a:p>
            <a:fld id="{F77CA73F-299E-4B3B-81F1-87346DCC89E7}" type="slidenum">
              <a:rPr lang="zh-CN" altLang="en-US" smtClean="0"/>
              <a:t>36</a:t>
            </a:fld>
            <a:endParaRPr lang="zh-CN" altLang="en-US"/>
          </a:p>
        </p:txBody>
      </p:sp>
    </p:spTree>
    <p:extLst>
      <p:ext uri="{BB962C8B-B14F-4D97-AF65-F5344CB8AC3E}">
        <p14:creationId xmlns:p14="http://schemas.microsoft.com/office/powerpoint/2010/main" val="2815386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Since</a:t>
            </a:r>
            <a:r>
              <a:rPr lang="en-US" altLang="zh-CN" baseline="0" dirty="0"/>
              <a:t> containers become more and more popular, </a:t>
            </a:r>
            <a:r>
              <a:rPr lang="en-US" altLang="zh-CN" sz="1200" b="0" i="0" kern="1200" baseline="0" dirty="0">
                <a:solidFill>
                  <a:schemeClr val="tx1"/>
                </a:solidFill>
                <a:effectLst/>
                <a:latin typeface="+mn-lt"/>
                <a:ea typeface="+mn-ea"/>
                <a:cs typeface="+mn-cs"/>
              </a:rPr>
              <a:t>t</a:t>
            </a:r>
            <a:r>
              <a:rPr lang="en-US" altLang="zh-CN" sz="1200" b="0" i="0" kern="1200" dirty="0">
                <a:solidFill>
                  <a:schemeClr val="tx1"/>
                </a:solidFill>
                <a:effectLst/>
                <a:latin typeface="+mn-lt"/>
                <a:ea typeface="+mn-ea"/>
                <a:cs typeface="+mn-cs"/>
              </a:rPr>
              <a:t>he</a:t>
            </a:r>
            <a:r>
              <a:rPr lang="en-US" altLang="zh-CN" sz="1200" b="0" i="0" kern="1200" baseline="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whole ecosystem around Docker containers is constantly changing and has evolved enormously.</a:t>
            </a:r>
            <a:r>
              <a:rPr lang="en-US" altLang="zh-CN" sz="1200" b="0" i="0" kern="1200" baseline="0" dirty="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F77CA73F-299E-4B3B-81F1-87346DCC89E7}" type="slidenum">
              <a:rPr lang="zh-CN" altLang="en-US" smtClean="0"/>
              <a:t>4</a:t>
            </a:fld>
            <a:endParaRPr lang="zh-CN" altLang="en-US"/>
          </a:p>
        </p:txBody>
      </p:sp>
    </p:spTree>
    <p:extLst>
      <p:ext uri="{BB962C8B-B14F-4D97-AF65-F5344CB8AC3E}">
        <p14:creationId xmlns:p14="http://schemas.microsoft.com/office/powerpoint/2010/main" val="890061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baseline="0" dirty="0">
                <a:solidFill>
                  <a:schemeClr val="tx1"/>
                </a:solidFill>
                <a:effectLst/>
                <a:latin typeface="+mn-lt"/>
                <a:ea typeface="+mn-ea"/>
                <a:cs typeface="+mn-cs"/>
              </a:rPr>
              <a:t>This figure</a:t>
            </a:r>
            <a:r>
              <a:rPr lang="en-US" altLang="zh-CN" dirty="0"/>
              <a:t> describes the increased popularity of Docker Container over KVM and </a:t>
            </a:r>
            <a:r>
              <a:rPr lang="en-US" altLang="zh-CN" dirty="0" err="1"/>
              <a:t>Xen</a:t>
            </a:r>
            <a:r>
              <a:rPr lang="en-US" altLang="zh-CN" dirty="0"/>
              <a:t>. </a:t>
            </a:r>
            <a:r>
              <a:rPr lang="en-US" altLang="zh-CN" sz="1200" b="0" i="0" kern="1200" baseline="0" dirty="0">
                <a:solidFill>
                  <a:schemeClr val="tx1"/>
                </a:solidFill>
                <a:effectLst/>
                <a:latin typeface="+mn-lt"/>
                <a:ea typeface="+mn-ea"/>
                <a:cs typeface="+mn-cs"/>
              </a:rPr>
              <a:t>In past years, the interest in KVM and Xen drops a lot  while</a:t>
            </a:r>
            <a:r>
              <a:rPr lang="en-US" altLang="zh-CN" sz="1200" b="0" i="0" kern="1200" dirty="0">
                <a:solidFill>
                  <a:schemeClr val="tx1"/>
                </a:solidFill>
                <a:effectLst/>
                <a:latin typeface="+mn-lt"/>
                <a:ea typeface="+mn-ea"/>
                <a:cs typeface="+mn-cs"/>
              </a:rPr>
              <a:t> the interest in Docker Container has increased at a</a:t>
            </a:r>
            <a:r>
              <a:rPr lang="en-US" altLang="zh-CN" sz="1200" b="0" i="0" kern="1200" baseline="0" dirty="0">
                <a:solidFill>
                  <a:schemeClr val="tx1"/>
                </a:solidFill>
                <a:effectLst/>
                <a:latin typeface="+mn-lt"/>
                <a:ea typeface="+mn-ea"/>
                <a:cs typeface="+mn-cs"/>
              </a:rPr>
              <a:t> very</a:t>
            </a:r>
            <a:r>
              <a:rPr lang="en-US" altLang="zh-CN" sz="1200" b="0" i="0" kern="1200" dirty="0">
                <a:solidFill>
                  <a:schemeClr val="tx1"/>
                </a:solidFill>
                <a:effectLst/>
                <a:latin typeface="+mn-lt"/>
                <a:ea typeface="+mn-ea"/>
                <a:cs typeface="+mn-cs"/>
              </a:rPr>
              <a:t> fast rate. </a:t>
            </a:r>
            <a:endParaRPr lang="zh-CN" altLang="en-US" dirty="0"/>
          </a:p>
        </p:txBody>
      </p:sp>
      <p:sp>
        <p:nvSpPr>
          <p:cNvPr id="4" name="灯片编号占位符 3"/>
          <p:cNvSpPr>
            <a:spLocks noGrp="1"/>
          </p:cNvSpPr>
          <p:nvPr>
            <p:ph type="sldNum" sz="quarter" idx="10"/>
          </p:nvPr>
        </p:nvSpPr>
        <p:spPr/>
        <p:txBody>
          <a:bodyPr/>
          <a:lstStyle/>
          <a:p>
            <a:fld id="{F77CA73F-299E-4B3B-81F1-87346DCC89E7}" type="slidenum">
              <a:rPr lang="zh-CN" altLang="en-US" smtClean="0"/>
              <a:t>5</a:t>
            </a:fld>
            <a:endParaRPr lang="zh-CN" altLang="en-US"/>
          </a:p>
        </p:txBody>
      </p:sp>
    </p:spTree>
    <p:extLst>
      <p:ext uri="{BB962C8B-B14F-4D97-AF65-F5344CB8AC3E}">
        <p14:creationId xmlns:p14="http://schemas.microsoft.com/office/powerpoint/2010/main" val="2563631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why do many companies pay much attention to container technologies? Let’s look</a:t>
            </a:r>
            <a:r>
              <a:rPr lang="en-US" altLang="zh-CN" baseline="0" dirty="0"/>
              <a:t> at </a:t>
            </a:r>
            <a:r>
              <a:rPr lang="en-US" altLang="zh-CN" dirty="0"/>
              <a:t>the architecture comparison between a container and a VM. </a:t>
            </a:r>
            <a:r>
              <a:rPr lang="en-US" altLang="zh-CN" sz="1200" b="0" i="0" kern="1200" dirty="0">
                <a:solidFill>
                  <a:schemeClr val="tx1"/>
                </a:solidFill>
                <a:effectLst/>
                <a:latin typeface="+mn-lt"/>
                <a:ea typeface="+mn-ea"/>
                <a:cs typeface="+mn-cs"/>
              </a:rPr>
              <a:t> T</a:t>
            </a:r>
            <a:r>
              <a:rPr lang="en-US" altLang="zh-CN" dirty="0"/>
              <a:t>here are two major differences between these two technologies. First, a container is more lightweight than a VM. A container includes only the executables and its dependencies and shares the same OS with others , while a VM contains a full set of OS. Second, the hypervisor is necessary in a VM environment to translate a VM instruction into an instruction that can be executed by the host, but it is not required for containers. Since a container runs on top of the host Operating system, container has shallower virtualization stack, less overhead while still providing application isolation. </a:t>
            </a:r>
          </a:p>
        </p:txBody>
      </p:sp>
      <p:sp>
        <p:nvSpPr>
          <p:cNvPr id="4" name="灯片编号占位符 3"/>
          <p:cNvSpPr>
            <a:spLocks noGrp="1"/>
          </p:cNvSpPr>
          <p:nvPr>
            <p:ph type="sldNum" sz="quarter" idx="10"/>
          </p:nvPr>
        </p:nvSpPr>
        <p:spPr/>
        <p:txBody>
          <a:bodyPr/>
          <a:lstStyle/>
          <a:p>
            <a:fld id="{F77CA73F-299E-4B3B-81F1-87346DCC89E7}" type="slidenum">
              <a:rPr lang="zh-CN" altLang="en-US" smtClean="0"/>
              <a:t>6</a:t>
            </a:fld>
            <a:endParaRPr lang="zh-CN" altLang="en-US"/>
          </a:p>
        </p:txBody>
      </p:sp>
    </p:spTree>
    <p:extLst>
      <p:ext uri="{BB962C8B-B14F-4D97-AF65-F5344CB8AC3E}">
        <p14:creationId xmlns:p14="http://schemas.microsoft.com/office/powerpoint/2010/main" val="3350712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of sharing the host OS, containers rely on several OS mechanisms to realize isolation, especially namespace and resource control group. Namespaces create restricted views of the host system to isolate containers from each other. Typical namespaces include the PID namespace, the user namespace, the mount namespace, the UTS namespace, and the network namespace. For example, the PID namespace allows processes in a container to have virtual PIDs starting with PID1.The real PIDs in the host OS are mapped to the virtual PIDs but are hidden from the container. Control groups isolate the resource usage, such as CPU, memory, disk, and network, of containers. Processes belonging to the same container form a resource control group and share the same resource budget. </a:t>
            </a:r>
            <a:endParaRPr lang="zh-CN" altLang="en-US" dirty="0"/>
          </a:p>
        </p:txBody>
      </p:sp>
      <p:sp>
        <p:nvSpPr>
          <p:cNvPr id="4" name="灯片编号占位符 3"/>
          <p:cNvSpPr>
            <a:spLocks noGrp="1"/>
          </p:cNvSpPr>
          <p:nvPr>
            <p:ph type="sldNum" sz="quarter" idx="10"/>
          </p:nvPr>
        </p:nvSpPr>
        <p:spPr/>
        <p:txBody>
          <a:bodyPr/>
          <a:lstStyle/>
          <a:p>
            <a:fld id="{F77CA73F-299E-4B3B-81F1-87346DCC89E7}" type="slidenum">
              <a:rPr lang="zh-CN" altLang="en-US" smtClean="0"/>
              <a:t>7</a:t>
            </a:fld>
            <a:endParaRPr lang="zh-CN" altLang="en-US"/>
          </a:p>
        </p:txBody>
      </p:sp>
    </p:spTree>
    <p:extLst>
      <p:ext uri="{BB962C8B-B14F-4D97-AF65-F5344CB8AC3E}">
        <p14:creationId xmlns:p14="http://schemas.microsoft.com/office/powerpoint/2010/main" val="1179649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our work, we mainly focus on CPU isolation and memory isolation. </a:t>
            </a:r>
            <a:r>
              <a:rPr lang="en-US" altLang="zh-CN" dirty="0" err="1"/>
              <a:t>Cgroups</a:t>
            </a:r>
            <a:r>
              <a:rPr lang="en-US" altLang="zh-CN" dirty="0"/>
              <a:t> use Mask, Limit and Share to precisely control the CPU allocation to each container. Mask specify</a:t>
            </a:r>
            <a:r>
              <a:rPr lang="zh-CN" altLang="en-US" dirty="0"/>
              <a:t> </a:t>
            </a:r>
            <a:r>
              <a:rPr lang="en-US" altLang="zh-CN" dirty="0"/>
              <a:t>on</a:t>
            </a:r>
            <a:r>
              <a:rPr lang="zh-CN" altLang="en-US" dirty="0"/>
              <a:t> </a:t>
            </a:r>
            <a:r>
              <a:rPr lang="en-US" altLang="zh-CN" dirty="0"/>
              <a:t>which</a:t>
            </a:r>
            <a:r>
              <a:rPr lang="zh-CN" altLang="en-US" dirty="0"/>
              <a:t> </a:t>
            </a:r>
            <a:r>
              <a:rPr lang="en-US" altLang="zh-CN" dirty="0"/>
              <a:t>CPUs</a:t>
            </a:r>
            <a:r>
              <a:rPr lang="zh-CN" altLang="en-US" dirty="0"/>
              <a:t> </a:t>
            </a:r>
            <a:r>
              <a:rPr lang="en-US" altLang="zh-CN" dirty="0"/>
              <a:t>a</a:t>
            </a:r>
            <a:r>
              <a:rPr lang="zh-CN" altLang="en-US" dirty="0"/>
              <a:t> </a:t>
            </a:r>
            <a:r>
              <a:rPr lang="en-US" altLang="zh-CN" dirty="0"/>
              <a:t>container</a:t>
            </a:r>
            <a:r>
              <a:rPr lang="zh-CN" altLang="en-US" dirty="0"/>
              <a:t> </a:t>
            </a:r>
            <a:r>
              <a:rPr lang="en-US" altLang="zh-CN" dirty="0"/>
              <a:t>can</a:t>
            </a:r>
            <a:r>
              <a:rPr lang="zh-CN" altLang="en-US" dirty="0"/>
              <a:t> </a:t>
            </a:r>
            <a:r>
              <a:rPr lang="en-US" altLang="zh-CN" dirty="0"/>
              <a:t>run. Limit sets up an upper bound on the amount of CPU resources a container can consume. Share reflects the relative weight of containers when competing for shared CPU resources; And </a:t>
            </a:r>
            <a:r>
              <a:rPr lang="en-US" altLang="zh-CN" dirty="0" err="1"/>
              <a:t>Cgroups</a:t>
            </a:r>
            <a:r>
              <a:rPr lang="en-US" altLang="zh-CN" dirty="0"/>
              <a:t> use two types of memory limits to control memory allocation. Hard limit sets the absolute upper bound on a container’s memory usage. If a container’s memory exceeds this hard limit, the container either is killed or starts swapping. Soft limit sets a soft limit on container memory. If</a:t>
            </a:r>
            <a:r>
              <a:rPr lang="zh-CN" altLang="en-US" dirty="0"/>
              <a:t> </a:t>
            </a:r>
            <a:r>
              <a:rPr lang="en-US" altLang="zh-CN" dirty="0"/>
              <a:t>system</a:t>
            </a:r>
            <a:r>
              <a:rPr lang="zh-CN" altLang="en-US" dirty="0"/>
              <a:t> </a:t>
            </a:r>
            <a:r>
              <a:rPr lang="en-US" altLang="zh-CN" dirty="0"/>
              <a:t>has</a:t>
            </a:r>
            <a:r>
              <a:rPr lang="zh-CN" altLang="en-US" dirty="0"/>
              <a:t> </a:t>
            </a:r>
            <a:r>
              <a:rPr lang="en-US" altLang="zh-CN" dirty="0"/>
              <a:t>free</a:t>
            </a:r>
            <a:r>
              <a:rPr lang="zh-CN" altLang="en-US" dirty="0"/>
              <a:t> </a:t>
            </a:r>
            <a:r>
              <a:rPr lang="en-US" altLang="zh-CN" dirty="0"/>
              <a:t>memory,</a:t>
            </a:r>
            <a:r>
              <a:rPr lang="zh-CN" altLang="en-US" dirty="0"/>
              <a:t> </a:t>
            </a:r>
            <a:r>
              <a:rPr lang="en-US" altLang="zh-CN" dirty="0"/>
              <a:t>containers</a:t>
            </a:r>
            <a:r>
              <a:rPr lang="zh-CN" altLang="en-US" dirty="0"/>
              <a:t> </a:t>
            </a:r>
            <a:r>
              <a:rPr lang="en-US" altLang="zh-CN" dirty="0"/>
              <a:t>can</a:t>
            </a:r>
            <a:r>
              <a:rPr lang="zh-CN" altLang="en-US" dirty="0"/>
              <a:t> </a:t>
            </a:r>
            <a:r>
              <a:rPr lang="en-US" altLang="zh-CN" dirty="0"/>
              <a:t>use</a:t>
            </a:r>
            <a:r>
              <a:rPr lang="zh-CN" altLang="en-US" dirty="0"/>
              <a:t> </a:t>
            </a:r>
            <a:r>
              <a:rPr lang="en-US" altLang="zh-CN" dirty="0"/>
              <a:t>more</a:t>
            </a:r>
            <a:r>
              <a:rPr lang="zh-CN" altLang="en-US" dirty="0"/>
              <a:t> </a:t>
            </a:r>
            <a:r>
              <a:rPr lang="en-US" altLang="zh-CN" dirty="0"/>
              <a:t>memory</a:t>
            </a:r>
            <a:r>
              <a:rPr lang="zh-CN" altLang="en-US" dirty="0"/>
              <a:t> </a:t>
            </a:r>
            <a:r>
              <a:rPr lang="en-US" altLang="zh-CN" dirty="0"/>
              <a:t>than</a:t>
            </a:r>
            <a:r>
              <a:rPr lang="zh-CN" altLang="en-US" dirty="0"/>
              <a:t> </a:t>
            </a:r>
            <a:r>
              <a:rPr lang="en-US" altLang="zh-CN" dirty="0"/>
              <a:t>soft</a:t>
            </a:r>
            <a:r>
              <a:rPr lang="zh-CN" altLang="en-US" dirty="0"/>
              <a:t> </a:t>
            </a:r>
            <a:r>
              <a:rPr lang="en-US" altLang="zh-CN" dirty="0"/>
              <a:t>limit.</a:t>
            </a:r>
            <a:r>
              <a:rPr lang="zh-CN" altLang="en-US" dirty="0"/>
              <a:t> </a:t>
            </a:r>
            <a:r>
              <a:rPr lang="en-US" altLang="zh-CN" dirty="0"/>
              <a:t>But</a:t>
            </a:r>
            <a:r>
              <a:rPr lang="zh-CN" altLang="en-US" dirty="0"/>
              <a:t> </a:t>
            </a:r>
            <a:r>
              <a:rPr lang="en-US" altLang="zh-CN" dirty="0"/>
              <a:t>if</a:t>
            </a:r>
            <a:r>
              <a:rPr lang="zh-CN" altLang="en-US" dirty="0"/>
              <a:t> </a:t>
            </a:r>
            <a:r>
              <a:rPr lang="en-US" altLang="zh-CN" dirty="0"/>
              <a:t>there</a:t>
            </a:r>
            <a:r>
              <a:rPr lang="zh-CN" altLang="en-US" dirty="0"/>
              <a:t> </a:t>
            </a:r>
            <a:r>
              <a:rPr lang="en-US" altLang="zh-CN" dirty="0"/>
              <a:t>is</a:t>
            </a:r>
            <a:r>
              <a:rPr lang="zh-CN" altLang="en-US" dirty="0"/>
              <a:t> </a:t>
            </a:r>
            <a:r>
              <a:rPr lang="en-US" altLang="zh-CN" dirty="0"/>
              <a:t>memory</a:t>
            </a:r>
            <a:r>
              <a:rPr lang="zh-CN" altLang="en-US" dirty="0"/>
              <a:t> </a:t>
            </a:r>
            <a:r>
              <a:rPr lang="en-US" altLang="zh-CN" dirty="0"/>
              <a:t>shortage,</a:t>
            </a:r>
            <a:r>
              <a:rPr lang="zh-CN" altLang="en-US" dirty="0"/>
              <a:t> </a:t>
            </a:r>
            <a:r>
              <a:rPr lang="en-US" altLang="zh-CN" dirty="0"/>
              <a:t>containers</a:t>
            </a:r>
            <a:r>
              <a:rPr lang="zh-CN" altLang="en-US" dirty="0"/>
              <a:t> </a:t>
            </a:r>
            <a:r>
              <a:rPr lang="en-US" altLang="zh-CN" dirty="0"/>
              <a:t>that</a:t>
            </a:r>
            <a:r>
              <a:rPr lang="zh-CN" altLang="en-US" dirty="0"/>
              <a:t> </a:t>
            </a:r>
            <a:r>
              <a:rPr lang="en-US" altLang="zh-CN" dirty="0"/>
              <a:t>are</a:t>
            </a:r>
            <a:r>
              <a:rPr lang="zh-CN" altLang="en-US" dirty="0"/>
              <a:t> </a:t>
            </a:r>
            <a:r>
              <a:rPr lang="en-US" altLang="zh-CN" dirty="0"/>
              <a:t>beyond</a:t>
            </a:r>
            <a:r>
              <a:rPr lang="zh-CN" altLang="en-US" dirty="0"/>
              <a:t> </a:t>
            </a:r>
            <a:r>
              <a:rPr lang="en-US" altLang="zh-CN" dirty="0"/>
              <a:t>their</a:t>
            </a:r>
            <a:r>
              <a:rPr lang="zh-CN" altLang="en-US" dirty="0"/>
              <a:t> </a:t>
            </a:r>
            <a:r>
              <a:rPr lang="en-US" altLang="zh-CN" dirty="0"/>
              <a:t>soft</a:t>
            </a:r>
            <a:r>
              <a:rPr lang="zh-CN" altLang="en-US" dirty="0"/>
              <a:t> </a:t>
            </a:r>
            <a:r>
              <a:rPr lang="en-US" altLang="zh-CN" dirty="0"/>
              <a:t>limit</a:t>
            </a:r>
            <a:r>
              <a:rPr lang="zh-CN" altLang="en-US" dirty="0"/>
              <a:t> </a:t>
            </a:r>
            <a:r>
              <a:rPr lang="en-US" altLang="zh-CN" dirty="0"/>
              <a:t>first</a:t>
            </a:r>
            <a:r>
              <a:rPr lang="zh-CN" altLang="en-US" dirty="0"/>
              <a:t> </a:t>
            </a:r>
            <a:r>
              <a:rPr lang="en-US" altLang="zh-CN" dirty="0"/>
              <a:t>reclaim</a:t>
            </a:r>
            <a:r>
              <a:rPr lang="zh-CN" altLang="en-US" dirty="0"/>
              <a:t> </a:t>
            </a:r>
            <a:r>
              <a:rPr lang="en-US" altLang="zh-CN" dirty="0"/>
              <a:t>memory. Although </a:t>
            </a:r>
            <a:r>
              <a:rPr lang="en-US" altLang="zh-CN" sz="1200" b="0" i="0" kern="1200" dirty="0">
                <a:solidFill>
                  <a:schemeClr val="tx1"/>
                </a:solidFill>
                <a:effectLst/>
                <a:latin typeface="+mn-lt"/>
                <a:ea typeface="+mn-ea"/>
                <a:cs typeface="+mn-cs"/>
              </a:rPr>
              <a:t>namespaces and </a:t>
            </a:r>
            <a:r>
              <a:rPr lang="en-US" altLang="zh-CN" sz="1200" b="0" i="0" kern="1200" dirty="0" err="1">
                <a:solidFill>
                  <a:schemeClr val="tx1"/>
                </a:solidFill>
                <a:effectLst/>
                <a:latin typeface="+mn-lt"/>
                <a:ea typeface="+mn-ea"/>
                <a:cs typeface="+mn-cs"/>
              </a:rPr>
              <a:t>cgroups</a:t>
            </a:r>
            <a:r>
              <a:rPr lang="en-US" altLang="zh-CN" sz="1200" b="0" i="0" kern="1200" dirty="0">
                <a:solidFill>
                  <a:schemeClr val="tx1"/>
                </a:solidFill>
                <a:effectLst/>
                <a:latin typeface="+mn-lt"/>
                <a:ea typeface="+mn-ea"/>
                <a:cs typeface="+mn-cs"/>
              </a:rPr>
              <a:t> let us isolate containers from each other, the isolation is still weak due to kernel sharing.</a:t>
            </a:r>
            <a:endParaRPr lang="zh-CN" altLang="en-US" dirty="0"/>
          </a:p>
        </p:txBody>
      </p:sp>
      <p:sp>
        <p:nvSpPr>
          <p:cNvPr id="4" name="灯片编号占位符 3"/>
          <p:cNvSpPr>
            <a:spLocks noGrp="1"/>
          </p:cNvSpPr>
          <p:nvPr>
            <p:ph type="sldNum" sz="quarter" idx="10"/>
          </p:nvPr>
        </p:nvSpPr>
        <p:spPr/>
        <p:txBody>
          <a:bodyPr/>
          <a:lstStyle/>
          <a:p>
            <a:fld id="{F77CA73F-299E-4B3B-81F1-87346DCC89E7}" type="slidenum">
              <a:rPr lang="zh-CN" altLang="en-US" smtClean="0"/>
              <a:t>8</a:t>
            </a:fld>
            <a:endParaRPr lang="zh-CN" altLang="en-US"/>
          </a:p>
        </p:txBody>
      </p:sp>
    </p:spTree>
    <p:extLst>
      <p:ext uri="{BB962C8B-B14F-4D97-AF65-F5344CB8AC3E}">
        <p14:creationId xmlns:p14="http://schemas.microsoft.com/office/powerpoint/2010/main" val="2448988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Light" panose="02000403000000020004" pitchFamily="2" charset="0"/>
                <a:ea typeface="Helvetica Neue Light" panose="02000403000000020004" pitchFamily="2" charset="0"/>
                <a:cs typeface="Helvetica Neue" panose="02000503000000020004" pitchFamily="2" charset="0"/>
              </a:rPr>
              <a:t>While</a:t>
            </a:r>
            <a:r>
              <a:rPr lang="zh-CN" altLang="en-US" sz="1200" dirty="0">
                <a:latin typeface="Helvetica Neue Light" panose="02000403000000020004" pitchFamily="2" charset="0"/>
                <a:ea typeface="Helvetica Neue" panose="02000503000000020004" pitchFamily="2" charset="0"/>
                <a:cs typeface="Helvetica Neue" panose="02000503000000020004" pitchFamily="2" charset="0"/>
              </a:rPr>
              <a:t> </a:t>
            </a:r>
            <a:r>
              <a:rPr lang="en-US" altLang="zh-CN" sz="1200" dirty="0">
                <a:latin typeface="Helvetica Neue Light" panose="02000403000000020004" pitchFamily="2" charset="0"/>
                <a:ea typeface="Helvetica Neue Light" panose="02000403000000020004" pitchFamily="2" charset="0"/>
                <a:cs typeface="Helvetica Neue" panose="02000503000000020004" pitchFamily="2" charset="0"/>
              </a:rPr>
              <a:t>weaker</a:t>
            </a:r>
            <a:r>
              <a:rPr lang="zh-CN" altLang="en-US" sz="1200" dirty="0">
                <a:latin typeface="Helvetica Neue Light" panose="02000403000000020004" pitchFamily="2" charset="0"/>
                <a:ea typeface="Helvetica Neue" panose="02000503000000020004" pitchFamily="2" charset="0"/>
                <a:cs typeface="Helvetica Neue" panose="02000503000000020004" pitchFamily="2" charset="0"/>
              </a:rPr>
              <a:t> </a:t>
            </a:r>
            <a:r>
              <a:rPr lang="en-US" altLang="zh-CN" sz="1200" dirty="0">
                <a:latin typeface="Helvetica Neue Light" panose="02000403000000020004" pitchFamily="2" charset="0"/>
                <a:ea typeface="Helvetica Neue Light" panose="02000403000000020004" pitchFamily="2" charset="0"/>
                <a:cs typeface="Helvetica Neue" panose="02000503000000020004" pitchFamily="2" charset="0"/>
              </a:rPr>
              <a:t>isolation</a:t>
            </a:r>
            <a:r>
              <a:rPr lang="zh-CN" altLang="en-US" sz="1200" dirty="0">
                <a:latin typeface="Helvetica Neue Light" panose="02000403000000020004" pitchFamily="2" charset="0"/>
                <a:ea typeface="Helvetica Neue" panose="02000503000000020004" pitchFamily="2" charset="0"/>
                <a:cs typeface="Helvetica Neue" panose="02000503000000020004" pitchFamily="2" charset="0"/>
              </a:rPr>
              <a:t> </a:t>
            </a:r>
            <a:r>
              <a:rPr lang="en-US" altLang="zh-CN" sz="1200" dirty="0">
                <a:latin typeface="Helvetica Neue Light" panose="02000403000000020004" pitchFamily="2" charset="0"/>
                <a:ea typeface="Helvetica Neue Light" panose="02000403000000020004" pitchFamily="2" charset="0"/>
                <a:cs typeface="Helvetica Neue" panose="02000503000000020004" pitchFamily="2" charset="0"/>
              </a:rPr>
              <a:t>between</a:t>
            </a:r>
            <a:r>
              <a:rPr lang="zh-CN" altLang="en-US" sz="1200" dirty="0">
                <a:latin typeface="Helvetica Neue Light" panose="02000403000000020004" pitchFamily="2" charset="0"/>
                <a:ea typeface="Helvetica Neue" panose="02000503000000020004" pitchFamily="2" charset="0"/>
                <a:cs typeface="Helvetica Neue" panose="02000503000000020004" pitchFamily="2" charset="0"/>
              </a:rPr>
              <a:t> </a:t>
            </a:r>
            <a:r>
              <a:rPr lang="en-US" altLang="zh-CN" sz="1200" dirty="0">
                <a:latin typeface="Helvetica Neue Light" panose="02000403000000020004" pitchFamily="2" charset="0"/>
                <a:ea typeface="Helvetica Neue Light" panose="02000403000000020004" pitchFamily="2" charset="0"/>
                <a:cs typeface="Helvetica Neue" panose="02000503000000020004" pitchFamily="2" charset="0"/>
              </a:rPr>
              <a:t>containers</a:t>
            </a:r>
            <a:r>
              <a:rPr lang="zh-CN" altLang="en-US" sz="1200" dirty="0">
                <a:latin typeface="Helvetica Neue Light" panose="02000403000000020004" pitchFamily="2" charset="0"/>
                <a:ea typeface="Helvetica Neue" panose="02000503000000020004" pitchFamily="2" charset="0"/>
                <a:cs typeface="Helvetica Neue" panose="02000503000000020004" pitchFamily="2" charset="0"/>
              </a:rPr>
              <a:t> </a:t>
            </a:r>
            <a:r>
              <a:rPr lang="en-US" altLang="zh-CN" sz="1200" dirty="0">
                <a:latin typeface="Helvetica Neue Light" panose="02000403000000020004" pitchFamily="2" charset="0"/>
                <a:ea typeface="Helvetica Neue Light" panose="02000403000000020004" pitchFamily="2" charset="0"/>
                <a:cs typeface="Helvetica Neue" panose="02000503000000020004" pitchFamily="2" charset="0"/>
              </a:rPr>
              <a:t>helps</a:t>
            </a:r>
            <a:r>
              <a:rPr lang="zh-CN" altLang="en-US" sz="1200" dirty="0">
                <a:latin typeface="Helvetica Neue Light" panose="02000403000000020004" pitchFamily="2" charset="0"/>
                <a:ea typeface="Helvetica Neue" panose="02000503000000020004" pitchFamily="2" charset="0"/>
                <a:cs typeface="Helvetica Neue" panose="02000503000000020004" pitchFamily="2" charset="0"/>
              </a:rPr>
              <a:t> </a:t>
            </a:r>
            <a:r>
              <a:rPr lang="en-US" altLang="zh-CN" sz="1200" dirty="0">
                <a:latin typeface="Helvetica Neue Light" panose="02000403000000020004" pitchFamily="2" charset="0"/>
                <a:ea typeface="Helvetica Neue Light" panose="02000403000000020004" pitchFamily="2" charset="0"/>
                <a:cs typeface="Helvetica Neue" panose="02000503000000020004" pitchFamily="2" charset="0"/>
              </a:rPr>
              <a:t>attain</a:t>
            </a:r>
            <a:r>
              <a:rPr lang="zh-CN" altLang="en-US" sz="1200" dirty="0">
                <a:latin typeface="Helvetica Neue Light" panose="02000403000000020004" pitchFamily="2" charset="0"/>
                <a:ea typeface="Helvetica Neue" panose="02000503000000020004" pitchFamily="2" charset="0"/>
                <a:cs typeface="Helvetica Neue" panose="02000503000000020004" pitchFamily="2" charset="0"/>
              </a:rPr>
              <a:t> </a:t>
            </a:r>
            <a:r>
              <a:rPr lang="en-US" altLang="zh-CN" sz="1200" dirty="0">
                <a:latin typeface="Helvetica Neue Light" panose="02000403000000020004" pitchFamily="2" charset="0"/>
                <a:ea typeface="Helvetica Neue Light" panose="02000403000000020004" pitchFamily="2" charset="0"/>
                <a:cs typeface="Helvetica Neue" panose="02000503000000020004" pitchFamily="2" charset="0"/>
              </a:rPr>
              <a:t>near-native</a:t>
            </a:r>
            <a:r>
              <a:rPr lang="zh-CN" altLang="en-US" sz="1200" dirty="0">
                <a:latin typeface="Helvetica Neue Light" panose="02000403000000020004" pitchFamily="2" charset="0"/>
                <a:ea typeface="Helvetica Neue" panose="02000503000000020004" pitchFamily="2" charset="0"/>
                <a:cs typeface="Helvetica Neue" panose="02000503000000020004" pitchFamily="2" charset="0"/>
              </a:rPr>
              <a:t> </a:t>
            </a:r>
            <a:r>
              <a:rPr lang="en-US" altLang="zh-CN" sz="1200" dirty="0">
                <a:latin typeface="Helvetica Neue Light" panose="02000403000000020004" pitchFamily="2" charset="0"/>
                <a:ea typeface="Helvetica Neue Light" panose="02000403000000020004" pitchFamily="2" charset="0"/>
                <a:cs typeface="Helvetica Neue" panose="02000503000000020004" pitchFamily="2" charset="0"/>
              </a:rPr>
              <a:t>performance,</a:t>
            </a:r>
            <a:r>
              <a:rPr lang="zh-CN" altLang="en-US" sz="1200" dirty="0">
                <a:latin typeface="Helvetica Neue Light" panose="02000403000000020004" pitchFamily="2" charset="0"/>
                <a:ea typeface="Helvetica Neue" panose="02000503000000020004" pitchFamily="2" charset="0"/>
                <a:cs typeface="Helvetica Neue" panose="02000503000000020004" pitchFamily="2" charset="0"/>
              </a:rPr>
              <a:t> </a:t>
            </a:r>
            <a:r>
              <a:rPr lang="en-US" altLang="zh-CN" sz="1200" dirty="0">
                <a:latin typeface="Helvetica Neue Light" panose="02000403000000020004" pitchFamily="2" charset="0"/>
                <a:ea typeface="Helvetica Neue Light" panose="02000403000000020004" pitchFamily="2" charset="0"/>
                <a:cs typeface="Helvetica Neue" panose="02000503000000020004" pitchFamily="2" charset="0"/>
              </a:rPr>
              <a:t>it</a:t>
            </a:r>
            <a:r>
              <a:rPr lang="zh-CN" altLang="en-US" sz="1200" dirty="0">
                <a:latin typeface="Helvetica Neue Light" panose="02000403000000020004" pitchFamily="2" charset="0"/>
                <a:ea typeface="Helvetica Neue" panose="02000503000000020004" pitchFamily="2" charset="0"/>
                <a:cs typeface="Helvetica Neue" panose="02000503000000020004" pitchFamily="2" charset="0"/>
              </a:rPr>
              <a:t> </a:t>
            </a:r>
            <a:r>
              <a:rPr lang="en-US" altLang="zh-CN" sz="1200" dirty="0">
                <a:latin typeface="Helvetica Neue Light" panose="02000403000000020004" pitchFamily="2" charset="0"/>
                <a:ea typeface="Helvetica Neue Light" panose="02000403000000020004" pitchFamily="2" charset="0"/>
                <a:cs typeface="Helvetica Neue" panose="02000503000000020004" pitchFamily="2" charset="0"/>
              </a:rPr>
              <a:t>creates</a:t>
            </a:r>
            <a:r>
              <a:rPr lang="zh-CN" altLang="en-US" sz="1200" dirty="0">
                <a:latin typeface="Helvetica Neue Light" panose="02000403000000020004" pitchFamily="2" charset="0"/>
                <a:ea typeface="Helvetica Neue" panose="02000503000000020004" pitchFamily="2" charset="0"/>
                <a:cs typeface="Helvetica Neue" panose="02000503000000020004" pitchFamily="2" charset="0"/>
              </a:rPr>
              <a:t> </a:t>
            </a:r>
            <a:r>
              <a:rPr lang="en-US" altLang="zh-CN" sz="1200" dirty="0">
                <a:latin typeface="Helvetica Neue Light" panose="02000403000000020004" pitchFamily="2" charset="0"/>
                <a:ea typeface="Helvetica Neue Light" panose="02000403000000020004" pitchFamily="2" charset="0"/>
                <a:cs typeface="Helvetica Neue" panose="02000503000000020004" pitchFamily="2" charset="0"/>
              </a:rPr>
              <a:t>an</a:t>
            </a:r>
            <a:r>
              <a:rPr lang="zh-CN" altLang="en-US" sz="1200" dirty="0">
                <a:latin typeface="Helvetica Neue Light" panose="02000403000000020004" pitchFamily="2" charset="0"/>
                <a:ea typeface="Helvetica Neue" panose="02000503000000020004" pitchFamily="2" charset="0"/>
                <a:cs typeface="Helvetica Neue" panose="02000503000000020004" pitchFamily="2" charset="0"/>
              </a:rPr>
              <a:t> </a:t>
            </a:r>
            <a:r>
              <a:rPr lang="en-US" altLang="zh-CN" sz="1200" dirty="0">
                <a:latin typeface="Helvetica Neue Light" panose="02000403000000020004" pitchFamily="2" charset="0"/>
                <a:ea typeface="Helvetica Neue Light" panose="02000403000000020004" pitchFamily="2" charset="0"/>
                <a:cs typeface="Helvetica Neue" panose="02000503000000020004" pitchFamily="2" charset="0"/>
              </a:rPr>
              <a:t>important</a:t>
            </a:r>
            <a:r>
              <a:rPr lang="zh-CN" altLang="en-US" sz="1200" dirty="0">
                <a:latin typeface="Helvetica Neue Light" panose="02000403000000020004" pitchFamily="2" charset="0"/>
                <a:ea typeface="Helvetica Neue" panose="02000503000000020004" pitchFamily="2" charset="0"/>
                <a:cs typeface="Helvetica Neue" panose="02000503000000020004" pitchFamily="2" charset="0"/>
              </a:rPr>
              <a:t> </a:t>
            </a:r>
            <a:r>
              <a:rPr lang="en-US" altLang="zh-CN" sz="1200" b="1" i="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semantic</a:t>
            </a:r>
            <a:r>
              <a:rPr lang="zh-CN" altLang="en-US" sz="1200" b="1" i="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i="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gap.</a:t>
            </a:r>
          </a:p>
        </p:txBody>
      </p:sp>
      <p:sp>
        <p:nvSpPr>
          <p:cNvPr id="4" name="灯片编号占位符 3"/>
          <p:cNvSpPr>
            <a:spLocks noGrp="1"/>
          </p:cNvSpPr>
          <p:nvPr>
            <p:ph type="sldNum" sz="quarter" idx="10"/>
          </p:nvPr>
        </p:nvSpPr>
        <p:spPr/>
        <p:txBody>
          <a:bodyPr/>
          <a:lstStyle/>
          <a:p>
            <a:fld id="{F77CA73F-299E-4B3B-81F1-87346DCC89E7}" type="slidenum">
              <a:rPr lang="zh-CN" altLang="en-US" smtClean="0"/>
              <a:t>9</a:t>
            </a:fld>
            <a:endParaRPr lang="zh-CN" altLang="en-US"/>
          </a:p>
        </p:txBody>
      </p:sp>
    </p:spTree>
    <p:extLst>
      <p:ext uri="{BB962C8B-B14F-4D97-AF65-F5344CB8AC3E}">
        <p14:creationId xmlns:p14="http://schemas.microsoft.com/office/powerpoint/2010/main" val="2651381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NYTCheltenham"/>
                <a:cs typeface="NYTCheltenham"/>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42338C-F91A-E746-A325-9793CE5DC6CB}" type="datetimeFigureOut">
              <a:rPr lang="en-US" smtClean="0"/>
              <a:t>9/4/23</a:t>
            </a:fld>
            <a:endParaRPr lang="en-US"/>
          </a:p>
        </p:txBody>
      </p:sp>
      <p:sp>
        <p:nvSpPr>
          <p:cNvPr id="6" name="Slide Number Placeholder 5"/>
          <p:cNvSpPr>
            <a:spLocks noGrp="1"/>
          </p:cNvSpPr>
          <p:nvPr>
            <p:ph type="sldNum" sz="quarter" idx="12"/>
          </p:nvPr>
        </p:nvSpPr>
        <p:spPr/>
        <p:txBody>
          <a:bodyPr/>
          <a:lstStyle/>
          <a:p>
            <a:fld id="{72E3C5E5-1620-704A-B1BC-D84381C5FEE1}" type="slidenum">
              <a:rPr lang="en-US" smtClean="0"/>
              <a:t>‹#›</a:t>
            </a:fld>
            <a:endParaRPr lang="en-US"/>
          </a:p>
        </p:txBody>
      </p:sp>
    </p:spTree>
    <p:extLst>
      <p:ext uri="{BB962C8B-B14F-4D97-AF65-F5344CB8AC3E}">
        <p14:creationId xmlns:p14="http://schemas.microsoft.com/office/powerpoint/2010/main" val="2621411148"/>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42338C-F91A-E746-A325-9793CE5DC6CB}" type="datetimeFigureOut">
              <a:rPr lang="en-US" smtClean="0"/>
              <a:t>9/4/23</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2E3C5E5-1620-704A-B1BC-D84381C5FEE1}" type="slidenum">
              <a:rPr lang="en-US" smtClean="0"/>
              <a:t>‹#›</a:t>
            </a:fld>
            <a:endParaRPr lang="en-US"/>
          </a:p>
        </p:txBody>
      </p:sp>
    </p:spTree>
    <p:extLst>
      <p:ext uri="{BB962C8B-B14F-4D97-AF65-F5344CB8AC3E}">
        <p14:creationId xmlns:p14="http://schemas.microsoft.com/office/powerpoint/2010/main" val="420276958"/>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42338C-F91A-E746-A325-9793CE5DC6CB}" type="datetimeFigureOut">
              <a:rPr lang="en-US" smtClean="0"/>
              <a:t>9/4/23</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2E3C5E5-1620-704A-B1BC-D84381C5FEE1}" type="slidenum">
              <a:rPr lang="en-US" smtClean="0"/>
              <a:t>‹#›</a:t>
            </a:fld>
            <a:endParaRPr lang="en-US"/>
          </a:p>
        </p:txBody>
      </p:sp>
    </p:spTree>
    <p:extLst>
      <p:ext uri="{BB962C8B-B14F-4D97-AF65-F5344CB8AC3E}">
        <p14:creationId xmlns:p14="http://schemas.microsoft.com/office/powerpoint/2010/main" val="226184707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9716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962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4546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8253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0804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2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979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965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Helvetica Neue Light" panose="02000403000000020004" pitchFamily="2" charset="0"/>
                <a:ea typeface="Helvetica Neue Light" panose="02000403000000020004" pitchFamily="2" charset="0"/>
                <a:cs typeface="Helvetica Neue Light" panose="02000403000000020004" pitchFamily="2" charset="0"/>
              </a:defRPr>
            </a:lvl1pPr>
            <a:lvl2pPr marL="685800" indent="-228600">
              <a:buSzPct val="80000"/>
              <a:buFont typeface="Helvetica" charset="0"/>
              <a:buChar char="-"/>
              <a:defRPr b="0" i="0">
                <a:solidFill>
                  <a:schemeClr val="tx1"/>
                </a:solidFill>
                <a:latin typeface="Helvetica Neue Light" panose="02000403000000020004" pitchFamily="2" charset="0"/>
                <a:ea typeface="Helvetica Neue Light" panose="02000403000000020004" pitchFamily="2" charset="0"/>
                <a:cs typeface="Helvetica Neue Light" panose="02000403000000020004" pitchFamily="2" charset="0"/>
              </a:defRPr>
            </a:lvl2pPr>
            <a:lvl3pPr marL="1143000" indent="-228600">
              <a:buFont typeface="Helvetica" charset="0"/>
              <a:buChar char="-"/>
              <a:defRPr b="0" i="0">
                <a:latin typeface="Helvetica Neue Light" panose="02000403000000020004" pitchFamily="2" charset="0"/>
                <a:ea typeface="Helvetica Neue Light" panose="02000403000000020004" pitchFamily="2" charset="0"/>
                <a:cs typeface="Helvetica Neue Light" panose="02000403000000020004" pitchFamily="2" charset="0"/>
              </a:defRPr>
            </a:lvl3pPr>
            <a:lvl4pPr marL="1600200" indent="-228600">
              <a:buFont typeface="Helvetica" charset="0"/>
              <a:buChar char="-"/>
              <a:defRPr b="0" i="0">
                <a:latin typeface="Helvetica Neue Light" panose="02000403000000020004" pitchFamily="2" charset="0"/>
                <a:ea typeface="Helvetica Neue Light" panose="02000403000000020004" pitchFamily="2" charset="0"/>
                <a:cs typeface="Helvetica Neue Light" panose="02000403000000020004" pitchFamily="2" charset="0"/>
              </a:defRPr>
            </a:lvl4pPr>
            <a:lvl5pPr marL="2057400" indent="-228600">
              <a:buFont typeface="Helvetica" charset="0"/>
              <a:buChar char="-"/>
              <a:defRPr b="0" i="0">
                <a:latin typeface="Helvetica Neue Light" panose="02000403000000020004" pitchFamily="2" charset="0"/>
                <a:ea typeface="Helvetica Neue Light" panose="02000403000000020004" pitchFamily="2" charset="0"/>
                <a:cs typeface="Helvetica Neue Light" panose="02000403000000020004"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842338C-F91A-E746-A325-9793CE5DC6CB}" type="datetimeFigureOut">
              <a:rPr lang="en-US" smtClean="0"/>
              <a:t>9/4/23</a:t>
            </a:fld>
            <a:endParaRPr lang="en-US"/>
          </a:p>
        </p:txBody>
      </p:sp>
      <p:sp>
        <p:nvSpPr>
          <p:cNvPr id="6" name="Slide Number Placeholder 5"/>
          <p:cNvSpPr>
            <a:spLocks noGrp="1"/>
          </p:cNvSpPr>
          <p:nvPr>
            <p:ph type="sldNum" sz="quarter" idx="12"/>
          </p:nvPr>
        </p:nvSpPr>
        <p:spPr/>
        <p:txBody>
          <a:bodyPr/>
          <a:lstStyle/>
          <a:p>
            <a:fld id="{72E3C5E5-1620-704A-B1BC-D84381C5FEE1}" type="slidenum">
              <a:rPr lang="en-US" smtClean="0"/>
              <a:t>‹#›</a:t>
            </a:fld>
            <a:endParaRPr lang="en-US"/>
          </a:p>
        </p:txBody>
      </p:sp>
    </p:spTree>
    <p:extLst>
      <p:ext uri="{BB962C8B-B14F-4D97-AF65-F5344CB8AC3E}">
        <p14:creationId xmlns:p14="http://schemas.microsoft.com/office/powerpoint/2010/main" val="2650931682"/>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7916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42338C-F91A-E746-A325-9793CE5DC6CB}" type="datetimeFigureOut">
              <a:rPr lang="en-US" smtClean="0"/>
              <a:t>9/4/23</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2E3C5E5-1620-704A-B1BC-D84381C5FEE1}" type="slidenum">
              <a:rPr lang="en-US" smtClean="0"/>
              <a:t>‹#›</a:t>
            </a:fld>
            <a:endParaRPr lang="en-US"/>
          </a:p>
        </p:txBody>
      </p:sp>
    </p:spTree>
    <p:extLst>
      <p:ext uri="{BB962C8B-B14F-4D97-AF65-F5344CB8AC3E}">
        <p14:creationId xmlns:p14="http://schemas.microsoft.com/office/powerpoint/2010/main" val="1781860741"/>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842338C-F91A-E746-A325-9793CE5DC6CB}" type="datetimeFigureOut">
              <a:rPr lang="en-US" smtClean="0"/>
              <a:t>9/4/23</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2E3C5E5-1620-704A-B1BC-D84381C5FEE1}" type="slidenum">
              <a:rPr lang="en-US" smtClean="0"/>
              <a:t>‹#›</a:t>
            </a:fld>
            <a:endParaRPr lang="en-US"/>
          </a:p>
        </p:txBody>
      </p:sp>
    </p:spTree>
    <p:extLst>
      <p:ext uri="{BB962C8B-B14F-4D97-AF65-F5344CB8AC3E}">
        <p14:creationId xmlns:p14="http://schemas.microsoft.com/office/powerpoint/2010/main" val="104432546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842338C-F91A-E746-A325-9793CE5DC6CB}" type="datetimeFigureOut">
              <a:rPr lang="en-US" smtClean="0"/>
              <a:t>9/4/23</a:t>
            </a:fld>
            <a:endParaRPr 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72E3C5E5-1620-704A-B1BC-D84381C5FEE1}" type="slidenum">
              <a:rPr lang="en-US" smtClean="0"/>
              <a:t>‹#›</a:t>
            </a:fld>
            <a:endParaRPr lang="en-US"/>
          </a:p>
        </p:txBody>
      </p:sp>
    </p:spTree>
    <p:extLst>
      <p:ext uri="{BB962C8B-B14F-4D97-AF65-F5344CB8AC3E}">
        <p14:creationId xmlns:p14="http://schemas.microsoft.com/office/powerpoint/2010/main" val="199728832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842338C-F91A-E746-A325-9793CE5DC6CB}" type="datetimeFigureOut">
              <a:rPr lang="en-US" smtClean="0"/>
              <a:t>9/4/23</a:t>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72E3C5E5-1620-704A-B1BC-D84381C5FEE1}" type="slidenum">
              <a:rPr lang="en-US" smtClean="0"/>
              <a:t>‹#›</a:t>
            </a:fld>
            <a:endParaRPr lang="en-US"/>
          </a:p>
        </p:txBody>
      </p:sp>
    </p:spTree>
    <p:extLst>
      <p:ext uri="{BB962C8B-B14F-4D97-AF65-F5344CB8AC3E}">
        <p14:creationId xmlns:p14="http://schemas.microsoft.com/office/powerpoint/2010/main" val="1780122326"/>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42338C-F91A-E746-A325-9793CE5DC6CB}" type="datetimeFigureOut">
              <a:rPr lang="en-US" smtClean="0"/>
              <a:t>9/4/23</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72E3C5E5-1620-704A-B1BC-D84381C5FEE1}" type="slidenum">
              <a:rPr lang="en-US" smtClean="0"/>
              <a:t>‹#›</a:t>
            </a:fld>
            <a:endParaRPr lang="en-US"/>
          </a:p>
        </p:txBody>
      </p:sp>
    </p:spTree>
    <p:extLst>
      <p:ext uri="{BB962C8B-B14F-4D97-AF65-F5344CB8AC3E}">
        <p14:creationId xmlns:p14="http://schemas.microsoft.com/office/powerpoint/2010/main" val="4095757957"/>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42338C-F91A-E746-A325-9793CE5DC6CB}" type="datetimeFigureOut">
              <a:rPr lang="en-US" smtClean="0"/>
              <a:t>9/4/23</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2E3C5E5-1620-704A-B1BC-D84381C5FEE1}" type="slidenum">
              <a:rPr lang="en-US" smtClean="0"/>
              <a:t>‹#›</a:t>
            </a:fld>
            <a:endParaRPr lang="en-US"/>
          </a:p>
        </p:txBody>
      </p:sp>
    </p:spTree>
    <p:extLst>
      <p:ext uri="{BB962C8B-B14F-4D97-AF65-F5344CB8AC3E}">
        <p14:creationId xmlns:p14="http://schemas.microsoft.com/office/powerpoint/2010/main" val="3020708546"/>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42338C-F91A-E746-A325-9793CE5DC6CB}" type="datetimeFigureOut">
              <a:rPr lang="en-US" smtClean="0"/>
              <a:t>9/4/23</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2E3C5E5-1620-704A-B1BC-D84381C5FEE1}" type="slidenum">
              <a:rPr lang="en-US" smtClean="0"/>
              <a:t>‹#›</a:t>
            </a:fld>
            <a:endParaRPr lang="en-US"/>
          </a:p>
        </p:txBody>
      </p:sp>
    </p:spTree>
    <p:extLst>
      <p:ext uri="{BB962C8B-B14F-4D97-AF65-F5344CB8AC3E}">
        <p14:creationId xmlns:p14="http://schemas.microsoft.com/office/powerpoint/2010/main" val="221250608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42338C-F91A-E746-A325-9793CE5DC6CB}" type="datetimeFigureOut">
              <a:rPr lang="en-US" smtClean="0"/>
              <a:t>9/4/23</a:t>
            </a:fld>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E3C5E5-1620-704A-B1BC-D84381C5FEE1}" type="slidenum">
              <a:rPr lang="en-US" smtClean="0"/>
              <a:t>‹#›</a:t>
            </a:fld>
            <a:endParaRPr lang="en-US"/>
          </a:p>
        </p:txBody>
      </p:sp>
    </p:spTree>
    <p:extLst>
      <p:ext uri="{BB962C8B-B14F-4D97-AF65-F5344CB8AC3E}">
        <p14:creationId xmlns:p14="http://schemas.microsoft.com/office/powerpoint/2010/main" val="66584936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51" r:id="rId13"/>
    <p:sldLayoutId id="2147483652" r:id="rId14"/>
    <p:sldLayoutId id="2147483653"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ct val="90000"/>
        </a:lnSpc>
        <a:spcBef>
          <a:spcPct val="0"/>
        </a:spcBef>
        <a:buNone/>
        <a:defRPr sz="3600" b="0" i="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120000"/>
        </a:lnSpc>
        <a:spcBef>
          <a:spcPts val="1000"/>
        </a:spcBef>
        <a:buFont typeface="Arial"/>
        <a:buChar char="•"/>
        <a:defRPr sz="2800" b="0" i="0" kern="1200">
          <a:solidFill>
            <a:schemeClr val="tx1"/>
          </a:solidFill>
          <a:latin typeface="Helvetica Neue Light" panose="02000403000000020004" pitchFamily="2" charset="0"/>
          <a:ea typeface="Helvetica Neue Light" panose="02000403000000020004" pitchFamily="2" charset="0"/>
          <a:cs typeface="+mn-cs"/>
        </a:defRPr>
      </a:lvl1pPr>
      <a:lvl2pPr marL="685800" indent="-228600" algn="l" defTabSz="914400" rtl="0" eaLnBrk="1" latinLnBrk="0" hangingPunct="1">
        <a:lnSpc>
          <a:spcPct val="120000"/>
        </a:lnSpc>
        <a:spcBef>
          <a:spcPts val="500"/>
        </a:spcBef>
        <a:buSzPct val="80000"/>
        <a:buFont typeface="Wingdings" charset="2"/>
        <a:buChar char="ü"/>
        <a:defRPr sz="2400" b="0" i="0" kern="1200">
          <a:solidFill>
            <a:schemeClr val="tx1"/>
          </a:solidFill>
          <a:latin typeface="Helvetica Neue Light" panose="02000403000000020004" pitchFamily="2" charset="0"/>
          <a:ea typeface="Helvetica Neue Light" panose="02000403000000020004" pitchFamily="2" charset="0"/>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Neue Light" panose="02000403000000020004" pitchFamily="2" charset="0"/>
          <a:ea typeface="Helvetica Neue Light" panose="02000403000000020004" pitchFamily="2" charset="0"/>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Neue Light" panose="02000403000000020004" pitchFamily="2" charset="0"/>
          <a:ea typeface="Helvetica Neue Light" panose="02000403000000020004" pitchFamily="2" charset="0"/>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Neue Light" panose="02000403000000020004" pitchFamily="2" charset="0"/>
          <a:ea typeface="Helvetica Neue Light" panose="02000403000000020004" pitchFamily="2" charset="0"/>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chart" Target="../charts/chart5.xml"/></Relationships>
</file>

<file path=ppt/slides/_rels/slide3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chart" Target="../charts/chart12.xml"/><Relationship Id="rId4" Type="http://schemas.openxmlformats.org/officeDocument/2006/relationships/chart" Target="../charts/char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codefresh.io/docker-tutorial/migrating-to-dock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68712" y="2249246"/>
            <a:ext cx="8017391" cy="584775"/>
          </a:xfrm>
          <a:prstGeom prst="rect">
            <a:avLst/>
          </a:prstGeom>
          <a:noFill/>
        </p:spPr>
        <p:txBody>
          <a:bodyPr wrap="square" rtlCol="0">
            <a:spAutoFit/>
          </a:bodyPr>
          <a:lstStyle/>
          <a:p>
            <a:pPr algn="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Adaptive Resource Views for Containers</a:t>
            </a:r>
            <a:endParaRPr lang="zh-CN" altLang="en-US" sz="3200" dirty="0">
              <a:latin typeface="Helvetica Neue" panose="02000503000000020004" pitchFamily="2" charset="0"/>
              <a:cs typeface="Helvetica Neue" panose="02000503000000020004" pitchFamily="2" charset="0"/>
            </a:endParaRPr>
          </a:p>
        </p:txBody>
      </p:sp>
      <p:sp>
        <p:nvSpPr>
          <p:cNvPr id="11" name="文本框 10"/>
          <p:cNvSpPr txBox="1"/>
          <p:nvPr/>
        </p:nvSpPr>
        <p:spPr>
          <a:xfrm>
            <a:off x="1293770" y="3610667"/>
            <a:ext cx="6976814" cy="892552"/>
          </a:xfrm>
          <a:prstGeom prst="rect">
            <a:avLst/>
          </a:prstGeom>
          <a:noFill/>
        </p:spPr>
        <p:txBody>
          <a:bodyPr wrap="square" rtlCol="0">
            <a:spAutoFit/>
          </a:bodyPr>
          <a:lstStyle/>
          <a:p>
            <a:pPr algn="ctr"/>
            <a:r>
              <a:rPr lang="en-US" altLang="zh-CN" b="1" dirty="0">
                <a:solidFill>
                  <a:schemeClr val="accent1">
                    <a:lumMod val="75000"/>
                  </a:schemeClr>
                </a:solidFill>
                <a:latin typeface="Helvetica Neue" panose="02000503000000020004"/>
                <a:ea typeface="Helvetica Neue Medium" panose="02000503000000020004" pitchFamily="2" charset="0"/>
                <a:cs typeface="Helvetica Neue Medium" panose="02000503000000020004" pitchFamily="2" charset="0"/>
              </a:rPr>
              <a:t>Hang Huang</a:t>
            </a:r>
            <a:r>
              <a:rPr lang="en-US" altLang="zh-CN" sz="1700" b="1" baseline="30000" dirty="0">
                <a:latin typeface="Helvetica Neue" panose="02000503000000020004"/>
                <a:ea typeface="Helvetica Neue Thin" panose="020B0403020202020204" pitchFamily="34" charset="0"/>
                <a:cs typeface="Helvetica Neue Condensed" panose="02000503000000020004" pitchFamily="2" charset="0"/>
              </a:rPr>
              <a:t>1</a:t>
            </a:r>
            <a:r>
              <a:rPr lang="en-US" altLang="zh-CN" sz="1700" dirty="0">
                <a:latin typeface="Helvetica Neue Thin" panose="020B0403020202020204" pitchFamily="34" charset="0"/>
                <a:ea typeface="Helvetica Neue Thin" panose="020B0403020202020204" pitchFamily="34" charset="0"/>
              </a:rPr>
              <a:t>, </a:t>
            </a:r>
            <a:r>
              <a:rPr lang="en-US" altLang="zh-CN" sz="1700" dirty="0" err="1">
                <a:latin typeface="Helvetica Neue" panose="02000503000000020004"/>
                <a:ea typeface="Helvetica Neue Thin" panose="020B0403020202020204" pitchFamily="34" charset="0"/>
              </a:rPr>
              <a:t>Jia</a:t>
            </a:r>
            <a:r>
              <a:rPr lang="en-US" altLang="zh-CN" sz="1700" dirty="0">
                <a:latin typeface="Helvetica Neue" panose="02000503000000020004"/>
                <a:ea typeface="Helvetica Neue Thin" panose="020B0403020202020204" pitchFamily="34" charset="0"/>
              </a:rPr>
              <a:t> Rao</a:t>
            </a:r>
            <a:r>
              <a:rPr lang="en-US" altLang="zh-CN" sz="1700" baseline="30000" dirty="0">
                <a:latin typeface="Helvetica Neue" panose="02000503000000020004"/>
                <a:ea typeface="Helvetica Neue Thin" panose="020B0403020202020204" pitchFamily="34" charset="0"/>
              </a:rPr>
              <a:t>2</a:t>
            </a:r>
            <a:r>
              <a:rPr lang="en-US" altLang="zh-CN" sz="1700" dirty="0">
                <a:latin typeface="Helvetica Neue" panose="02000503000000020004"/>
                <a:ea typeface="Helvetica Neue Thin" panose="020B0403020202020204" pitchFamily="34" charset="0"/>
              </a:rPr>
              <a:t>, Song Wu</a:t>
            </a:r>
            <a:r>
              <a:rPr lang="en-US" altLang="zh-CN" sz="1700" baseline="30000" dirty="0">
                <a:latin typeface="Helvetica Neue" panose="02000503000000020004"/>
                <a:ea typeface="Helvetica Neue Thin" panose="020B0403020202020204" pitchFamily="34" charset="0"/>
              </a:rPr>
              <a:t>1</a:t>
            </a:r>
            <a:r>
              <a:rPr lang="en-US" altLang="zh-CN" sz="1700" dirty="0">
                <a:latin typeface="Helvetica Neue" panose="02000503000000020004"/>
                <a:ea typeface="Helvetica Neue Thin" panose="020B0403020202020204" pitchFamily="34" charset="0"/>
              </a:rPr>
              <a:t>, Hai Jin</a:t>
            </a:r>
            <a:r>
              <a:rPr lang="en-US" altLang="zh-CN" sz="1700" baseline="30000" dirty="0">
                <a:latin typeface="Helvetica Neue" panose="02000503000000020004"/>
                <a:ea typeface="Helvetica Neue Thin" panose="020B0403020202020204" pitchFamily="34" charset="0"/>
              </a:rPr>
              <a:t>1</a:t>
            </a:r>
            <a:r>
              <a:rPr lang="en-US" altLang="zh-CN" sz="1700" dirty="0">
                <a:latin typeface="Helvetica Neue" panose="02000503000000020004"/>
                <a:ea typeface="Helvetica Neue Thin" panose="020B0403020202020204" pitchFamily="34" charset="0"/>
              </a:rPr>
              <a:t>, Kun Suo</a:t>
            </a:r>
            <a:r>
              <a:rPr lang="en-US" altLang="zh-CN" sz="1700" baseline="30000" dirty="0">
                <a:latin typeface="Helvetica Neue" panose="02000503000000020004"/>
                <a:ea typeface="Helvetica Neue Thin" panose="020B0403020202020204" pitchFamily="34" charset="0"/>
              </a:rPr>
              <a:t>2</a:t>
            </a:r>
            <a:r>
              <a:rPr lang="en-US" altLang="zh-CN" sz="1700" dirty="0">
                <a:latin typeface="Helvetica Neue" panose="02000503000000020004"/>
                <a:ea typeface="Helvetica Neue Thin" panose="020B0403020202020204" pitchFamily="34" charset="0"/>
              </a:rPr>
              <a:t>, </a:t>
            </a:r>
            <a:r>
              <a:rPr lang="en-US" altLang="zh-CN" sz="1700" dirty="0" err="1">
                <a:latin typeface="Helvetica Neue" panose="02000503000000020004"/>
                <a:ea typeface="Helvetica Neue Thin" panose="020B0403020202020204" pitchFamily="34" charset="0"/>
              </a:rPr>
              <a:t>Xiaofeng</a:t>
            </a:r>
            <a:r>
              <a:rPr lang="en-US" altLang="zh-CN" sz="1700" dirty="0">
                <a:latin typeface="Helvetica Neue" panose="02000503000000020004"/>
                <a:ea typeface="Helvetica Neue Thin" panose="020B0403020202020204" pitchFamily="34" charset="0"/>
              </a:rPr>
              <a:t> Wu</a:t>
            </a:r>
            <a:r>
              <a:rPr lang="en-US" altLang="zh-CN" sz="1700" baseline="30000" dirty="0">
                <a:latin typeface="Helvetica Neue" panose="02000503000000020004"/>
                <a:ea typeface="Helvetica Neue Thin" panose="020B0403020202020204" pitchFamily="34" charset="0"/>
              </a:rPr>
              <a:t>2</a:t>
            </a:r>
          </a:p>
          <a:p>
            <a:pPr algn="ctr"/>
            <a:r>
              <a:rPr lang="en-US" altLang="zh-CN" sz="1700" baseline="30000" dirty="0">
                <a:latin typeface="Helvetica Neue" panose="02000503000000020004"/>
                <a:ea typeface="Helvetica Neue Thin" panose="020B0403020202020204" pitchFamily="34" charset="0"/>
              </a:rPr>
              <a:t>1 </a:t>
            </a:r>
            <a:r>
              <a:rPr lang="en-US" altLang="zh-CN" sz="1700" dirty="0" err="1">
                <a:latin typeface="Helvetica Neue" panose="02000503000000020004"/>
                <a:ea typeface="Helvetica Neue Thin" panose="020B0403020202020204" pitchFamily="34" charset="0"/>
              </a:rPr>
              <a:t>Huazhong</a:t>
            </a:r>
            <a:r>
              <a:rPr lang="en-US" altLang="zh-CN" sz="1700" dirty="0">
                <a:latin typeface="Helvetica Neue" panose="02000503000000020004"/>
                <a:ea typeface="Helvetica Neue Thin" panose="020B0403020202020204" pitchFamily="34" charset="0"/>
              </a:rPr>
              <a:t> University of Science and Technology</a:t>
            </a:r>
          </a:p>
          <a:p>
            <a:pPr algn="ctr"/>
            <a:r>
              <a:rPr lang="en-US" altLang="zh-CN" sz="1700" dirty="0">
                <a:latin typeface="Helvetica Neue" panose="02000503000000020004"/>
                <a:ea typeface="Helvetica Neue Thin" panose="020B0403020202020204" pitchFamily="34" charset="0"/>
              </a:rPr>
              <a:t>	 </a:t>
            </a:r>
            <a:r>
              <a:rPr lang="en-US" altLang="zh-CN" sz="1700" baseline="30000" dirty="0">
                <a:latin typeface="Helvetica Neue" panose="02000503000000020004"/>
                <a:ea typeface="Helvetica Neue Thin" panose="020B0403020202020204" pitchFamily="34" charset="0"/>
              </a:rPr>
              <a:t>2 </a:t>
            </a:r>
            <a:r>
              <a:rPr lang="en-US" altLang="zh-CN" sz="1700" dirty="0">
                <a:latin typeface="Helvetica Neue" panose="02000503000000020004"/>
                <a:ea typeface="Helvetica Neue Thin" panose="020B0403020202020204" pitchFamily="34" charset="0"/>
              </a:rPr>
              <a:t>The University of Texas at Arlington</a:t>
            </a:r>
          </a:p>
        </p:txBody>
      </p:sp>
      <p:sp>
        <p:nvSpPr>
          <p:cNvPr id="12" name="文本框 11"/>
          <p:cNvSpPr txBox="1"/>
          <p:nvPr/>
        </p:nvSpPr>
        <p:spPr>
          <a:xfrm>
            <a:off x="7040880" y="6550223"/>
            <a:ext cx="2103120" cy="307777"/>
          </a:xfrm>
          <a:prstGeom prst="rect">
            <a:avLst/>
          </a:prstGeom>
          <a:noFill/>
        </p:spPr>
        <p:txBody>
          <a:bodyPr wrap="square" rtlCol="0">
            <a:spAutoFit/>
          </a:bodyPr>
          <a:lstStyle/>
          <a:p>
            <a:pPr algn="r"/>
            <a:r>
              <a:rPr lang="en-US" altLang="zh-CN" sz="1400" dirty="0"/>
              <a:t>June 28 2019</a:t>
            </a:r>
            <a:endParaRPr lang="zh-CN" altLang="en-US" sz="1400" dirty="0"/>
          </a:p>
        </p:txBody>
      </p:sp>
      <p:pic>
        <p:nvPicPr>
          <p:cNvPr id="8" name="图片 10">
            <a:extLst>
              <a:ext uri="{FF2B5EF4-FFF2-40B4-BE49-F238E27FC236}">
                <a16:creationId xmlns:a16="http://schemas.microsoft.com/office/drawing/2014/main" id="{AF7D37D5-52CD-8344-94A0-364A4B8823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 y="5921375"/>
            <a:ext cx="3346517" cy="838200"/>
          </a:xfrm>
          <a:prstGeom prst="rect">
            <a:avLst/>
          </a:prstGeom>
        </p:spPr>
      </p:pic>
      <p:pic>
        <p:nvPicPr>
          <p:cNvPr id="7" name="Picture 6">
            <a:extLst>
              <a:ext uri="{FF2B5EF4-FFF2-40B4-BE49-F238E27FC236}">
                <a16:creationId xmlns:a16="http://schemas.microsoft.com/office/drawing/2014/main" id="{68C0DFB6-BBA0-9541-AEB6-D8BD692699C3}"/>
              </a:ext>
            </a:extLst>
          </p:cNvPr>
          <p:cNvPicPr>
            <a:picLocks noChangeAspect="1"/>
          </p:cNvPicPr>
          <p:nvPr/>
        </p:nvPicPr>
        <p:blipFill>
          <a:blip r:embed="rId4"/>
          <a:stretch>
            <a:fillRect/>
          </a:stretch>
        </p:blipFill>
        <p:spPr>
          <a:xfrm>
            <a:off x="5246647" y="5752195"/>
            <a:ext cx="2353120" cy="1176560"/>
          </a:xfrm>
          <a:prstGeom prst="rect">
            <a:avLst/>
          </a:prstGeom>
        </p:spPr>
      </p:pic>
      <p:grpSp>
        <p:nvGrpSpPr>
          <p:cNvPr id="9" name="组合 12">
            <a:extLst>
              <a:ext uri="{FF2B5EF4-FFF2-40B4-BE49-F238E27FC236}">
                <a16:creationId xmlns:a16="http://schemas.microsoft.com/office/drawing/2014/main" id="{DBAB78DD-B59F-E54A-8623-498191AF848C}"/>
              </a:ext>
            </a:extLst>
          </p:cNvPr>
          <p:cNvGrpSpPr>
            <a:grpSpLocks/>
          </p:cNvGrpSpPr>
          <p:nvPr/>
        </p:nvGrpSpPr>
        <p:grpSpPr bwMode="auto">
          <a:xfrm>
            <a:off x="4086578" y="6037263"/>
            <a:ext cx="838200" cy="722312"/>
            <a:chOff x="7236296" y="44624"/>
            <a:chExt cx="1800200" cy="1281619"/>
          </a:xfrm>
        </p:grpSpPr>
        <p:pic>
          <p:nvPicPr>
            <p:cNvPr id="13" name="Picture 9" descr="C:\Users\hftsin\Desktop\scts.jpg">
              <a:extLst>
                <a:ext uri="{FF2B5EF4-FFF2-40B4-BE49-F238E27FC236}">
                  <a16:creationId xmlns:a16="http://schemas.microsoft.com/office/drawing/2014/main" id="{81506661-A22D-9241-83FE-7BF5A0B1A6C1}"/>
                </a:ext>
              </a:extLst>
            </p:cNvPr>
            <p:cNvPicPr>
              <a:picLocks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236296" y="44624"/>
              <a:ext cx="1800200" cy="464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descr="C:\Users\hftsin\Desktop\cgcl.jpg">
              <a:extLst>
                <a:ext uri="{FF2B5EF4-FFF2-40B4-BE49-F238E27FC236}">
                  <a16:creationId xmlns:a16="http://schemas.microsoft.com/office/drawing/2014/main" id="{79071822-1278-4E4E-B8A8-9470A4F370AB}"/>
                </a:ext>
              </a:extLst>
            </p:cNvPr>
            <p:cNvPicPr>
              <a:picLocks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236296" y="564243"/>
              <a:ext cx="1800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852480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DFBE38-191C-274F-9EB2-73CDA5DB032F}"/>
              </a:ext>
            </a:extLst>
          </p:cNvPr>
          <p:cNvSpPr>
            <a:spLocks noGrp="1"/>
          </p:cNvSpPr>
          <p:nvPr>
            <p:ph type="sldNum" sz="quarter" idx="12"/>
          </p:nvPr>
        </p:nvSpPr>
        <p:spPr/>
        <p:txBody>
          <a:bodyPr/>
          <a:lstStyle/>
          <a:p>
            <a:fld id="{72E3C5E5-1620-704A-B1BC-D84381C5FEE1}" type="slidenum">
              <a:rPr lang="en-US" smtClean="0"/>
              <a:t>10</a:t>
            </a:fld>
            <a:endParaRPr lang="en-US"/>
          </a:p>
        </p:txBody>
      </p:sp>
      <p:pic>
        <p:nvPicPr>
          <p:cNvPr id="7" name="Picture 6">
            <a:extLst>
              <a:ext uri="{FF2B5EF4-FFF2-40B4-BE49-F238E27FC236}">
                <a16:creationId xmlns:a16="http://schemas.microsoft.com/office/drawing/2014/main" id="{D8F1DA88-12A1-4049-9DD4-922133E0FF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4656" y="0"/>
            <a:ext cx="1809344" cy="1643743"/>
          </a:xfrm>
          <a:prstGeom prst="rect">
            <a:avLst/>
          </a:prstGeom>
        </p:spPr>
      </p:pic>
      <p:sp>
        <p:nvSpPr>
          <p:cNvPr id="8" name="TextBox 7">
            <a:extLst>
              <a:ext uri="{FF2B5EF4-FFF2-40B4-BE49-F238E27FC236}">
                <a16:creationId xmlns:a16="http://schemas.microsoft.com/office/drawing/2014/main" id="{85322C6E-528D-EC46-988E-AF2A1BCA3718}"/>
              </a:ext>
            </a:extLst>
          </p:cNvPr>
          <p:cNvSpPr txBox="1"/>
          <p:nvPr/>
        </p:nvSpPr>
        <p:spPr>
          <a:xfrm>
            <a:off x="1808046" y="1883816"/>
            <a:ext cx="5526610" cy="1015663"/>
          </a:xfrm>
          <a:prstGeom prst="rect">
            <a:avLst/>
          </a:prstGeom>
          <a:noFill/>
        </p:spPr>
        <p:txBody>
          <a:bodyPr wrap="square" rtlCol="0">
            <a:spAutoFit/>
          </a:bodyPr>
          <a:lstStyle/>
          <a:p>
            <a:pPr algn="ctr"/>
            <a:r>
              <a:rPr lang="en-US" altLang="zh-CN" sz="2000" dirty="0">
                <a:latin typeface="Helvetica Neue Light" panose="02000403000000020004" pitchFamily="2" charset="0"/>
                <a:ea typeface="Helvetica Neue Light" panose="02000403000000020004" pitchFamily="2" charset="0"/>
              </a:rPr>
              <a:t>T</a:t>
            </a:r>
            <a:r>
              <a:rPr lang="en-US" sz="2000" dirty="0">
                <a:latin typeface="Helvetica Neue Light" panose="02000403000000020004" pitchFamily="2" charset="0"/>
                <a:ea typeface="Helvetica Neue Light" panose="02000403000000020004" pitchFamily="2" charset="0"/>
              </a:rPr>
              <a:t>he absence of the virtual hardware abstraction allows containers to </a:t>
            </a:r>
            <a:r>
              <a:rPr lang="en-US" sz="2000" b="1" i="1" dirty="0">
                <a:solidFill>
                  <a:srgbClr val="C00000"/>
                </a:solidFill>
                <a:latin typeface="Helvetica Neue Light" panose="02000403000000020004" pitchFamily="2" charset="0"/>
                <a:ea typeface="Helvetica Neue Light" panose="02000403000000020004" pitchFamily="2" charset="0"/>
              </a:rPr>
              <a:t>observe</a:t>
            </a:r>
            <a:r>
              <a:rPr lang="en-US" sz="2000" dirty="0">
                <a:latin typeface="Helvetica Neue Light" panose="02000403000000020004" pitchFamily="2" charset="0"/>
                <a:ea typeface="Helvetica Neue Light" panose="02000403000000020004" pitchFamily="2" charset="0"/>
              </a:rPr>
              <a:t> the </a:t>
            </a:r>
            <a:r>
              <a:rPr lang="en-US" sz="2000" b="1" i="1" dirty="0">
                <a:solidFill>
                  <a:srgbClr val="C00000"/>
                </a:solidFill>
                <a:latin typeface="Helvetica Neue Light" panose="02000403000000020004" pitchFamily="2" charset="0"/>
                <a:ea typeface="Helvetica Neue Light" panose="02000403000000020004" pitchFamily="2" charset="0"/>
              </a:rPr>
              <a:t>total available </a:t>
            </a:r>
            <a:r>
              <a:rPr lang="en-US" sz="2000" dirty="0">
                <a:latin typeface="Helvetica Neue Light" panose="02000403000000020004" pitchFamily="2" charset="0"/>
                <a:ea typeface="Helvetica Neue Light" panose="02000403000000020004" pitchFamily="2" charset="0"/>
              </a:rPr>
              <a:t>resources on a host</a:t>
            </a:r>
            <a:endParaRPr lang="en-US" sz="2000"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7AF533BB-12A9-E94A-B558-72CB3D7B9E07}"/>
              </a:ext>
            </a:extLst>
          </p:cNvPr>
          <p:cNvSpPr txBox="1"/>
          <p:nvPr/>
        </p:nvSpPr>
        <p:spPr>
          <a:xfrm>
            <a:off x="3927585" y="1459077"/>
            <a:ext cx="1428596" cy="369332"/>
          </a:xfrm>
          <a:prstGeom prst="rect">
            <a:avLst/>
          </a:prstGeom>
          <a:noFill/>
        </p:spPr>
        <p:txBody>
          <a:bodyPr wrap="none" rtlCol="0">
            <a:spAutoFit/>
          </a:bodyPr>
          <a:lstStyle/>
          <a:p>
            <a:r>
              <a:rPr lang="en-US" altLang="zh-CN" b="1"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Application</a:t>
            </a:r>
            <a:endParaRPr lang="en-US" b="1"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A9F9E885-C694-FC4C-95A9-992013CB5E54}"/>
              </a:ext>
            </a:extLst>
          </p:cNvPr>
          <p:cNvSpPr txBox="1"/>
          <p:nvPr/>
        </p:nvSpPr>
        <p:spPr>
          <a:xfrm>
            <a:off x="1808046" y="4027313"/>
            <a:ext cx="5526610" cy="1015663"/>
          </a:xfrm>
          <a:prstGeom prst="rect">
            <a:avLst/>
          </a:prstGeom>
          <a:noFill/>
        </p:spPr>
        <p:txBody>
          <a:bodyPr wrap="square" rtlCol="0">
            <a:spAutoFit/>
          </a:bodyPr>
          <a:lstStyle/>
          <a:p>
            <a:pPr algn="ctr"/>
            <a:r>
              <a:rPr lang="en-US" altLang="zh-CN" sz="2000" dirty="0">
                <a:latin typeface="Helvetica Neue Light" panose="02000403000000020004" pitchFamily="2" charset="0"/>
                <a:ea typeface="Helvetica Neue Light" panose="02000403000000020004" pitchFamily="2" charset="0"/>
              </a:rPr>
              <a:t>Containers</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are</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only</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limited</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to</a:t>
            </a:r>
            <a:r>
              <a:rPr lang="zh-CN" altLang="en-US" sz="2000" dirty="0">
                <a:latin typeface="Helvetica Neue Light" panose="02000403000000020004" pitchFamily="2" charset="0"/>
                <a:ea typeface="Helvetica Neue Light" panose="02000403000000020004" pitchFamily="2" charset="0"/>
              </a:rPr>
              <a:t> </a:t>
            </a:r>
            <a:r>
              <a:rPr lang="en-US" altLang="zh-CN" sz="2000" b="1" i="1" dirty="0">
                <a:solidFill>
                  <a:srgbClr val="C00000"/>
                </a:solidFill>
                <a:latin typeface="Helvetica Neue Light" panose="02000403000000020004" pitchFamily="2" charset="0"/>
                <a:ea typeface="Helvetica Neue Light" panose="02000403000000020004" pitchFamily="2" charset="0"/>
              </a:rPr>
              <a:t>access</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a</a:t>
            </a:r>
            <a:r>
              <a:rPr lang="zh-CN" altLang="en-US" sz="2000" dirty="0">
                <a:latin typeface="Helvetica Neue Light" panose="02000403000000020004" pitchFamily="2" charset="0"/>
                <a:ea typeface="Helvetica Neue Light" panose="02000403000000020004" pitchFamily="2" charset="0"/>
              </a:rPr>
              <a:t> </a:t>
            </a:r>
            <a:r>
              <a:rPr lang="en-US" altLang="zh-CN" sz="2000" b="1" i="1" dirty="0">
                <a:solidFill>
                  <a:srgbClr val="C00000"/>
                </a:solidFill>
                <a:latin typeface="Helvetica Neue Light" panose="02000403000000020004" pitchFamily="2" charset="0"/>
                <a:ea typeface="Helvetica Neue Light" panose="02000403000000020004" pitchFamily="2" charset="0"/>
              </a:rPr>
              <a:t>subset</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of</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system</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resources</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due</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to</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resource</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capping</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or</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multiplexing</a:t>
            </a:r>
            <a:endParaRPr lang="en-US" sz="2000"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11" name="TextBox 10">
            <a:extLst>
              <a:ext uri="{FF2B5EF4-FFF2-40B4-BE49-F238E27FC236}">
                <a16:creationId xmlns:a16="http://schemas.microsoft.com/office/drawing/2014/main" id="{12CC42CB-F8CF-F84C-98F5-D5840E11FB29}"/>
              </a:ext>
            </a:extLst>
          </p:cNvPr>
          <p:cNvSpPr txBox="1"/>
          <p:nvPr/>
        </p:nvSpPr>
        <p:spPr>
          <a:xfrm>
            <a:off x="3857053" y="5145665"/>
            <a:ext cx="1742785" cy="369332"/>
          </a:xfrm>
          <a:prstGeom prst="rect">
            <a:avLst/>
          </a:prstGeom>
          <a:noFill/>
        </p:spPr>
        <p:txBody>
          <a:bodyPr wrap="none" rtlCol="0">
            <a:spAutoFit/>
          </a:bodyPr>
          <a:lstStyle/>
          <a:p>
            <a:r>
              <a:rPr lang="en-US" altLang="zh-CN"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System</a:t>
            </a:r>
            <a:r>
              <a:rPr lang="zh-CN" altLang="en-US"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admin</a:t>
            </a:r>
            <a:endParaRPr lang="en-US"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5" name="Picture 14">
            <a:extLst>
              <a:ext uri="{FF2B5EF4-FFF2-40B4-BE49-F238E27FC236}">
                <a16:creationId xmlns:a16="http://schemas.microsoft.com/office/drawing/2014/main" id="{9714BCD5-1F4F-DE44-BFD4-3A13F2540E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68639" y="3045712"/>
            <a:ext cx="803487" cy="832705"/>
          </a:xfrm>
          <a:prstGeom prst="rect">
            <a:avLst/>
          </a:prstGeom>
        </p:spPr>
      </p:pic>
    </p:spTree>
    <p:extLst>
      <p:ext uri="{BB962C8B-B14F-4D97-AF65-F5344CB8AC3E}">
        <p14:creationId xmlns:p14="http://schemas.microsoft.com/office/powerpoint/2010/main" val="2711521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ED3F8E-22B8-3145-A4EF-66DD85E2DE68}"/>
              </a:ext>
            </a:extLst>
          </p:cNvPr>
          <p:cNvSpPr>
            <a:spLocks noGrp="1"/>
          </p:cNvSpPr>
          <p:nvPr>
            <p:ph type="sldNum" sz="quarter" idx="12"/>
          </p:nvPr>
        </p:nvSpPr>
        <p:spPr/>
        <p:txBody>
          <a:bodyPr/>
          <a:lstStyle/>
          <a:p>
            <a:fld id="{72E3C5E5-1620-704A-B1BC-D84381C5FEE1}" type="slidenum">
              <a:rPr lang="en-US" smtClean="0"/>
              <a:t>11</a:t>
            </a:fld>
            <a:endParaRPr lang="en-US"/>
          </a:p>
        </p:txBody>
      </p:sp>
      <p:sp>
        <p:nvSpPr>
          <p:cNvPr id="5" name="TextBox 4">
            <a:extLst>
              <a:ext uri="{FF2B5EF4-FFF2-40B4-BE49-F238E27FC236}">
                <a16:creationId xmlns:a16="http://schemas.microsoft.com/office/drawing/2014/main" id="{BE2CB9BF-63BC-604E-9C98-1FC49418B498}"/>
              </a:ext>
            </a:extLst>
          </p:cNvPr>
          <p:cNvSpPr txBox="1"/>
          <p:nvPr/>
        </p:nvSpPr>
        <p:spPr>
          <a:xfrm>
            <a:off x="1774982" y="2558730"/>
            <a:ext cx="5790589" cy="1815882"/>
          </a:xfrm>
          <a:prstGeom prst="rect">
            <a:avLst/>
          </a:prstGeom>
          <a:noFill/>
        </p:spPr>
        <p:txBody>
          <a:bodyPr wrap="square" rtlCol="0">
            <a:spAutoFit/>
          </a:bodyPr>
          <a:lstStyle/>
          <a:p>
            <a:pPr algn="ctr"/>
            <a:r>
              <a:rPr lang="en-US" altLang="zh-CN" sz="2800" dirty="0">
                <a:latin typeface="Helvetica Neue Light" panose="02000403000000020004" pitchFamily="2" charset="0"/>
                <a:ea typeface="Helvetica Neue Light" panose="02000403000000020004" pitchFamily="2" charset="0"/>
                <a:cs typeface="Helvetica Neue" panose="02000503000000020004" pitchFamily="2" charset="0"/>
              </a:rPr>
              <a:t>Many</a:t>
            </a:r>
            <a:r>
              <a:rPr lang="zh-CN" altLang="en-US" sz="2800"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2800" dirty="0">
                <a:latin typeface="Helvetica Neue Light" panose="02000403000000020004" pitchFamily="2" charset="0"/>
                <a:ea typeface="Helvetica Neue Light" panose="02000403000000020004" pitchFamily="2" charset="0"/>
                <a:cs typeface="Helvetica Neue" panose="02000503000000020004" pitchFamily="2" charset="0"/>
              </a:rPr>
              <a:t>applications</a:t>
            </a:r>
            <a:r>
              <a:rPr lang="zh-CN" altLang="en-US" sz="2800"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2800" dirty="0">
                <a:latin typeface="Helvetica Neue Light" panose="02000403000000020004" pitchFamily="2" charset="0"/>
                <a:ea typeface="Helvetica Neue Light" panose="02000403000000020004" pitchFamily="2" charset="0"/>
                <a:cs typeface="Helvetica Neue" panose="02000503000000020004" pitchFamily="2" charset="0"/>
              </a:rPr>
              <a:t>behave</a:t>
            </a:r>
            <a:r>
              <a:rPr lang="zh-CN" altLang="en-US" sz="2800"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2800" dirty="0">
                <a:latin typeface="Helvetica Neue Light" panose="02000403000000020004" pitchFamily="2" charset="0"/>
                <a:ea typeface="Helvetica Neue Light" panose="02000403000000020004" pitchFamily="2" charset="0"/>
                <a:cs typeface="Helvetica Neue" panose="02000503000000020004" pitchFamily="2" charset="0"/>
              </a:rPr>
              <a:t>differently</a:t>
            </a:r>
            <a:r>
              <a:rPr lang="zh-CN" altLang="en-US" sz="2800"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2800" dirty="0">
                <a:latin typeface="Helvetica Neue Light" panose="02000403000000020004" pitchFamily="2" charset="0"/>
                <a:ea typeface="Helvetica Neue Light" panose="02000403000000020004" pitchFamily="2" charset="0"/>
                <a:cs typeface="Helvetica Neue" panose="02000503000000020004" pitchFamily="2" charset="0"/>
              </a:rPr>
              <a:t>when</a:t>
            </a:r>
            <a:r>
              <a:rPr lang="zh-CN" altLang="en-US" sz="2800"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2800" dirty="0">
                <a:latin typeface="Helvetica Neue Light" panose="02000403000000020004" pitchFamily="2" charset="0"/>
                <a:ea typeface="Helvetica Neue Light" panose="02000403000000020004" pitchFamily="2" charset="0"/>
                <a:cs typeface="Helvetica Neue" panose="02000503000000020004" pitchFamily="2" charset="0"/>
              </a:rPr>
              <a:t>containerized</a:t>
            </a:r>
            <a:r>
              <a:rPr lang="zh-CN" altLang="en-US" sz="2800"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2800" dirty="0">
                <a:latin typeface="Helvetica Neue Light" panose="02000403000000020004" pitchFamily="2" charset="0"/>
                <a:ea typeface="Helvetica Neue Light" panose="02000403000000020004" pitchFamily="2" charset="0"/>
                <a:cs typeface="Helvetica Neue" panose="02000503000000020004" pitchFamily="2" charset="0"/>
              </a:rPr>
              <a:t>due</a:t>
            </a:r>
            <a:r>
              <a:rPr lang="zh-CN" altLang="en-US" sz="2800"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2800" dirty="0">
                <a:latin typeface="Helvetica Neue Light" panose="02000403000000020004" pitchFamily="2" charset="0"/>
                <a:ea typeface="Helvetica Neue Light" panose="02000403000000020004" pitchFamily="2" charset="0"/>
                <a:cs typeface="Helvetica Neue" panose="02000503000000020004" pitchFamily="2" charset="0"/>
              </a:rPr>
              <a:t>to</a:t>
            </a:r>
            <a:r>
              <a:rPr lang="zh-CN" altLang="en-US" sz="2800"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2800" dirty="0">
                <a:latin typeface="Helvetica Neue Light" panose="02000403000000020004" pitchFamily="2" charset="0"/>
                <a:ea typeface="Helvetica Neue Light" panose="02000403000000020004" pitchFamily="2" charset="0"/>
                <a:cs typeface="Helvetica Neue" panose="02000503000000020004" pitchFamily="2" charset="0"/>
              </a:rPr>
              <a:t>the</a:t>
            </a:r>
            <a:r>
              <a:rPr lang="zh-CN" altLang="en-US" sz="2800"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2800" dirty="0">
                <a:latin typeface="Helvetica Neue Light" panose="02000403000000020004" pitchFamily="2" charset="0"/>
                <a:ea typeface="Helvetica Neue Light" panose="02000403000000020004" pitchFamily="2" charset="0"/>
                <a:cs typeface="Helvetica Neue" panose="02000503000000020004" pitchFamily="2" charset="0"/>
              </a:rPr>
              <a:t>gap</a:t>
            </a:r>
            <a:r>
              <a:rPr lang="zh-CN" altLang="en-US" sz="2800"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2800" dirty="0">
                <a:latin typeface="Helvetica Neue Light" panose="02000403000000020004" pitchFamily="2" charset="0"/>
                <a:ea typeface="Helvetica Neue Light" panose="02000403000000020004" pitchFamily="2" charset="0"/>
                <a:cs typeface="Helvetica Neue" panose="02000503000000020004" pitchFamily="2" charset="0"/>
              </a:rPr>
              <a:t>between</a:t>
            </a:r>
            <a:r>
              <a:rPr lang="zh-CN" altLang="en-US" sz="2800"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2800" b="1" i="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resource</a:t>
            </a:r>
            <a:r>
              <a:rPr lang="zh-CN" altLang="en-US" sz="2800" b="1" i="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2800" b="1" i="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availability</a:t>
            </a:r>
            <a:r>
              <a:rPr lang="zh-CN" altLang="en-US" sz="2800"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2800" dirty="0">
                <a:latin typeface="Helvetica Neue Light" panose="02000403000000020004" pitchFamily="2" charset="0"/>
                <a:ea typeface="Helvetica Neue Light" panose="02000403000000020004" pitchFamily="2" charset="0"/>
                <a:cs typeface="Helvetica Neue" panose="02000503000000020004" pitchFamily="2" charset="0"/>
              </a:rPr>
              <a:t>and</a:t>
            </a:r>
            <a:r>
              <a:rPr lang="zh-CN" altLang="en-US" sz="2800" dirty="0">
                <a:latin typeface="Helvetica Neue Light" panose="02000403000000020004" pitchFamily="2" charset="0"/>
                <a:ea typeface="Helvetica Neue Light" panose="02000403000000020004" pitchFamily="2" charset="0"/>
                <a:cs typeface="Helvetica Neue" panose="02000503000000020004" pitchFamily="2" charset="0"/>
              </a:rPr>
              <a:t> </a:t>
            </a:r>
            <a:r>
              <a:rPr lang="en-US" altLang="zh-CN" sz="2800" b="1" i="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constraints</a:t>
            </a:r>
            <a:endParaRPr lang="en-US" sz="2800" b="1" i="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205250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96220" y="677090"/>
            <a:ext cx="7057293" cy="584775"/>
          </a:xfrm>
          <a:prstGeom prst="rect">
            <a:avLst/>
          </a:prstGeom>
        </p:spPr>
        <p:txBody>
          <a:bodyPr wrap="square">
            <a:spAutoFit/>
          </a:bodyPr>
          <a:lstStyle/>
          <a:p>
            <a:pPr algn="ct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Resource Availability vs. Constraints</a:t>
            </a:r>
            <a:endParaRPr lang="zh-CN" altLang="en-US" sz="3200" dirty="0">
              <a:latin typeface="Helvetica Neue" panose="02000503000000020004" pitchFamily="2" charset="0"/>
              <a:cs typeface="Helvetica Neue" panose="02000503000000020004" pitchFamily="2" charset="0"/>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2082" y="2443474"/>
            <a:ext cx="736879" cy="714977"/>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859" y="1573904"/>
            <a:ext cx="3329996" cy="2349795"/>
          </a:xfrm>
          <a:prstGeom prst="rect">
            <a:avLst/>
          </a:prstGeom>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53482" y="2140563"/>
            <a:ext cx="811172" cy="851916"/>
          </a:xfrm>
          <a:prstGeom prst="rect">
            <a:avLst/>
          </a:prstGeom>
        </p:spPr>
      </p:pic>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225" y="2140563"/>
            <a:ext cx="811172" cy="851916"/>
          </a:xfrm>
          <a:prstGeom prst="rect">
            <a:avLst/>
          </a:prstGeom>
        </p:spPr>
      </p:pic>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4968" y="2140563"/>
            <a:ext cx="811172" cy="851916"/>
          </a:xfrm>
          <a:prstGeom prst="rect">
            <a:avLst/>
          </a:prstGeom>
        </p:spPr>
      </p:pic>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10711" y="2140563"/>
            <a:ext cx="811172" cy="851916"/>
          </a:xfrm>
          <a:prstGeom prst="rect">
            <a:avLst/>
          </a:prstGeom>
        </p:spPr>
      </p:pic>
      <p:pic>
        <p:nvPicPr>
          <p:cNvPr id="21" name="图片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0369" y="2664782"/>
            <a:ext cx="811172" cy="851916"/>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6112" y="2664782"/>
            <a:ext cx="811172" cy="851916"/>
          </a:xfrm>
          <a:prstGeom prst="rect">
            <a:avLst/>
          </a:prstGeom>
        </p:spPr>
      </p:pic>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1855" y="2664782"/>
            <a:ext cx="811172" cy="851916"/>
          </a:xfrm>
          <a:prstGeom prst="rect">
            <a:avLst/>
          </a:prstGeom>
        </p:spPr>
      </p:pic>
      <p:pic>
        <p:nvPicPr>
          <p:cNvPr id="24" name="图片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97598" y="2664782"/>
            <a:ext cx="811172" cy="851916"/>
          </a:xfrm>
          <a:prstGeom prst="rect">
            <a:avLst/>
          </a:prstGeom>
        </p:spPr>
      </p:pic>
      <p:sp>
        <p:nvSpPr>
          <p:cNvPr id="25" name="文本框 24"/>
          <p:cNvSpPr txBox="1"/>
          <p:nvPr/>
        </p:nvSpPr>
        <p:spPr>
          <a:xfrm>
            <a:off x="706952" y="2074142"/>
            <a:ext cx="1360994" cy="369332"/>
          </a:xfrm>
          <a:prstGeom prst="rect">
            <a:avLst/>
          </a:prstGeom>
          <a:noFill/>
        </p:spPr>
        <p:txBody>
          <a:bodyPr wrap="square" rtlCol="0">
            <a:spAutoFit/>
          </a:bodyPr>
          <a:lstStyle/>
          <a:p>
            <a:r>
              <a:rPr lang="en-US" altLang="zh-CN" dirty="0" err="1"/>
              <a:t>kubernetes</a:t>
            </a:r>
            <a:endParaRPr lang="zh-CN" altLang="en-US" dirty="0"/>
          </a:p>
        </p:txBody>
      </p:sp>
      <p:grpSp>
        <p:nvGrpSpPr>
          <p:cNvPr id="111" name="组合 110"/>
          <p:cNvGrpSpPr/>
          <p:nvPr/>
        </p:nvGrpSpPr>
        <p:grpSpPr>
          <a:xfrm>
            <a:off x="3015739" y="4532881"/>
            <a:ext cx="1434571" cy="356960"/>
            <a:chOff x="3015739" y="4532881"/>
            <a:chExt cx="1434571" cy="356960"/>
          </a:xfrm>
        </p:grpSpPr>
        <p:sp>
          <p:nvSpPr>
            <p:cNvPr id="110" name="文本框 109"/>
            <p:cNvSpPr txBox="1"/>
            <p:nvPr/>
          </p:nvSpPr>
          <p:spPr>
            <a:xfrm>
              <a:off x="3152900" y="4532881"/>
              <a:ext cx="1297410" cy="307777"/>
            </a:xfrm>
            <a:prstGeom prst="rect">
              <a:avLst/>
            </a:prstGeom>
            <a:noFill/>
          </p:spPr>
          <p:txBody>
            <a:bodyPr wrap="square" rtlCol="0">
              <a:spAutoFit/>
            </a:bodyPr>
            <a:lstStyle/>
            <a:p>
              <a:r>
                <a:rPr lang="en-US" altLang="zh-CN" sz="1400" b="1" dirty="0"/>
                <a:t>I own 8 cores</a:t>
              </a:r>
              <a:endParaRPr lang="zh-CN" altLang="en-US" sz="1400" b="1" dirty="0"/>
            </a:p>
          </p:txBody>
        </p:sp>
        <p:sp>
          <p:nvSpPr>
            <p:cNvPr id="32" name="下箭头 31"/>
            <p:cNvSpPr/>
            <p:nvPr/>
          </p:nvSpPr>
          <p:spPr>
            <a:xfrm>
              <a:off x="3015739" y="4612501"/>
              <a:ext cx="183891" cy="2773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2" name="组合 111"/>
          <p:cNvGrpSpPr/>
          <p:nvPr/>
        </p:nvGrpSpPr>
        <p:grpSpPr>
          <a:xfrm>
            <a:off x="2572608" y="4950949"/>
            <a:ext cx="1178113" cy="466494"/>
            <a:chOff x="2572608" y="4950949"/>
            <a:chExt cx="1178113" cy="466494"/>
          </a:xfrm>
        </p:grpSpPr>
        <p:sp>
          <p:nvSpPr>
            <p:cNvPr id="46" name="矩形 45"/>
            <p:cNvSpPr/>
            <p:nvPr/>
          </p:nvSpPr>
          <p:spPr>
            <a:xfrm>
              <a:off x="2572608" y="4950949"/>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47" name="矩形 46"/>
            <p:cNvSpPr/>
            <p:nvPr/>
          </p:nvSpPr>
          <p:spPr>
            <a:xfrm>
              <a:off x="2893312" y="4950949"/>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48" name="矩形 47"/>
            <p:cNvSpPr/>
            <p:nvPr/>
          </p:nvSpPr>
          <p:spPr>
            <a:xfrm>
              <a:off x="3214016" y="4950949"/>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49" name="矩形 48"/>
            <p:cNvSpPr/>
            <p:nvPr/>
          </p:nvSpPr>
          <p:spPr>
            <a:xfrm>
              <a:off x="3534721" y="4950949"/>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54" name="矩形 53"/>
            <p:cNvSpPr/>
            <p:nvPr/>
          </p:nvSpPr>
          <p:spPr>
            <a:xfrm>
              <a:off x="2572608" y="5201443"/>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55" name="矩形 54"/>
            <p:cNvSpPr/>
            <p:nvPr/>
          </p:nvSpPr>
          <p:spPr>
            <a:xfrm>
              <a:off x="2893312" y="5201443"/>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56" name="矩形 55"/>
            <p:cNvSpPr/>
            <p:nvPr/>
          </p:nvSpPr>
          <p:spPr>
            <a:xfrm>
              <a:off x="3214016" y="5201443"/>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57" name="矩形 56"/>
            <p:cNvSpPr/>
            <p:nvPr/>
          </p:nvSpPr>
          <p:spPr>
            <a:xfrm>
              <a:off x="3534721" y="5201443"/>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grpSp>
      <p:sp>
        <p:nvSpPr>
          <p:cNvPr id="90" name="下箭头 89"/>
          <p:cNvSpPr/>
          <p:nvPr/>
        </p:nvSpPr>
        <p:spPr>
          <a:xfrm>
            <a:off x="5051904" y="5624591"/>
            <a:ext cx="275594" cy="2461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5408000" y="5563017"/>
            <a:ext cx="2084225" cy="369332"/>
          </a:xfrm>
          <a:prstGeom prst="rect">
            <a:avLst/>
          </a:prstGeom>
        </p:spPr>
        <p:txBody>
          <a:bodyPr wrap="none">
            <a:spAutoFit/>
          </a:bodyPr>
          <a:lstStyle/>
          <a:p>
            <a:r>
              <a:rPr lang="en-US" altLang="zh-CN" b="1" dirty="0">
                <a:solidFill>
                  <a:srgbClr val="FF0000"/>
                </a:solidFill>
              </a:rPr>
              <a:t>O</a:t>
            </a:r>
            <a:r>
              <a:rPr lang="zh-CN" altLang="en-US" b="1" dirty="0">
                <a:solidFill>
                  <a:srgbClr val="FF0000"/>
                </a:solidFill>
              </a:rPr>
              <a:t>versubscribe</a:t>
            </a:r>
            <a:r>
              <a:rPr lang="en-US" altLang="zh-CN" b="1" dirty="0">
                <a:solidFill>
                  <a:srgbClr val="FF0000"/>
                </a:solidFill>
              </a:rPr>
              <a:t>d</a:t>
            </a:r>
            <a:r>
              <a:rPr lang="zh-CN" altLang="en-US" b="1" dirty="0">
                <a:solidFill>
                  <a:srgbClr val="FF0000"/>
                </a:solidFill>
              </a:rPr>
              <a:t> </a:t>
            </a:r>
            <a:r>
              <a:rPr lang="en-US" altLang="zh-CN" b="1" dirty="0">
                <a:solidFill>
                  <a:srgbClr val="FF0000"/>
                </a:solidFill>
              </a:rPr>
              <a:t>!!</a:t>
            </a:r>
            <a:r>
              <a:rPr lang="zh-CN" altLang="en-US" b="1" dirty="0">
                <a:solidFill>
                  <a:srgbClr val="FF0000"/>
                </a:solidFill>
              </a:rPr>
              <a:t> </a:t>
            </a:r>
          </a:p>
        </p:txBody>
      </p:sp>
      <p:grpSp>
        <p:nvGrpSpPr>
          <p:cNvPr id="107" name="组合 106"/>
          <p:cNvGrpSpPr/>
          <p:nvPr/>
        </p:nvGrpSpPr>
        <p:grpSpPr>
          <a:xfrm>
            <a:off x="2447233" y="3405321"/>
            <a:ext cx="5463478" cy="1273546"/>
            <a:chOff x="2447233" y="3405321"/>
            <a:chExt cx="5463478" cy="1273546"/>
          </a:xfrm>
        </p:grpSpPr>
        <p:sp>
          <p:nvSpPr>
            <p:cNvPr id="29" name="左大括号 28"/>
            <p:cNvSpPr/>
            <p:nvPr/>
          </p:nvSpPr>
          <p:spPr>
            <a:xfrm rot="5400000">
              <a:off x="5434350" y="1049915"/>
              <a:ext cx="120955" cy="483176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03" name="组合 102"/>
            <p:cNvGrpSpPr/>
            <p:nvPr/>
          </p:nvGrpSpPr>
          <p:grpSpPr>
            <a:xfrm>
              <a:off x="2447233" y="3536193"/>
              <a:ext cx="1471626" cy="1142674"/>
              <a:chOff x="2447233" y="3536193"/>
              <a:chExt cx="1471626" cy="1142674"/>
            </a:xfrm>
          </p:grpSpPr>
          <p:pic>
            <p:nvPicPr>
              <p:cNvPr id="30" name="图片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7233" y="3536193"/>
                <a:ext cx="1471626" cy="1142674"/>
              </a:xfrm>
              <a:prstGeom prst="rect">
                <a:avLst/>
              </a:prstGeom>
            </p:spPr>
          </p:pic>
          <p:sp>
            <p:nvSpPr>
              <p:cNvPr id="93" name="文本框 92"/>
              <p:cNvSpPr txBox="1"/>
              <p:nvPr/>
            </p:nvSpPr>
            <p:spPr>
              <a:xfrm>
                <a:off x="2572608" y="3536194"/>
                <a:ext cx="1346251" cy="276999"/>
              </a:xfrm>
              <a:prstGeom prst="rect">
                <a:avLst/>
              </a:prstGeom>
              <a:noFill/>
            </p:spPr>
            <p:txBody>
              <a:bodyPr wrap="square" rtlCol="0">
                <a:spAutoFit/>
              </a:bodyPr>
              <a:lstStyle/>
              <a:p>
                <a:r>
                  <a:rPr lang="en-US" altLang="zh-CN" sz="1200" dirty="0" err="1"/>
                  <a:t>cpu_share</a:t>
                </a:r>
                <a:r>
                  <a:rPr lang="en-US" altLang="zh-CN" sz="1200" dirty="0"/>
                  <a:t>=2048</a:t>
                </a:r>
                <a:endParaRPr lang="zh-CN" altLang="en-US" sz="1200" dirty="0"/>
              </a:p>
            </p:txBody>
          </p:sp>
        </p:grpSp>
      </p:grpSp>
      <p:grpSp>
        <p:nvGrpSpPr>
          <p:cNvPr id="106" name="组合 105"/>
          <p:cNvGrpSpPr/>
          <p:nvPr/>
        </p:nvGrpSpPr>
        <p:grpSpPr>
          <a:xfrm>
            <a:off x="3964416" y="3512372"/>
            <a:ext cx="4341833" cy="1905071"/>
            <a:chOff x="3964416" y="3512372"/>
            <a:chExt cx="4341833" cy="1905071"/>
          </a:xfrm>
        </p:grpSpPr>
        <p:pic>
          <p:nvPicPr>
            <p:cNvPr id="60" name="图片 5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4416" y="3536193"/>
              <a:ext cx="1471626" cy="1142674"/>
            </a:xfrm>
            <a:prstGeom prst="rect">
              <a:avLst/>
            </a:prstGeom>
          </p:spPr>
        </p:pic>
        <p:sp>
          <p:nvSpPr>
            <p:cNvPr id="61" name="下箭头 60"/>
            <p:cNvSpPr/>
            <p:nvPr/>
          </p:nvSpPr>
          <p:spPr>
            <a:xfrm>
              <a:off x="4532922" y="4612501"/>
              <a:ext cx="183891" cy="2773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4089791" y="4950949"/>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63" name="矩形 62"/>
            <p:cNvSpPr/>
            <p:nvPr/>
          </p:nvSpPr>
          <p:spPr>
            <a:xfrm>
              <a:off x="4410495" y="4950949"/>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64" name="矩形 63"/>
            <p:cNvSpPr/>
            <p:nvPr/>
          </p:nvSpPr>
          <p:spPr>
            <a:xfrm>
              <a:off x="4731199" y="4950949"/>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65" name="矩形 64"/>
            <p:cNvSpPr/>
            <p:nvPr/>
          </p:nvSpPr>
          <p:spPr>
            <a:xfrm>
              <a:off x="5051904" y="4950949"/>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66" name="矩形 65"/>
            <p:cNvSpPr/>
            <p:nvPr/>
          </p:nvSpPr>
          <p:spPr>
            <a:xfrm>
              <a:off x="4089791" y="5201443"/>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67" name="矩形 66"/>
            <p:cNvSpPr/>
            <p:nvPr/>
          </p:nvSpPr>
          <p:spPr>
            <a:xfrm>
              <a:off x="4410495" y="5201443"/>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68" name="矩形 67"/>
            <p:cNvSpPr/>
            <p:nvPr/>
          </p:nvSpPr>
          <p:spPr>
            <a:xfrm>
              <a:off x="4731199" y="5201443"/>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69" name="矩形 68"/>
            <p:cNvSpPr/>
            <p:nvPr/>
          </p:nvSpPr>
          <p:spPr>
            <a:xfrm>
              <a:off x="5051904" y="5201443"/>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pic>
          <p:nvPicPr>
            <p:cNvPr id="70" name="图片 6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2894" y="3536193"/>
              <a:ext cx="1471626" cy="1142674"/>
            </a:xfrm>
            <a:prstGeom prst="rect">
              <a:avLst/>
            </a:prstGeom>
          </p:spPr>
        </p:pic>
        <p:sp>
          <p:nvSpPr>
            <p:cNvPr id="71" name="下箭头 70"/>
            <p:cNvSpPr/>
            <p:nvPr/>
          </p:nvSpPr>
          <p:spPr>
            <a:xfrm>
              <a:off x="5911400" y="4612501"/>
              <a:ext cx="183891" cy="2773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5468269" y="4950949"/>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73" name="矩形 72"/>
            <p:cNvSpPr/>
            <p:nvPr/>
          </p:nvSpPr>
          <p:spPr>
            <a:xfrm>
              <a:off x="5788973" y="4950949"/>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74" name="矩形 73"/>
            <p:cNvSpPr/>
            <p:nvPr/>
          </p:nvSpPr>
          <p:spPr>
            <a:xfrm>
              <a:off x="6109677" y="4950949"/>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75" name="矩形 74"/>
            <p:cNvSpPr/>
            <p:nvPr/>
          </p:nvSpPr>
          <p:spPr>
            <a:xfrm>
              <a:off x="6430382" y="4950949"/>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76" name="矩形 75"/>
            <p:cNvSpPr/>
            <p:nvPr/>
          </p:nvSpPr>
          <p:spPr>
            <a:xfrm>
              <a:off x="5468269" y="5201443"/>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77" name="矩形 76"/>
            <p:cNvSpPr/>
            <p:nvPr/>
          </p:nvSpPr>
          <p:spPr>
            <a:xfrm>
              <a:off x="5788973" y="5201443"/>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78" name="矩形 77"/>
            <p:cNvSpPr/>
            <p:nvPr/>
          </p:nvSpPr>
          <p:spPr>
            <a:xfrm>
              <a:off x="6109677" y="5201443"/>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79" name="矩形 78"/>
            <p:cNvSpPr/>
            <p:nvPr/>
          </p:nvSpPr>
          <p:spPr>
            <a:xfrm>
              <a:off x="6430382" y="5201443"/>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pic>
          <p:nvPicPr>
            <p:cNvPr id="80" name="图片 7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4623" y="3523529"/>
              <a:ext cx="1471626" cy="1142674"/>
            </a:xfrm>
            <a:prstGeom prst="rect">
              <a:avLst/>
            </a:prstGeom>
          </p:spPr>
        </p:pic>
        <p:sp>
          <p:nvSpPr>
            <p:cNvPr id="81" name="下箭头 80"/>
            <p:cNvSpPr/>
            <p:nvPr/>
          </p:nvSpPr>
          <p:spPr>
            <a:xfrm>
              <a:off x="7403129" y="4599837"/>
              <a:ext cx="183891" cy="2773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6959998" y="4938285"/>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83" name="矩形 82"/>
            <p:cNvSpPr/>
            <p:nvPr/>
          </p:nvSpPr>
          <p:spPr>
            <a:xfrm>
              <a:off x="7280702" y="4938285"/>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84" name="矩形 83"/>
            <p:cNvSpPr/>
            <p:nvPr/>
          </p:nvSpPr>
          <p:spPr>
            <a:xfrm>
              <a:off x="7601406" y="4938285"/>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85" name="矩形 84"/>
            <p:cNvSpPr/>
            <p:nvPr/>
          </p:nvSpPr>
          <p:spPr>
            <a:xfrm>
              <a:off x="7922111" y="4938285"/>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86" name="矩形 85"/>
            <p:cNvSpPr/>
            <p:nvPr/>
          </p:nvSpPr>
          <p:spPr>
            <a:xfrm>
              <a:off x="6959998" y="5188779"/>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87" name="矩形 86"/>
            <p:cNvSpPr/>
            <p:nvPr/>
          </p:nvSpPr>
          <p:spPr>
            <a:xfrm>
              <a:off x="7280702" y="5188779"/>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88" name="矩形 87"/>
            <p:cNvSpPr/>
            <p:nvPr/>
          </p:nvSpPr>
          <p:spPr>
            <a:xfrm>
              <a:off x="7601406" y="5188779"/>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89" name="矩形 88"/>
            <p:cNvSpPr/>
            <p:nvPr/>
          </p:nvSpPr>
          <p:spPr>
            <a:xfrm>
              <a:off x="7922111" y="5188779"/>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94" name="文本框 93"/>
            <p:cNvSpPr txBox="1"/>
            <p:nvPr/>
          </p:nvSpPr>
          <p:spPr>
            <a:xfrm>
              <a:off x="4099842" y="3536194"/>
              <a:ext cx="1346251" cy="276999"/>
            </a:xfrm>
            <a:prstGeom prst="rect">
              <a:avLst/>
            </a:prstGeom>
            <a:noFill/>
          </p:spPr>
          <p:txBody>
            <a:bodyPr wrap="square" rtlCol="0">
              <a:spAutoFit/>
            </a:bodyPr>
            <a:lstStyle/>
            <a:p>
              <a:r>
                <a:rPr lang="en-US" altLang="zh-CN" sz="1200" dirty="0" err="1"/>
                <a:t>cpu_share</a:t>
              </a:r>
              <a:r>
                <a:rPr lang="en-US" altLang="zh-CN" sz="1200" dirty="0"/>
                <a:t>=2048</a:t>
              </a:r>
              <a:endParaRPr lang="zh-CN" altLang="en-US" sz="1200" dirty="0"/>
            </a:p>
          </p:txBody>
        </p:sp>
        <p:sp>
          <p:nvSpPr>
            <p:cNvPr id="95" name="文本框 94"/>
            <p:cNvSpPr txBox="1"/>
            <p:nvPr/>
          </p:nvSpPr>
          <p:spPr>
            <a:xfrm>
              <a:off x="5468269" y="3523772"/>
              <a:ext cx="1346251" cy="276999"/>
            </a:xfrm>
            <a:prstGeom prst="rect">
              <a:avLst/>
            </a:prstGeom>
            <a:noFill/>
          </p:spPr>
          <p:txBody>
            <a:bodyPr wrap="square" rtlCol="0">
              <a:spAutoFit/>
            </a:bodyPr>
            <a:lstStyle/>
            <a:p>
              <a:r>
                <a:rPr lang="en-US" altLang="zh-CN" sz="1200" dirty="0" err="1"/>
                <a:t>cpu_share</a:t>
              </a:r>
              <a:r>
                <a:rPr lang="en-US" altLang="zh-CN" sz="1200" dirty="0"/>
                <a:t>=2048</a:t>
              </a:r>
              <a:endParaRPr lang="zh-CN" altLang="en-US" sz="1200" dirty="0"/>
            </a:p>
          </p:txBody>
        </p:sp>
        <p:sp>
          <p:nvSpPr>
            <p:cNvPr id="96" name="文本框 95"/>
            <p:cNvSpPr txBox="1"/>
            <p:nvPr/>
          </p:nvSpPr>
          <p:spPr>
            <a:xfrm>
              <a:off x="6956933" y="3512372"/>
              <a:ext cx="1346251" cy="276999"/>
            </a:xfrm>
            <a:prstGeom prst="rect">
              <a:avLst/>
            </a:prstGeom>
            <a:noFill/>
          </p:spPr>
          <p:txBody>
            <a:bodyPr wrap="square" rtlCol="0">
              <a:spAutoFit/>
            </a:bodyPr>
            <a:lstStyle/>
            <a:p>
              <a:r>
                <a:rPr lang="en-US" altLang="zh-CN" sz="1200" dirty="0" err="1"/>
                <a:t>cpu_share</a:t>
              </a:r>
              <a:r>
                <a:rPr lang="en-US" altLang="zh-CN" sz="1200" dirty="0"/>
                <a:t>=2048</a:t>
              </a:r>
              <a:endParaRPr lang="zh-CN" altLang="en-US" sz="1200" dirty="0"/>
            </a:p>
          </p:txBody>
        </p:sp>
      </p:grpSp>
      <p:grpSp>
        <p:nvGrpSpPr>
          <p:cNvPr id="102" name="组合 101"/>
          <p:cNvGrpSpPr/>
          <p:nvPr/>
        </p:nvGrpSpPr>
        <p:grpSpPr>
          <a:xfrm>
            <a:off x="2067946" y="2177568"/>
            <a:ext cx="2815463" cy="330338"/>
            <a:chOff x="2067946" y="2177568"/>
            <a:chExt cx="2815463" cy="330338"/>
          </a:xfrm>
        </p:grpSpPr>
        <p:sp>
          <p:nvSpPr>
            <p:cNvPr id="26" name="文本框 25"/>
            <p:cNvSpPr txBox="1"/>
            <p:nvPr/>
          </p:nvSpPr>
          <p:spPr>
            <a:xfrm>
              <a:off x="2163012" y="2177568"/>
              <a:ext cx="2720397" cy="307777"/>
            </a:xfrm>
            <a:prstGeom prst="rect">
              <a:avLst/>
            </a:prstGeom>
            <a:noFill/>
          </p:spPr>
          <p:txBody>
            <a:bodyPr wrap="square" rtlCol="0">
              <a:spAutoFit/>
            </a:bodyPr>
            <a:lstStyle/>
            <a:p>
              <a:r>
                <a:rPr lang="en-US" altLang="zh-CN" sz="1400" dirty="0"/>
                <a:t>Create a container with 2 cores</a:t>
              </a:r>
              <a:endParaRPr lang="zh-CN" altLang="en-US" sz="1400" dirty="0"/>
            </a:p>
          </p:txBody>
        </p:sp>
        <p:cxnSp>
          <p:nvCxnSpPr>
            <p:cNvPr id="99" name="直接箭头连接符 98"/>
            <p:cNvCxnSpPr/>
            <p:nvPr/>
          </p:nvCxnSpPr>
          <p:spPr>
            <a:xfrm>
              <a:off x="2067946" y="2507906"/>
              <a:ext cx="28154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5" name="组合 104"/>
          <p:cNvGrpSpPr/>
          <p:nvPr/>
        </p:nvGrpSpPr>
        <p:grpSpPr>
          <a:xfrm>
            <a:off x="2067946" y="2859577"/>
            <a:ext cx="2815463" cy="341665"/>
            <a:chOff x="2067946" y="2859577"/>
            <a:chExt cx="2815463" cy="341665"/>
          </a:xfrm>
        </p:grpSpPr>
        <p:sp>
          <p:nvSpPr>
            <p:cNvPr id="59" name="文本框 58"/>
            <p:cNvSpPr txBox="1"/>
            <p:nvPr/>
          </p:nvSpPr>
          <p:spPr>
            <a:xfrm>
              <a:off x="2138703" y="2893465"/>
              <a:ext cx="2720397" cy="307777"/>
            </a:xfrm>
            <a:prstGeom prst="rect">
              <a:avLst/>
            </a:prstGeom>
            <a:noFill/>
          </p:spPr>
          <p:txBody>
            <a:bodyPr wrap="square" rtlCol="0">
              <a:spAutoFit/>
            </a:bodyPr>
            <a:lstStyle/>
            <a:p>
              <a:r>
                <a:rPr lang="en-US" altLang="zh-CN" sz="1400" dirty="0"/>
                <a:t>Create 3 containers with 2 cores</a:t>
              </a:r>
              <a:endParaRPr lang="zh-CN" altLang="en-US" sz="1400" dirty="0"/>
            </a:p>
          </p:txBody>
        </p:sp>
        <p:cxnSp>
          <p:nvCxnSpPr>
            <p:cNvPr id="101" name="直接箭头连接符 100"/>
            <p:cNvCxnSpPr/>
            <p:nvPr/>
          </p:nvCxnSpPr>
          <p:spPr>
            <a:xfrm>
              <a:off x="2067946" y="2859577"/>
              <a:ext cx="28154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0" name="图片 3">
            <a:extLst>
              <a:ext uri="{FF2B5EF4-FFF2-40B4-BE49-F238E27FC236}">
                <a16:creationId xmlns:a16="http://schemas.microsoft.com/office/drawing/2014/main" id="{54746962-3F7A-DE47-B48F-A0B305D03F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8105" y="4091824"/>
            <a:ext cx="1545207" cy="865316"/>
          </a:xfrm>
          <a:prstGeom prst="rect">
            <a:avLst/>
          </a:prstGeom>
        </p:spPr>
      </p:pic>
    </p:spTree>
    <p:extLst>
      <p:ext uri="{BB962C8B-B14F-4D97-AF65-F5344CB8AC3E}">
        <p14:creationId xmlns:p14="http://schemas.microsoft.com/office/powerpoint/2010/main" val="172523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0" y="6394450"/>
            <a:ext cx="4921250" cy="365125"/>
          </a:xfrm>
          <a:prstGeom prst="rect">
            <a:avLst/>
          </a:prstGeom>
        </p:spPr>
        <p:txBody>
          <a:bodyPr/>
          <a:lstStyle/>
          <a:p>
            <a:fld id="{D4AFE0B2-E395-463F-8F70-70A900C3211F}" type="slidenum">
              <a:rPr lang="zh-CN" altLang="en-US" smtClean="0"/>
              <a:pPr/>
              <a:t>13</a:t>
            </a:fld>
            <a:r>
              <a:rPr lang="zh-CN" altLang="en-US" dirty="0"/>
              <a:t> </a:t>
            </a:r>
            <a:r>
              <a:rPr lang="en-US" altLang="zh-CN" dirty="0"/>
              <a:t>| Adaptive Resource Views for Containers | June 28 2019</a:t>
            </a:r>
            <a:endParaRPr lang="zh-CN" altLang="en-US" dirty="0"/>
          </a:p>
        </p:txBody>
      </p:sp>
      <p:sp>
        <p:nvSpPr>
          <p:cNvPr id="3" name="矩形 2"/>
          <p:cNvSpPr/>
          <p:nvPr/>
        </p:nvSpPr>
        <p:spPr>
          <a:xfrm>
            <a:off x="1078847" y="727019"/>
            <a:ext cx="7057293" cy="584775"/>
          </a:xfrm>
          <a:prstGeom prst="rect">
            <a:avLst/>
          </a:prstGeom>
        </p:spPr>
        <p:txBody>
          <a:bodyPr wrap="square">
            <a:spAutoFit/>
          </a:bodyPr>
          <a:lstStyle/>
          <a:p>
            <a:pPr algn="ct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Resource Availability vs. Constraints</a:t>
            </a:r>
            <a:endParaRPr lang="zh-CN" altLang="en-US" sz="3200" dirty="0">
              <a:latin typeface="Helvetica Neue" panose="02000503000000020004" pitchFamily="2" charset="0"/>
              <a:cs typeface="Helvetica Neue" panose="02000503000000020004" pitchFamily="2" charset="0"/>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2082" y="2443474"/>
            <a:ext cx="736879" cy="714977"/>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859" y="1573904"/>
            <a:ext cx="3329996" cy="2349795"/>
          </a:xfrm>
          <a:prstGeom prst="rect">
            <a:avLst/>
          </a:prstGeom>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53482" y="2140563"/>
            <a:ext cx="811172" cy="851916"/>
          </a:xfrm>
          <a:prstGeom prst="rect">
            <a:avLst/>
          </a:prstGeom>
        </p:spPr>
      </p:pic>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9225" y="2140563"/>
            <a:ext cx="811172" cy="851916"/>
          </a:xfrm>
          <a:prstGeom prst="rect">
            <a:avLst/>
          </a:prstGeom>
        </p:spPr>
      </p:pic>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4968" y="2140563"/>
            <a:ext cx="811172" cy="851916"/>
          </a:xfrm>
          <a:prstGeom prst="rect">
            <a:avLst/>
          </a:prstGeom>
        </p:spPr>
      </p:pic>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10711" y="2140563"/>
            <a:ext cx="811172" cy="851916"/>
          </a:xfrm>
          <a:prstGeom prst="rect">
            <a:avLst/>
          </a:prstGeom>
        </p:spPr>
      </p:pic>
      <p:pic>
        <p:nvPicPr>
          <p:cNvPr id="21" name="图片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0369" y="2664782"/>
            <a:ext cx="811172" cy="851916"/>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6112" y="2664782"/>
            <a:ext cx="811172" cy="851916"/>
          </a:xfrm>
          <a:prstGeom prst="rect">
            <a:avLst/>
          </a:prstGeom>
        </p:spPr>
      </p:pic>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1855" y="2664782"/>
            <a:ext cx="811172" cy="851916"/>
          </a:xfrm>
          <a:prstGeom prst="rect">
            <a:avLst/>
          </a:prstGeom>
        </p:spPr>
      </p:pic>
      <p:pic>
        <p:nvPicPr>
          <p:cNvPr id="24" name="图片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97598" y="2664782"/>
            <a:ext cx="811172" cy="851916"/>
          </a:xfrm>
          <a:prstGeom prst="rect">
            <a:avLst/>
          </a:prstGeom>
        </p:spPr>
      </p:pic>
      <p:sp>
        <p:nvSpPr>
          <p:cNvPr id="25" name="文本框 24"/>
          <p:cNvSpPr txBox="1"/>
          <p:nvPr/>
        </p:nvSpPr>
        <p:spPr>
          <a:xfrm>
            <a:off x="706952" y="2074142"/>
            <a:ext cx="1360994" cy="369332"/>
          </a:xfrm>
          <a:prstGeom prst="rect">
            <a:avLst/>
          </a:prstGeom>
          <a:noFill/>
        </p:spPr>
        <p:txBody>
          <a:bodyPr wrap="square" rtlCol="0">
            <a:spAutoFit/>
          </a:bodyPr>
          <a:lstStyle/>
          <a:p>
            <a:r>
              <a:rPr lang="en-US" altLang="zh-CN" dirty="0" err="1"/>
              <a:t>kubernetes</a:t>
            </a:r>
            <a:endParaRPr lang="zh-CN" altLang="en-US" dirty="0"/>
          </a:p>
        </p:txBody>
      </p:sp>
      <p:grpSp>
        <p:nvGrpSpPr>
          <p:cNvPr id="8" name="组合 7"/>
          <p:cNvGrpSpPr/>
          <p:nvPr/>
        </p:nvGrpSpPr>
        <p:grpSpPr>
          <a:xfrm>
            <a:off x="2893312" y="4950949"/>
            <a:ext cx="536704" cy="216000"/>
            <a:chOff x="2893312" y="4950949"/>
            <a:chExt cx="536704" cy="216000"/>
          </a:xfrm>
        </p:grpSpPr>
        <p:sp>
          <p:nvSpPr>
            <p:cNvPr id="47" name="矩形 46"/>
            <p:cNvSpPr/>
            <p:nvPr/>
          </p:nvSpPr>
          <p:spPr>
            <a:xfrm>
              <a:off x="2893312" y="4950949"/>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48" name="矩形 47"/>
            <p:cNvSpPr/>
            <p:nvPr/>
          </p:nvSpPr>
          <p:spPr>
            <a:xfrm>
              <a:off x="3214016" y="4950949"/>
              <a:ext cx="216000" cy="2160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grpSp>
      <p:sp>
        <p:nvSpPr>
          <p:cNvPr id="91" name="矩形 90"/>
          <p:cNvSpPr/>
          <p:nvPr/>
        </p:nvSpPr>
        <p:spPr>
          <a:xfrm>
            <a:off x="2286690" y="5352012"/>
            <a:ext cx="1869423" cy="369332"/>
          </a:xfrm>
          <a:prstGeom prst="rect">
            <a:avLst/>
          </a:prstGeom>
        </p:spPr>
        <p:txBody>
          <a:bodyPr wrap="none">
            <a:spAutoFit/>
          </a:bodyPr>
          <a:lstStyle/>
          <a:p>
            <a:r>
              <a:rPr lang="en-US" altLang="zh-CN" b="1" dirty="0">
                <a:solidFill>
                  <a:srgbClr val="FF0000"/>
                </a:solidFill>
              </a:rPr>
              <a:t>Underutilized !!</a:t>
            </a:r>
            <a:r>
              <a:rPr lang="zh-CN" altLang="en-US" b="1" dirty="0">
                <a:solidFill>
                  <a:srgbClr val="FF0000"/>
                </a:solidFill>
              </a:rPr>
              <a:t> </a:t>
            </a:r>
          </a:p>
        </p:txBody>
      </p:sp>
      <p:grpSp>
        <p:nvGrpSpPr>
          <p:cNvPr id="107" name="组合 106"/>
          <p:cNvGrpSpPr/>
          <p:nvPr/>
        </p:nvGrpSpPr>
        <p:grpSpPr>
          <a:xfrm>
            <a:off x="2447233" y="3405321"/>
            <a:ext cx="5463478" cy="1273546"/>
            <a:chOff x="2447233" y="3405321"/>
            <a:chExt cx="5463478" cy="1273546"/>
          </a:xfrm>
        </p:grpSpPr>
        <p:sp>
          <p:nvSpPr>
            <p:cNvPr id="29" name="左大括号 28"/>
            <p:cNvSpPr/>
            <p:nvPr/>
          </p:nvSpPr>
          <p:spPr>
            <a:xfrm rot="5400000">
              <a:off x="5434350" y="1049915"/>
              <a:ext cx="120955" cy="483176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03" name="组合 102"/>
            <p:cNvGrpSpPr/>
            <p:nvPr/>
          </p:nvGrpSpPr>
          <p:grpSpPr>
            <a:xfrm>
              <a:off x="2447233" y="3536193"/>
              <a:ext cx="1471626" cy="1142674"/>
              <a:chOff x="2447233" y="3536193"/>
              <a:chExt cx="1471626" cy="1142674"/>
            </a:xfrm>
          </p:grpSpPr>
          <p:pic>
            <p:nvPicPr>
              <p:cNvPr id="30" name="图片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7233" y="3536193"/>
                <a:ext cx="1471626" cy="1142674"/>
              </a:xfrm>
              <a:prstGeom prst="rect">
                <a:avLst/>
              </a:prstGeom>
            </p:spPr>
          </p:pic>
          <p:sp>
            <p:nvSpPr>
              <p:cNvPr id="93" name="文本框 92"/>
              <p:cNvSpPr txBox="1"/>
              <p:nvPr/>
            </p:nvSpPr>
            <p:spPr>
              <a:xfrm>
                <a:off x="2572608" y="3536194"/>
                <a:ext cx="1346251" cy="276999"/>
              </a:xfrm>
              <a:prstGeom prst="rect">
                <a:avLst/>
              </a:prstGeom>
              <a:noFill/>
            </p:spPr>
            <p:txBody>
              <a:bodyPr wrap="square" rtlCol="0">
                <a:spAutoFit/>
              </a:bodyPr>
              <a:lstStyle/>
              <a:p>
                <a:r>
                  <a:rPr lang="en-US" altLang="zh-CN" sz="1200" dirty="0" err="1"/>
                  <a:t>cpu_share</a:t>
                </a:r>
                <a:r>
                  <a:rPr lang="en-US" altLang="zh-CN" sz="1200" dirty="0"/>
                  <a:t>=2048</a:t>
                </a:r>
                <a:endParaRPr lang="zh-CN" altLang="en-US" sz="1200" dirty="0"/>
              </a:p>
            </p:txBody>
          </p:sp>
        </p:grpSp>
      </p:grpSp>
      <p:grpSp>
        <p:nvGrpSpPr>
          <p:cNvPr id="102" name="组合 101"/>
          <p:cNvGrpSpPr/>
          <p:nvPr/>
        </p:nvGrpSpPr>
        <p:grpSpPr>
          <a:xfrm>
            <a:off x="2067946" y="2177568"/>
            <a:ext cx="2815463" cy="330338"/>
            <a:chOff x="2067946" y="2177568"/>
            <a:chExt cx="2815463" cy="330338"/>
          </a:xfrm>
        </p:grpSpPr>
        <p:sp>
          <p:nvSpPr>
            <p:cNvPr id="26" name="文本框 25"/>
            <p:cNvSpPr txBox="1"/>
            <p:nvPr/>
          </p:nvSpPr>
          <p:spPr>
            <a:xfrm>
              <a:off x="2163012" y="2177568"/>
              <a:ext cx="2720397" cy="307777"/>
            </a:xfrm>
            <a:prstGeom prst="rect">
              <a:avLst/>
            </a:prstGeom>
            <a:noFill/>
          </p:spPr>
          <p:txBody>
            <a:bodyPr wrap="square" rtlCol="0">
              <a:spAutoFit/>
            </a:bodyPr>
            <a:lstStyle/>
            <a:p>
              <a:r>
                <a:rPr lang="en-US" altLang="zh-CN" sz="1400" dirty="0"/>
                <a:t>Create a container with 2 cores</a:t>
              </a:r>
              <a:endParaRPr lang="zh-CN" altLang="en-US" sz="1400" dirty="0"/>
            </a:p>
          </p:txBody>
        </p:sp>
        <p:cxnSp>
          <p:nvCxnSpPr>
            <p:cNvPr id="99" name="直接箭头连接符 98"/>
            <p:cNvCxnSpPr/>
            <p:nvPr/>
          </p:nvCxnSpPr>
          <p:spPr>
            <a:xfrm>
              <a:off x="2067946" y="2507906"/>
              <a:ext cx="28154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1782738" y="4163822"/>
            <a:ext cx="2689344" cy="865316"/>
            <a:chOff x="1760966" y="4163822"/>
            <a:chExt cx="2689344" cy="865316"/>
          </a:xfrm>
        </p:grpSpPr>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0966" y="4163822"/>
              <a:ext cx="1545207" cy="865316"/>
            </a:xfrm>
            <a:prstGeom prst="rect">
              <a:avLst/>
            </a:prstGeom>
          </p:spPr>
        </p:pic>
        <p:sp>
          <p:nvSpPr>
            <p:cNvPr id="32" name="下箭头 31"/>
            <p:cNvSpPr/>
            <p:nvPr/>
          </p:nvSpPr>
          <p:spPr>
            <a:xfrm>
              <a:off x="3015739" y="4612501"/>
              <a:ext cx="183891" cy="2773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p:cNvSpPr txBox="1"/>
            <p:nvPr/>
          </p:nvSpPr>
          <p:spPr>
            <a:xfrm>
              <a:off x="3152900" y="4532881"/>
              <a:ext cx="1297410" cy="307777"/>
            </a:xfrm>
            <a:prstGeom prst="rect">
              <a:avLst/>
            </a:prstGeom>
            <a:noFill/>
          </p:spPr>
          <p:txBody>
            <a:bodyPr wrap="square" rtlCol="0">
              <a:spAutoFit/>
            </a:bodyPr>
            <a:lstStyle/>
            <a:p>
              <a:r>
                <a:rPr lang="en-US" altLang="zh-CN" sz="1400" b="1" dirty="0"/>
                <a:t>I own 2 cores</a:t>
              </a:r>
              <a:endParaRPr lang="zh-CN" altLang="en-US" sz="1400" b="1" dirty="0"/>
            </a:p>
          </p:txBody>
        </p:sp>
      </p:grpSp>
    </p:spTree>
    <p:extLst>
      <p:ext uri="{BB962C8B-B14F-4D97-AF65-F5344CB8AC3E}">
        <p14:creationId xmlns:p14="http://schemas.microsoft.com/office/powerpoint/2010/main" val="454311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48D07-82E9-094B-A0DA-94029A7619C3}"/>
              </a:ext>
            </a:extLst>
          </p:cNvPr>
          <p:cNvSpPr>
            <a:spLocks noGrp="1"/>
          </p:cNvSpPr>
          <p:nvPr>
            <p:ph type="title"/>
          </p:nvPr>
        </p:nvSpPr>
        <p:spPr/>
        <p:txBody>
          <a:bodyPr/>
          <a:lstStyle/>
          <a:p>
            <a:r>
              <a:rPr lang="en-US" altLang="zh-CN" dirty="0"/>
              <a:t>Resource</a:t>
            </a:r>
            <a:r>
              <a:rPr lang="zh-CN" altLang="en-US" dirty="0"/>
              <a:t> </a:t>
            </a:r>
            <a:r>
              <a:rPr lang="en-US" altLang="zh-CN" dirty="0"/>
              <a:t>Discovery</a:t>
            </a:r>
            <a:r>
              <a:rPr lang="zh-CN" altLang="en-US" dirty="0"/>
              <a:t> </a:t>
            </a:r>
            <a:r>
              <a:rPr lang="en-US" altLang="zh-CN" dirty="0"/>
              <a:t>in</a:t>
            </a:r>
            <a:r>
              <a:rPr lang="zh-CN" altLang="en-US" dirty="0"/>
              <a:t> </a:t>
            </a:r>
            <a:r>
              <a:rPr lang="en-US" altLang="zh-CN" dirty="0"/>
              <a:t>Native</a:t>
            </a:r>
            <a:r>
              <a:rPr lang="zh-CN" altLang="en-US" dirty="0"/>
              <a:t> </a:t>
            </a:r>
            <a:r>
              <a:rPr lang="en-US" altLang="zh-CN" dirty="0"/>
              <a:t>Linux</a:t>
            </a:r>
            <a:endParaRPr lang="en-US" dirty="0"/>
          </a:p>
        </p:txBody>
      </p:sp>
      <p:sp>
        <p:nvSpPr>
          <p:cNvPr id="3" name="Content Placeholder 2">
            <a:extLst>
              <a:ext uri="{FF2B5EF4-FFF2-40B4-BE49-F238E27FC236}">
                <a16:creationId xmlns:a16="http://schemas.microsoft.com/office/drawing/2014/main" id="{9EF5E13A-3A73-0248-B38A-C45640C61836}"/>
              </a:ext>
            </a:extLst>
          </p:cNvPr>
          <p:cNvSpPr>
            <a:spLocks noGrp="1"/>
          </p:cNvSpPr>
          <p:nvPr>
            <p:ph idx="1"/>
          </p:nvPr>
        </p:nvSpPr>
        <p:spPr/>
        <p:txBody>
          <a:bodyPr/>
          <a:lstStyle/>
          <a:p>
            <a:pPr>
              <a:lnSpc>
                <a:spcPct val="170000"/>
              </a:lnSpc>
            </a:pPr>
            <a:r>
              <a:rPr lang="en-US" altLang="zh-CN" dirty="0"/>
              <a:t>C</a:t>
            </a:r>
            <a:r>
              <a:rPr lang="en-US" dirty="0"/>
              <a:t>ontainerized applications detect resource availability through the OS kernel</a:t>
            </a:r>
          </a:p>
          <a:p>
            <a:pPr lvl="1">
              <a:lnSpc>
                <a:spcPct val="170000"/>
              </a:lnSpc>
            </a:pPr>
            <a:r>
              <a:rPr lang="en-US" altLang="zh-CN" dirty="0"/>
              <a:t>Many</a:t>
            </a:r>
            <a:r>
              <a:rPr lang="zh-CN" altLang="en-US" dirty="0"/>
              <a:t> </a:t>
            </a:r>
            <a:r>
              <a:rPr lang="en-US" altLang="zh-CN" dirty="0"/>
              <a:t>runtime</a:t>
            </a:r>
            <a:r>
              <a:rPr lang="zh-CN" altLang="en-US" dirty="0"/>
              <a:t> </a:t>
            </a:r>
            <a:r>
              <a:rPr lang="en-US" altLang="zh-CN" dirty="0"/>
              <a:t>systems</a:t>
            </a:r>
            <a:r>
              <a:rPr lang="zh-CN" altLang="en-US" dirty="0"/>
              <a:t> </a:t>
            </a:r>
            <a:r>
              <a:rPr lang="en-US" altLang="zh-CN" dirty="0"/>
              <a:t>use</a:t>
            </a:r>
            <a:r>
              <a:rPr lang="zh-CN" altLang="en-US" dirty="0"/>
              <a:t> </a:t>
            </a:r>
            <a:r>
              <a:rPr lang="en-US" altLang="zh-CN" dirty="0"/>
              <a:t>the</a:t>
            </a:r>
            <a:r>
              <a:rPr lang="zh-CN" altLang="en-US" dirty="0"/>
              <a:t> </a:t>
            </a:r>
            <a:r>
              <a:rPr lang="en-US" altLang="zh-CN" dirty="0" err="1">
                <a:latin typeface="Courier New" panose="02070309020205020404" pitchFamily="49" charset="0"/>
                <a:cs typeface="Courier New" panose="02070309020205020404" pitchFamily="49" charset="0"/>
              </a:rPr>
              <a:t>sysconf</a:t>
            </a:r>
            <a:r>
              <a:rPr lang="zh-CN" altLang="en-US" dirty="0"/>
              <a:t> </a:t>
            </a:r>
            <a:r>
              <a:rPr lang="en-US" altLang="zh-CN" dirty="0"/>
              <a:t>in</a:t>
            </a:r>
            <a:r>
              <a:rPr lang="zh-CN" altLang="en-US" dirty="0"/>
              <a:t> </a:t>
            </a:r>
            <a:r>
              <a:rPr lang="en-US" altLang="zh-CN" dirty="0"/>
              <a:t>the</a:t>
            </a:r>
            <a:r>
              <a:rPr lang="zh-CN" altLang="en-US" dirty="0"/>
              <a:t> </a:t>
            </a:r>
            <a:r>
              <a:rPr lang="en-US" altLang="zh-CN" dirty="0"/>
              <a:t>GNU</a:t>
            </a:r>
            <a:r>
              <a:rPr lang="zh-CN" altLang="en-US" dirty="0"/>
              <a:t> </a:t>
            </a:r>
            <a:r>
              <a:rPr lang="en-US" altLang="zh-CN" dirty="0"/>
              <a:t>C</a:t>
            </a:r>
            <a:r>
              <a:rPr lang="zh-CN" altLang="en-US" dirty="0"/>
              <a:t> </a:t>
            </a:r>
            <a:r>
              <a:rPr lang="en-US" altLang="zh-CN" dirty="0"/>
              <a:t>library</a:t>
            </a:r>
            <a:r>
              <a:rPr lang="zh-CN" altLang="en-US" dirty="0"/>
              <a:t> </a:t>
            </a:r>
            <a:r>
              <a:rPr lang="en-US" altLang="zh-CN" dirty="0"/>
              <a:t>(</a:t>
            </a:r>
            <a:r>
              <a:rPr lang="en-US" altLang="zh-CN" dirty="0" err="1"/>
              <a:t>glibc</a:t>
            </a:r>
            <a:r>
              <a:rPr lang="en-US" altLang="zh-CN" dirty="0"/>
              <a:t>)</a:t>
            </a:r>
            <a:r>
              <a:rPr lang="zh-CN" altLang="en-US" dirty="0"/>
              <a:t> </a:t>
            </a:r>
            <a:r>
              <a:rPr lang="en-US" altLang="zh-CN" dirty="0"/>
              <a:t>to</a:t>
            </a:r>
            <a:r>
              <a:rPr lang="zh-CN" altLang="en-US" dirty="0"/>
              <a:t> </a:t>
            </a:r>
            <a:r>
              <a:rPr lang="en-US" altLang="zh-CN" dirty="0"/>
              <a:t>probe</a:t>
            </a:r>
            <a:r>
              <a:rPr lang="zh-CN" altLang="en-US" dirty="0"/>
              <a:t> </a:t>
            </a:r>
            <a:r>
              <a:rPr lang="en-US" altLang="zh-CN" dirty="0"/>
              <a:t>system</a:t>
            </a:r>
            <a:r>
              <a:rPr lang="zh-CN" altLang="en-US" dirty="0"/>
              <a:t> </a:t>
            </a:r>
            <a:r>
              <a:rPr lang="en-US" altLang="zh-CN" dirty="0"/>
              <a:t>resource</a:t>
            </a:r>
          </a:p>
          <a:p>
            <a:pPr lvl="1">
              <a:lnSpc>
                <a:spcPct val="170000"/>
              </a:lnSpc>
            </a:pPr>
            <a:r>
              <a:rPr lang="en-US" altLang="zh-CN" dirty="0" err="1">
                <a:latin typeface="Courier New" panose="02070309020205020404" pitchFamily="49" charset="0"/>
                <a:cs typeface="Courier New" panose="02070309020205020404" pitchFamily="49" charset="0"/>
              </a:rPr>
              <a:t>sysconf</a:t>
            </a:r>
            <a:r>
              <a:rPr lang="zh-CN" altLang="en-US" dirty="0"/>
              <a:t> </a:t>
            </a:r>
            <a:r>
              <a:rPr lang="en-US" altLang="zh-CN" dirty="0"/>
              <a:t>queries</a:t>
            </a:r>
            <a:r>
              <a:rPr lang="zh-CN" altLang="en-US" dirty="0"/>
              <a:t> </a:t>
            </a:r>
            <a:r>
              <a:rPr lang="en-US" altLang="zh-CN" dirty="0" err="1">
                <a:latin typeface="Courier New" panose="02070309020205020404" pitchFamily="49" charset="0"/>
                <a:cs typeface="Courier New" panose="02070309020205020404" pitchFamily="49" charset="0"/>
              </a:rPr>
              <a:t>sysfs</a:t>
            </a:r>
            <a:r>
              <a:rPr lang="zh-CN" altLang="en-US" dirty="0"/>
              <a:t> </a:t>
            </a:r>
            <a:r>
              <a:rPr lang="en-US" altLang="zh-CN" dirty="0"/>
              <a:t>to</a:t>
            </a:r>
            <a:r>
              <a:rPr lang="zh-CN" altLang="en-US" dirty="0"/>
              <a:t> </a:t>
            </a:r>
            <a:r>
              <a:rPr lang="en-US" altLang="zh-CN" dirty="0"/>
              <a:t>determine</a:t>
            </a:r>
            <a:r>
              <a:rPr lang="zh-CN" altLang="en-US" dirty="0"/>
              <a:t> </a:t>
            </a:r>
            <a:r>
              <a:rPr lang="en-US" altLang="zh-CN" dirty="0"/>
              <a:t>the</a:t>
            </a:r>
            <a:r>
              <a:rPr lang="zh-CN" altLang="en-US" dirty="0"/>
              <a:t> </a:t>
            </a:r>
            <a:r>
              <a:rPr lang="en-US" altLang="zh-CN" dirty="0"/>
              <a:t>number</a:t>
            </a:r>
            <a:r>
              <a:rPr lang="zh-CN" altLang="en-US" dirty="0"/>
              <a:t> </a:t>
            </a:r>
            <a:r>
              <a:rPr lang="en-US" altLang="zh-CN" dirty="0"/>
              <a:t>of</a:t>
            </a:r>
            <a:r>
              <a:rPr lang="zh-CN" altLang="en-US" dirty="0"/>
              <a:t> </a:t>
            </a:r>
            <a:r>
              <a:rPr lang="en-US" altLang="zh-CN" dirty="0"/>
              <a:t>online</a:t>
            </a:r>
            <a:r>
              <a:rPr lang="zh-CN" altLang="en-US" dirty="0"/>
              <a:t> </a:t>
            </a:r>
            <a:r>
              <a:rPr lang="en-US" altLang="zh-CN" dirty="0"/>
              <a:t>CPUs</a:t>
            </a:r>
            <a:r>
              <a:rPr lang="zh-CN" altLang="en-US" dirty="0"/>
              <a:t> </a:t>
            </a:r>
            <a:r>
              <a:rPr lang="en-US" altLang="zh-CN" dirty="0"/>
              <a:t>and</a:t>
            </a:r>
            <a:r>
              <a:rPr lang="zh-CN" altLang="en-US" dirty="0"/>
              <a:t> </a:t>
            </a:r>
            <a:r>
              <a:rPr lang="en-US" altLang="zh-CN" dirty="0"/>
              <a:t>available</a:t>
            </a:r>
            <a:r>
              <a:rPr lang="zh-CN" altLang="en-US" dirty="0"/>
              <a:t> </a:t>
            </a:r>
            <a:r>
              <a:rPr lang="en-US" altLang="zh-CN" dirty="0"/>
              <a:t>memory</a:t>
            </a:r>
            <a:r>
              <a:rPr lang="zh-CN" altLang="en-US" dirty="0"/>
              <a:t> </a:t>
            </a:r>
            <a:r>
              <a:rPr lang="en-US" altLang="zh-CN" dirty="0"/>
              <a:t>size</a:t>
            </a:r>
            <a:endParaRPr lang="en-US" dirty="0"/>
          </a:p>
        </p:txBody>
      </p:sp>
      <p:sp>
        <p:nvSpPr>
          <p:cNvPr id="4" name="Slide Number Placeholder 3">
            <a:extLst>
              <a:ext uri="{FF2B5EF4-FFF2-40B4-BE49-F238E27FC236}">
                <a16:creationId xmlns:a16="http://schemas.microsoft.com/office/drawing/2014/main" id="{C7F98758-57FF-E242-919E-840C76D0CAC0}"/>
              </a:ext>
            </a:extLst>
          </p:cNvPr>
          <p:cNvSpPr>
            <a:spLocks noGrp="1"/>
          </p:cNvSpPr>
          <p:nvPr>
            <p:ph type="sldNum" sz="quarter" idx="12"/>
          </p:nvPr>
        </p:nvSpPr>
        <p:spPr/>
        <p:txBody>
          <a:bodyPr/>
          <a:lstStyle/>
          <a:p>
            <a:fld id="{72E3C5E5-1620-704A-B1BC-D84381C5FEE1}" type="slidenum">
              <a:rPr lang="en-US" smtClean="0"/>
              <a:t>14</a:t>
            </a:fld>
            <a:endParaRPr lang="en-US"/>
          </a:p>
        </p:txBody>
      </p:sp>
    </p:spTree>
    <p:extLst>
      <p:ext uri="{BB962C8B-B14F-4D97-AF65-F5344CB8AC3E}">
        <p14:creationId xmlns:p14="http://schemas.microsoft.com/office/powerpoint/2010/main" val="230556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E9CE-932B-E841-94F0-0A7FB85F36BF}"/>
              </a:ext>
            </a:extLst>
          </p:cNvPr>
          <p:cNvSpPr>
            <a:spLocks noGrp="1"/>
          </p:cNvSpPr>
          <p:nvPr>
            <p:ph type="title"/>
          </p:nvPr>
        </p:nvSpPr>
        <p:spPr/>
        <p:txBody>
          <a:bodyPr/>
          <a:lstStyle/>
          <a:p>
            <a:r>
              <a:rPr lang="en-US" altLang="zh-CN" b="1" dirty="0"/>
              <a:t>The</a:t>
            </a:r>
            <a:r>
              <a:rPr lang="zh-CN" altLang="en-US" b="1" dirty="0"/>
              <a:t> </a:t>
            </a:r>
            <a:r>
              <a:rPr lang="en-US" altLang="zh-CN" b="1" dirty="0"/>
              <a:t>Prevalence</a:t>
            </a:r>
            <a:r>
              <a:rPr lang="zh-CN" altLang="en-US" b="1" dirty="0"/>
              <a:t> </a:t>
            </a:r>
            <a:r>
              <a:rPr lang="en-US" altLang="zh-CN" b="1" dirty="0"/>
              <a:t>of</a:t>
            </a:r>
            <a:r>
              <a:rPr lang="zh-CN" altLang="en-US" b="1" dirty="0"/>
              <a:t> </a:t>
            </a:r>
            <a:r>
              <a:rPr lang="en-US" altLang="zh-CN" b="1" dirty="0"/>
              <a:t>the</a:t>
            </a:r>
            <a:r>
              <a:rPr lang="zh-CN" altLang="en-US" b="1" dirty="0"/>
              <a:t> </a:t>
            </a:r>
            <a:r>
              <a:rPr lang="en-US" altLang="zh-CN" b="1" dirty="0"/>
              <a:t>Issue</a:t>
            </a:r>
            <a:endParaRPr lang="en-US" dirty="0"/>
          </a:p>
        </p:txBody>
      </p:sp>
      <p:sp>
        <p:nvSpPr>
          <p:cNvPr id="4" name="Slide Number Placeholder 3">
            <a:extLst>
              <a:ext uri="{FF2B5EF4-FFF2-40B4-BE49-F238E27FC236}">
                <a16:creationId xmlns:a16="http://schemas.microsoft.com/office/drawing/2014/main" id="{84644A1A-7114-FD42-82D1-0947BF8D5815}"/>
              </a:ext>
            </a:extLst>
          </p:cNvPr>
          <p:cNvSpPr>
            <a:spLocks noGrp="1"/>
          </p:cNvSpPr>
          <p:nvPr>
            <p:ph type="sldNum" sz="quarter" idx="12"/>
          </p:nvPr>
        </p:nvSpPr>
        <p:spPr/>
        <p:txBody>
          <a:bodyPr/>
          <a:lstStyle/>
          <a:p>
            <a:fld id="{72E3C5E5-1620-704A-B1BC-D84381C5FEE1}" type="slidenum">
              <a:rPr lang="en-US" smtClean="0"/>
              <a:t>15</a:t>
            </a:fld>
            <a:endParaRPr lang="en-US"/>
          </a:p>
        </p:txBody>
      </p:sp>
      <p:grpSp>
        <p:nvGrpSpPr>
          <p:cNvPr id="7" name="Group 6">
            <a:extLst>
              <a:ext uri="{FF2B5EF4-FFF2-40B4-BE49-F238E27FC236}">
                <a16:creationId xmlns:a16="http://schemas.microsoft.com/office/drawing/2014/main" id="{72606760-F933-0A48-BAF1-7436694A8EBB}"/>
              </a:ext>
            </a:extLst>
          </p:cNvPr>
          <p:cNvGrpSpPr/>
          <p:nvPr/>
        </p:nvGrpSpPr>
        <p:grpSpPr>
          <a:xfrm>
            <a:off x="1808322" y="1854119"/>
            <a:ext cx="5527356" cy="3056319"/>
            <a:chOff x="1835935" y="3298606"/>
            <a:chExt cx="5527356" cy="3056319"/>
          </a:xfrm>
        </p:grpSpPr>
        <p:sp>
          <p:nvSpPr>
            <p:cNvPr id="5" name="文本框 8">
              <a:extLst>
                <a:ext uri="{FF2B5EF4-FFF2-40B4-BE49-F238E27FC236}">
                  <a16:creationId xmlns:a16="http://schemas.microsoft.com/office/drawing/2014/main" id="{8086288D-46DB-2A4A-A178-2D4D5A90416D}"/>
                </a:ext>
              </a:extLst>
            </p:cNvPr>
            <p:cNvSpPr txBox="1"/>
            <p:nvPr/>
          </p:nvSpPr>
          <p:spPr>
            <a:xfrm>
              <a:off x="2097954" y="6016371"/>
              <a:ext cx="5265337" cy="338554"/>
            </a:xfrm>
            <a:prstGeom prst="rect">
              <a:avLst/>
            </a:prstGeom>
            <a:noFill/>
          </p:spPr>
          <p:txBody>
            <a:bodyPr wrap="square" rtlCol="0">
              <a:spAutoFit/>
            </a:bodyPr>
            <a:lstStyle/>
            <a:p>
              <a:r>
                <a:rPr lang="en-US" altLang="zh-CN" sz="1600" dirty="0">
                  <a:latin typeface="Helvetica Neue Light" panose="02000403000000020004" pitchFamily="2" charset="0"/>
                  <a:ea typeface="Helvetica Neue Light" panose="02000403000000020004" pitchFamily="2" charset="0"/>
                </a:rPr>
                <a:t>Analysis of the top 100 application images on </a:t>
              </a:r>
              <a:r>
                <a:rPr lang="en-US" altLang="zh-CN" sz="1600" dirty="0" err="1">
                  <a:latin typeface="Helvetica Neue Light" panose="02000403000000020004" pitchFamily="2" charset="0"/>
                  <a:ea typeface="Helvetica Neue Light" panose="02000403000000020004" pitchFamily="2" charset="0"/>
                </a:rPr>
                <a:t>DockerHub</a:t>
              </a:r>
              <a:r>
                <a:rPr lang="en-US" altLang="zh-CN" sz="1600" dirty="0">
                  <a:latin typeface="Helvetica Neue Light" panose="02000403000000020004" pitchFamily="2" charset="0"/>
                  <a:ea typeface="Helvetica Neue Light" panose="02000403000000020004" pitchFamily="2" charset="0"/>
                </a:rPr>
                <a:t>.</a:t>
              </a:r>
              <a:endParaRPr lang="zh-CN" altLang="en-US" sz="1600" dirty="0">
                <a:latin typeface="Helvetica Neue Light" panose="02000403000000020004" pitchFamily="2" charset="0"/>
              </a:endParaRPr>
            </a:p>
          </p:txBody>
        </p:sp>
        <p:graphicFrame>
          <p:nvGraphicFramePr>
            <p:cNvPr id="6" name="图表 7">
              <a:extLst>
                <a:ext uri="{FF2B5EF4-FFF2-40B4-BE49-F238E27FC236}">
                  <a16:creationId xmlns:a16="http://schemas.microsoft.com/office/drawing/2014/main" id="{2A1D22A0-9548-D84E-85C2-12C2A86963C9}"/>
                </a:ext>
              </a:extLst>
            </p:cNvPr>
            <p:cNvGraphicFramePr/>
            <p:nvPr>
              <p:extLst>
                <p:ext uri="{D42A27DB-BD31-4B8C-83A1-F6EECF244321}">
                  <p14:modId xmlns:p14="http://schemas.microsoft.com/office/powerpoint/2010/main" val="4114272041"/>
                </p:ext>
              </p:extLst>
            </p:nvPr>
          </p:nvGraphicFramePr>
          <p:xfrm>
            <a:off x="1835935" y="3298606"/>
            <a:ext cx="5393094" cy="2717765"/>
          </p:xfrm>
          <a:graphic>
            <a:graphicData uri="http://schemas.openxmlformats.org/drawingml/2006/chart">
              <c:chart xmlns:c="http://schemas.openxmlformats.org/drawingml/2006/chart" xmlns:r="http://schemas.openxmlformats.org/officeDocument/2006/relationships" r:id="rId3"/>
            </a:graphicData>
          </a:graphic>
        </p:graphicFrame>
      </p:grpSp>
      <p:sp>
        <p:nvSpPr>
          <p:cNvPr id="8" name="TextBox 7">
            <a:extLst>
              <a:ext uri="{FF2B5EF4-FFF2-40B4-BE49-F238E27FC236}">
                <a16:creationId xmlns:a16="http://schemas.microsoft.com/office/drawing/2014/main" id="{BF2C729D-67EF-154A-B8C2-273106F360EE}"/>
              </a:ext>
            </a:extLst>
          </p:cNvPr>
          <p:cNvSpPr txBox="1"/>
          <p:nvPr/>
        </p:nvSpPr>
        <p:spPr>
          <a:xfrm>
            <a:off x="1939704" y="5125563"/>
            <a:ext cx="5526610" cy="1323439"/>
          </a:xfrm>
          <a:prstGeom prst="rect">
            <a:avLst/>
          </a:prstGeom>
          <a:noFill/>
        </p:spPr>
        <p:txBody>
          <a:bodyPr wrap="square" rtlCol="0">
            <a:spAutoFit/>
          </a:bodyPr>
          <a:lstStyle/>
          <a:p>
            <a:pPr algn="ctr"/>
            <a:r>
              <a:rPr lang="en-US" altLang="zh-CN" sz="2000" dirty="0">
                <a:latin typeface="Helvetica Neue Light" panose="02000403000000020004" pitchFamily="2" charset="0"/>
                <a:ea typeface="Helvetica Neue Light" panose="02000403000000020004" pitchFamily="2" charset="0"/>
              </a:rPr>
              <a:t>More</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than</a:t>
            </a:r>
            <a:r>
              <a:rPr lang="zh-CN" altLang="en-US" sz="2000" dirty="0">
                <a:latin typeface="Helvetica Neue Light" panose="02000403000000020004" pitchFamily="2" charset="0"/>
                <a:ea typeface="Helvetica Neue Light" panose="02000403000000020004" pitchFamily="2" charset="0"/>
              </a:rPr>
              <a:t> </a:t>
            </a:r>
            <a:r>
              <a:rPr lang="en-US" altLang="zh-CN" sz="2000" b="1" i="1" dirty="0">
                <a:solidFill>
                  <a:srgbClr val="C00000"/>
                </a:solidFill>
                <a:latin typeface="Helvetica Neue Light" panose="02000403000000020004" pitchFamily="2" charset="0"/>
                <a:ea typeface="Helvetica Neue Light" panose="02000403000000020004" pitchFamily="2" charset="0"/>
              </a:rPr>
              <a:t>60%</a:t>
            </a:r>
            <a:r>
              <a:rPr lang="zh-CN" altLang="en-US" sz="2000" b="1" i="1" dirty="0">
                <a:solidFill>
                  <a:srgbClr val="C00000"/>
                </a:solidFill>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of</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the</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top</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100</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apps</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on</a:t>
            </a:r>
            <a:r>
              <a:rPr lang="zh-CN" altLang="en-US" sz="2000" dirty="0">
                <a:latin typeface="Helvetica Neue Light" panose="02000403000000020004" pitchFamily="2" charset="0"/>
                <a:ea typeface="Helvetica Neue Light" panose="02000403000000020004" pitchFamily="2" charset="0"/>
              </a:rPr>
              <a:t> </a:t>
            </a:r>
            <a:r>
              <a:rPr lang="en-US" altLang="zh-CN" sz="2000" dirty="0" err="1">
                <a:latin typeface="Helvetica Neue Light" panose="02000403000000020004" pitchFamily="2" charset="0"/>
                <a:ea typeface="Helvetica Neue Light" panose="02000403000000020004" pitchFamily="2" charset="0"/>
              </a:rPr>
              <a:t>DockerHub</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automatically</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configure</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app</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based</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on</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detected</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resource</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availability</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and</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are</a:t>
            </a:r>
            <a:r>
              <a:rPr lang="zh-CN" altLang="en-US" sz="2000" dirty="0">
                <a:latin typeface="Helvetica Neue Light" panose="02000403000000020004" pitchFamily="2" charset="0"/>
                <a:ea typeface="Helvetica Neue Light" panose="02000403000000020004" pitchFamily="2" charset="0"/>
              </a:rPr>
              <a:t> </a:t>
            </a:r>
            <a:r>
              <a:rPr lang="en-US" altLang="zh-CN" sz="2000" b="1" i="1" dirty="0">
                <a:solidFill>
                  <a:srgbClr val="C00000"/>
                </a:solidFill>
                <a:latin typeface="Helvetica Neue Light" panose="02000403000000020004" pitchFamily="2" charset="0"/>
                <a:ea typeface="Helvetica Neue Light" panose="02000403000000020004" pitchFamily="2" charset="0"/>
              </a:rPr>
              <a:t>affected</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by</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the</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semantic</a:t>
            </a:r>
            <a:r>
              <a:rPr lang="zh-CN" altLang="en-US" sz="2000" dirty="0">
                <a:latin typeface="Helvetica Neue Light" panose="02000403000000020004" pitchFamily="2" charset="0"/>
                <a:ea typeface="Helvetica Neue Light" panose="02000403000000020004" pitchFamily="2" charset="0"/>
              </a:rPr>
              <a:t> </a:t>
            </a:r>
            <a:r>
              <a:rPr lang="en-US" altLang="zh-CN" sz="2000" dirty="0">
                <a:latin typeface="Helvetica Neue Light" panose="02000403000000020004" pitchFamily="2" charset="0"/>
                <a:ea typeface="Helvetica Neue Light" panose="02000403000000020004" pitchFamily="2" charset="0"/>
              </a:rPr>
              <a:t>gap</a:t>
            </a:r>
            <a:endParaRPr lang="en-US" sz="2000"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Tree>
    <p:extLst>
      <p:ext uri="{BB962C8B-B14F-4D97-AF65-F5344CB8AC3E}">
        <p14:creationId xmlns:p14="http://schemas.microsoft.com/office/powerpoint/2010/main" val="189535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54721" y="664686"/>
            <a:ext cx="7057293" cy="584775"/>
          </a:xfrm>
          <a:prstGeom prst="rect">
            <a:avLst/>
          </a:prstGeom>
        </p:spPr>
        <p:txBody>
          <a:bodyPr wrap="square">
            <a:spAutoFit/>
          </a:bodyPr>
          <a:lstStyle/>
          <a:p>
            <a:pPr algn="ct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CPU Oversubscription</a:t>
            </a:r>
            <a:endParaRPr lang="zh-CN" altLang="en-US" sz="3200" dirty="0">
              <a:latin typeface="Helvetica Neue" panose="02000503000000020004" pitchFamily="2" charset="0"/>
              <a:cs typeface="Helvetica Neue" panose="02000503000000020004" pitchFamily="2" charset="0"/>
            </a:endParaRPr>
          </a:p>
        </p:txBody>
      </p:sp>
      <p:sp>
        <p:nvSpPr>
          <p:cNvPr id="11" name="文本框 10"/>
          <p:cNvSpPr txBox="1"/>
          <p:nvPr/>
        </p:nvSpPr>
        <p:spPr>
          <a:xfrm>
            <a:off x="2051029" y="5565516"/>
            <a:ext cx="5662245" cy="830997"/>
          </a:xfrm>
          <a:prstGeom prst="rect">
            <a:avLst/>
          </a:prstGeom>
          <a:noFill/>
        </p:spPr>
        <p:txBody>
          <a:bodyPr wrap="square" rtlCol="0">
            <a:spAutoFit/>
          </a:bodyPr>
          <a:lstStyle/>
          <a:p>
            <a:pPr algn="ctr"/>
            <a:r>
              <a:rPr lang="en-US" altLang="zh-CN" sz="2400" dirty="0">
                <a:solidFill>
                  <a:srgbClr val="C00000"/>
                </a:solidFill>
                <a:latin typeface="Helvetica Neue Light" panose="02000403000000020004" pitchFamily="2" charset="0"/>
                <a:ea typeface="Helvetica Neue Light" panose="02000403000000020004" pitchFamily="2" charset="0"/>
              </a:rPr>
              <a:t>Oversubscribing CPU leads to considerable performance degradation</a:t>
            </a:r>
            <a:endParaRPr lang="zh-CN" altLang="en-US" sz="2400" dirty="0">
              <a:solidFill>
                <a:srgbClr val="C00000"/>
              </a:solidFill>
              <a:latin typeface="Helvetica Neue Light" panose="02000403000000020004" pitchFamily="2" charset="0"/>
            </a:endParaRPr>
          </a:p>
        </p:txBody>
      </p:sp>
      <p:graphicFrame>
        <p:nvGraphicFramePr>
          <p:cNvPr id="6" name="图表 5"/>
          <p:cNvGraphicFramePr/>
          <p:nvPr>
            <p:extLst>
              <p:ext uri="{D42A27DB-BD31-4B8C-83A1-F6EECF244321}">
                <p14:modId xmlns:p14="http://schemas.microsoft.com/office/powerpoint/2010/main" val="3658991193"/>
              </p:ext>
            </p:extLst>
          </p:nvPr>
        </p:nvGraphicFramePr>
        <p:xfrm>
          <a:off x="1001350" y="1941250"/>
          <a:ext cx="7048080" cy="33724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73110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21228" y="753319"/>
            <a:ext cx="7057293" cy="584775"/>
          </a:xfrm>
          <a:prstGeom prst="rect">
            <a:avLst/>
          </a:prstGeom>
        </p:spPr>
        <p:txBody>
          <a:bodyPr wrap="square">
            <a:spAutoFit/>
          </a:bodyPr>
          <a:lstStyle/>
          <a:p>
            <a:pPr algn="ct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Memory Oversubscription</a:t>
            </a:r>
            <a:endParaRPr lang="zh-CN" altLang="en-US" sz="3200" dirty="0">
              <a:latin typeface="Helvetica Neue" panose="02000503000000020004" pitchFamily="2" charset="0"/>
              <a:cs typeface="Helvetica Neue" panose="02000503000000020004" pitchFamily="2" charset="0"/>
            </a:endParaRPr>
          </a:p>
        </p:txBody>
      </p:sp>
      <p:graphicFrame>
        <p:nvGraphicFramePr>
          <p:cNvPr id="7" name="图表 6"/>
          <p:cNvGraphicFramePr/>
          <p:nvPr>
            <p:extLst>
              <p:ext uri="{D42A27DB-BD31-4B8C-83A1-F6EECF244321}">
                <p14:modId xmlns:p14="http://schemas.microsoft.com/office/powerpoint/2010/main" val="3105513998"/>
              </p:ext>
            </p:extLst>
          </p:nvPr>
        </p:nvGraphicFramePr>
        <p:xfrm>
          <a:off x="1154124" y="2209278"/>
          <a:ext cx="6991500" cy="3273767"/>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p:cNvSpPr txBox="1"/>
          <p:nvPr/>
        </p:nvSpPr>
        <p:spPr>
          <a:xfrm>
            <a:off x="2416630" y="2006933"/>
            <a:ext cx="559836" cy="369332"/>
          </a:xfrm>
          <a:prstGeom prst="rect">
            <a:avLst/>
          </a:prstGeom>
          <a:noFill/>
        </p:spPr>
        <p:txBody>
          <a:bodyPr wrap="square" rtlCol="0">
            <a:spAutoFit/>
          </a:bodyPr>
          <a:lstStyle/>
          <a:p>
            <a:r>
              <a:rPr lang="en-US" altLang="zh-CN"/>
              <a:t>6.3</a:t>
            </a:r>
          </a:p>
        </p:txBody>
      </p:sp>
      <p:sp>
        <p:nvSpPr>
          <p:cNvPr id="9" name="文本框 8"/>
          <p:cNvSpPr txBox="1"/>
          <p:nvPr/>
        </p:nvSpPr>
        <p:spPr>
          <a:xfrm>
            <a:off x="3557359" y="2005491"/>
            <a:ext cx="637354" cy="369332"/>
          </a:xfrm>
          <a:prstGeom prst="rect">
            <a:avLst/>
          </a:prstGeom>
          <a:noFill/>
        </p:spPr>
        <p:txBody>
          <a:bodyPr wrap="square" rtlCol="0">
            <a:spAutoFit/>
          </a:bodyPr>
          <a:lstStyle/>
          <a:p>
            <a:r>
              <a:rPr lang="en-US" altLang="zh-CN" dirty="0"/>
              <a:t>95.3</a:t>
            </a:r>
            <a:endParaRPr lang="zh-CN" altLang="en-US" dirty="0"/>
          </a:p>
        </p:txBody>
      </p:sp>
      <p:sp>
        <p:nvSpPr>
          <p:cNvPr id="10" name="文本框 9"/>
          <p:cNvSpPr txBox="1"/>
          <p:nvPr/>
        </p:nvSpPr>
        <p:spPr>
          <a:xfrm>
            <a:off x="4804069" y="2008375"/>
            <a:ext cx="691662" cy="369332"/>
          </a:xfrm>
          <a:prstGeom prst="rect">
            <a:avLst/>
          </a:prstGeom>
          <a:noFill/>
        </p:spPr>
        <p:txBody>
          <a:bodyPr wrap="square" rtlCol="0">
            <a:spAutoFit/>
          </a:bodyPr>
          <a:lstStyle/>
          <a:p>
            <a:r>
              <a:rPr lang="en-US" altLang="zh-CN" dirty="0"/>
              <a:t>27.1</a:t>
            </a:r>
            <a:endParaRPr lang="zh-CN" altLang="en-US" dirty="0"/>
          </a:p>
        </p:txBody>
      </p:sp>
      <p:sp>
        <p:nvSpPr>
          <p:cNvPr id="13" name="文本框 12"/>
          <p:cNvSpPr txBox="1"/>
          <p:nvPr/>
        </p:nvSpPr>
        <p:spPr>
          <a:xfrm>
            <a:off x="2625337" y="4890052"/>
            <a:ext cx="351129" cy="399300"/>
          </a:xfrm>
          <a:prstGeom prst="rect">
            <a:avLst/>
          </a:prstGeom>
          <a:noFill/>
        </p:spPr>
        <p:txBody>
          <a:bodyPr wrap="square" rtlCol="0">
            <a:spAutoFit/>
          </a:bodyPr>
          <a:lstStyle/>
          <a:p>
            <a:r>
              <a:rPr lang="en-US" altLang="zh-CN" sz="2000" b="1" dirty="0">
                <a:solidFill>
                  <a:srgbClr val="FF0000"/>
                </a:solidFill>
                <a:sym typeface="Webdings" panose="05030102010509060703" pitchFamily="18" charset="2"/>
              </a:rPr>
              <a:t></a:t>
            </a:r>
            <a:endParaRPr lang="zh-CN" altLang="en-US" sz="2000" dirty="0"/>
          </a:p>
        </p:txBody>
      </p:sp>
      <p:sp>
        <p:nvSpPr>
          <p:cNvPr id="12" name="文本框 10">
            <a:extLst>
              <a:ext uri="{FF2B5EF4-FFF2-40B4-BE49-F238E27FC236}">
                <a16:creationId xmlns:a16="http://schemas.microsoft.com/office/drawing/2014/main" id="{0045FB70-1D35-CA44-94DF-FC2216F9344C}"/>
              </a:ext>
            </a:extLst>
          </p:cNvPr>
          <p:cNvSpPr txBox="1"/>
          <p:nvPr/>
        </p:nvSpPr>
        <p:spPr>
          <a:xfrm>
            <a:off x="1724540" y="5640836"/>
            <a:ext cx="6159058" cy="830997"/>
          </a:xfrm>
          <a:prstGeom prst="rect">
            <a:avLst/>
          </a:prstGeom>
          <a:noFill/>
        </p:spPr>
        <p:txBody>
          <a:bodyPr wrap="square" rtlCol="0">
            <a:spAutoFit/>
          </a:bodyPr>
          <a:lstStyle/>
          <a:p>
            <a:pPr algn="ctr"/>
            <a:r>
              <a:rPr lang="en-US" altLang="zh-CN" sz="2400" dirty="0">
                <a:solidFill>
                  <a:srgbClr val="C00000"/>
                </a:solidFill>
                <a:latin typeface="Helvetica Neue Light" panose="02000403000000020004" pitchFamily="2" charset="0"/>
                <a:ea typeface="Helvetica Neue Light" panose="02000403000000020004" pitchFamily="2" charset="0"/>
              </a:rPr>
              <a:t>Oversubscribing memory can lead to program crashes or more severe degradation</a:t>
            </a:r>
            <a:endParaRPr lang="zh-CN" altLang="en-US" sz="2400" dirty="0">
              <a:solidFill>
                <a:srgbClr val="C00000"/>
              </a:solidFill>
              <a:latin typeface="Helvetica Neue Light" panose="02000403000000020004" pitchFamily="2" charset="0"/>
            </a:endParaRPr>
          </a:p>
        </p:txBody>
      </p:sp>
    </p:spTree>
    <p:extLst>
      <p:ext uri="{BB962C8B-B14F-4D97-AF65-F5344CB8AC3E}">
        <p14:creationId xmlns:p14="http://schemas.microsoft.com/office/powerpoint/2010/main" val="1651947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732C-382B-E94B-A795-AFDDEA97E2FD}"/>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26BB4BD9-E608-814B-A41B-4A936F39264D}"/>
              </a:ext>
            </a:extLst>
          </p:cNvPr>
          <p:cNvSpPr>
            <a:spLocks noGrp="1"/>
          </p:cNvSpPr>
          <p:nvPr>
            <p:ph idx="1"/>
          </p:nvPr>
        </p:nvSpPr>
        <p:spPr/>
        <p:txBody>
          <a:bodyPr>
            <a:normAutofit fontScale="92500"/>
          </a:bodyPr>
          <a:lstStyle/>
          <a:p>
            <a:r>
              <a:rPr lang="en-US" sz="2200" b="1" i="1" dirty="0">
                <a:solidFill>
                  <a:srgbClr val="00B050"/>
                </a:solidFill>
              </a:rPr>
              <a:t>Objective </a:t>
            </a:r>
          </a:p>
          <a:p>
            <a:pPr lvl="1">
              <a:lnSpc>
                <a:spcPct val="170000"/>
              </a:lnSpc>
            </a:pPr>
            <a:r>
              <a:rPr lang="en-US" sz="1800" dirty="0"/>
              <a:t>Bridge the semantic gap between application-observed resource availability and the actual resource allocation</a:t>
            </a:r>
          </a:p>
          <a:p>
            <a:pPr lvl="1">
              <a:lnSpc>
                <a:spcPct val="170000"/>
              </a:lnSpc>
            </a:pPr>
            <a:r>
              <a:rPr lang="en-US" sz="1800" dirty="0"/>
              <a:t>Build elastic apps that efficiently utilize variable resources </a:t>
            </a:r>
          </a:p>
          <a:p>
            <a:r>
              <a:rPr lang="en-US" sz="2200" b="1" i="1" dirty="0">
                <a:solidFill>
                  <a:srgbClr val="C00000"/>
                </a:solidFill>
              </a:rPr>
              <a:t>Challenges</a:t>
            </a:r>
          </a:p>
          <a:p>
            <a:pPr lvl="1">
              <a:lnSpc>
                <a:spcPct val="170000"/>
              </a:lnSpc>
            </a:pPr>
            <a:r>
              <a:rPr lang="en-US" sz="1800" dirty="0"/>
              <a:t>How to determine a container’s real-time, actual resource allocation given various resour</a:t>
            </a:r>
            <a:r>
              <a:rPr lang="en-US" altLang="zh-CN" sz="1800" dirty="0"/>
              <a:t>ce</a:t>
            </a:r>
            <a:r>
              <a:rPr lang="zh-CN" altLang="en-US" sz="1800" dirty="0"/>
              <a:t> </a:t>
            </a:r>
            <a:r>
              <a:rPr lang="en-US" altLang="zh-CN" sz="1800" dirty="0"/>
              <a:t>management</a:t>
            </a:r>
            <a:r>
              <a:rPr lang="zh-CN" altLang="en-US" sz="1800" dirty="0"/>
              <a:t> </a:t>
            </a:r>
            <a:r>
              <a:rPr lang="en-US" altLang="zh-CN" sz="1800" dirty="0"/>
              <a:t>schemes,</a:t>
            </a:r>
            <a:r>
              <a:rPr lang="zh-CN" altLang="en-US" sz="1800" dirty="0"/>
              <a:t> </a:t>
            </a:r>
            <a:r>
              <a:rPr lang="en-US" altLang="zh-CN" sz="1800" dirty="0"/>
              <a:t>e.g.,</a:t>
            </a:r>
            <a:r>
              <a:rPr lang="zh-CN" altLang="en-US" sz="1800" dirty="0"/>
              <a:t> </a:t>
            </a:r>
            <a:r>
              <a:rPr lang="en-US" altLang="zh-CN" sz="1800" dirty="0"/>
              <a:t>limits,</a:t>
            </a:r>
            <a:r>
              <a:rPr lang="zh-CN" altLang="en-US" sz="1800" dirty="0"/>
              <a:t> </a:t>
            </a:r>
            <a:r>
              <a:rPr lang="en-US" altLang="zh-CN" sz="1800" dirty="0"/>
              <a:t>shares</a:t>
            </a:r>
            <a:r>
              <a:rPr lang="zh-CN" altLang="en-US" sz="1800" dirty="0"/>
              <a:t> </a:t>
            </a:r>
            <a:r>
              <a:rPr lang="en-US" altLang="zh-CN" sz="1800" dirty="0"/>
              <a:t>and</a:t>
            </a:r>
            <a:r>
              <a:rPr lang="zh-CN" altLang="en-US" sz="1800" dirty="0"/>
              <a:t> </a:t>
            </a:r>
            <a:r>
              <a:rPr lang="en-US" altLang="zh-CN" sz="1800" dirty="0"/>
              <a:t>resource</a:t>
            </a:r>
            <a:r>
              <a:rPr lang="zh-CN" altLang="en-US" sz="1800" dirty="0"/>
              <a:t> </a:t>
            </a:r>
            <a:r>
              <a:rPr lang="en-US" altLang="zh-CN" sz="1800" dirty="0"/>
              <a:t>affinity?</a:t>
            </a:r>
          </a:p>
          <a:p>
            <a:pPr lvl="1">
              <a:lnSpc>
                <a:spcPct val="170000"/>
              </a:lnSpc>
            </a:pPr>
            <a:r>
              <a:rPr lang="en-US" altLang="zh-CN" sz="1800" dirty="0"/>
              <a:t>How</a:t>
            </a:r>
            <a:r>
              <a:rPr lang="zh-CN" altLang="en-US" sz="1800" dirty="0"/>
              <a:t> </a:t>
            </a:r>
            <a:r>
              <a:rPr lang="en-US" altLang="zh-CN" sz="1800" dirty="0"/>
              <a:t>to</a:t>
            </a:r>
            <a:r>
              <a:rPr lang="zh-CN" altLang="en-US" sz="1800" dirty="0"/>
              <a:t> </a:t>
            </a:r>
            <a:r>
              <a:rPr lang="en-US" altLang="zh-CN" sz="1800" dirty="0"/>
              <a:t>develop</a:t>
            </a:r>
            <a:r>
              <a:rPr lang="zh-CN" altLang="en-US" sz="1800" dirty="0"/>
              <a:t> </a:t>
            </a:r>
            <a:r>
              <a:rPr lang="en-US" altLang="zh-CN" sz="1800" dirty="0"/>
              <a:t>a</a:t>
            </a:r>
            <a:r>
              <a:rPr lang="zh-CN" altLang="en-US" sz="1800" dirty="0"/>
              <a:t> </a:t>
            </a:r>
            <a:r>
              <a:rPr lang="en-US" altLang="zh-CN" sz="1800" dirty="0"/>
              <a:t>general</a:t>
            </a:r>
            <a:r>
              <a:rPr lang="zh-CN" altLang="en-US" sz="1800" dirty="0"/>
              <a:t> </a:t>
            </a:r>
            <a:r>
              <a:rPr lang="en-US" altLang="zh-CN" sz="1800" dirty="0"/>
              <a:t>method</a:t>
            </a:r>
            <a:r>
              <a:rPr lang="zh-CN" altLang="en-US" sz="1800" dirty="0"/>
              <a:t> </a:t>
            </a:r>
            <a:r>
              <a:rPr lang="en-US" altLang="zh-CN" sz="1800" dirty="0"/>
              <a:t>to</a:t>
            </a:r>
            <a:r>
              <a:rPr lang="zh-CN" altLang="en-US" sz="1800" dirty="0"/>
              <a:t> </a:t>
            </a:r>
            <a:r>
              <a:rPr lang="en-US" altLang="zh-CN" sz="1800" dirty="0"/>
              <a:t>export</a:t>
            </a:r>
            <a:r>
              <a:rPr lang="zh-CN" altLang="en-US" sz="1800" dirty="0"/>
              <a:t> </a:t>
            </a:r>
            <a:r>
              <a:rPr lang="en-US" altLang="zh-CN" sz="1800" dirty="0"/>
              <a:t>such</a:t>
            </a:r>
            <a:r>
              <a:rPr lang="zh-CN" altLang="en-US" sz="1800" dirty="0"/>
              <a:t> </a:t>
            </a:r>
            <a:r>
              <a:rPr lang="en-US" altLang="zh-CN" sz="1800" dirty="0"/>
              <a:t>information</a:t>
            </a:r>
            <a:r>
              <a:rPr lang="zh-CN" altLang="en-US" sz="1800" dirty="0"/>
              <a:t> </a:t>
            </a:r>
            <a:r>
              <a:rPr lang="en-US" altLang="zh-CN" sz="1800" dirty="0"/>
              <a:t>to</a:t>
            </a:r>
            <a:r>
              <a:rPr lang="zh-CN" altLang="en-US" sz="1800" dirty="0"/>
              <a:t> </a:t>
            </a:r>
            <a:r>
              <a:rPr lang="en-US" altLang="zh-CN" sz="1800" dirty="0"/>
              <a:t>apps?</a:t>
            </a:r>
          </a:p>
          <a:p>
            <a:pPr lvl="1">
              <a:lnSpc>
                <a:spcPct val="170000"/>
              </a:lnSpc>
            </a:pPr>
            <a:r>
              <a:rPr lang="en-US" altLang="zh-CN" sz="1800" dirty="0"/>
              <a:t>How</a:t>
            </a:r>
            <a:r>
              <a:rPr lang="zh-CN" altLang="en-US" sz="1800" dirty="0"/>
              <a:t> </a:t>
            </a:r>
            <a:r>
              <a:rPr lang="en-US" altLang="zh-CN" sz="1800" dirty="0"/>
              <a:t>can</a:t>
            </a:r>
            <a:r>
              <a:rPr lang="zh-CN" altLang="en-US" sz="1800" dirty="0"/>
              <a:t> </a:t>
            </a:r>
            <a:r>
              <a:rPr lang="en-US" altLang="zh-CN" sz="1800" dirty="0"/>
              <a:t>apps</a:t>
            </a:r>
            <a:r>
              <a:rPr lang="zh-CN" altLang="en-US" sz="1800" dirty="0"/>
              <a:t> </a:t>
            </a:r>
            <a:r>
              <a:rPr lang="en-US" altLang="zh-CN" sz="1800" dirty="0"/>
              <a:t>be</a:t>
            </a:r>
            <a:r>
              <a:rPr lang="zh-CN" altLang="en-US" sz="1800" dirty="0"/>
              <a:t> </a:t>
            </a:r>
            <a:r>
              <a:rPr lang="en-US" altLang="zh-CN" sz="1800" dirty="0"/>
              <a:t>made</a:t>
            </a:r>
            <a:r>
              <a:rPr lang="zh-CN" altLang="en-US" sz="1800" dirty="0"/>
              <a:t> </a:t>
            </a:r>
            <a:r>
              <a:rPr lang="en-US" altLang="zh-CN" sz="1800" dirty="0"/>
              <a:t>elastic,</a:t>
            </a:r>
            <a:r>
              <a:rPr lang="zh-CN" altLang="en-US" sz="1800" dirty="0"/>
              <a:t> </a:t>
            </a:r>
            <a:r>
              <a:rPr lang="en-US" altLang="zh-CN" sz="1800" dirty="0"/>
              <a:t>leveraging</a:t>
            </a:r>
            <a:r>
              <a:rPr lang="zh-CN" altLang="en-US" sz="1800" dirty="0"/>
              <a:t> </a:t>
            </a:r>
            <a:r>
              <a:rPr lang="en-US" altLang="zh-CN" sz="1800" dirty="0"/>
              <a:t>variable</a:t>
            </a:r>
            <a:r>
              <a:rPr lang="zh-CN" altLang="en-US" sz="1800" dirty="0"/>
              <a:t> </a:t>
            </a:r>
            <a:r>
              <a:rPr lang="en-US" altLang="zh-CN" sz="1800" dirty="0"/>
              <a:t>resource</a:t>
            </a:r>
            <a:r>
              <a:rPr lang="zh-CN" altLang="en-US" sz="1800" dirty="0"/>
              <a:t> </a:t>
            </a:r>
            <a:r>
              <a:rPr lang="en-US" altLang="zh-CN" sz="1800" dirty="0"/>
              <a:t>allocation?</a:t>
            </a:r>
            <a:endParaRPr lang="en-US" sz="1800" dirty="0"/>
          </a:p>
        </p:txBody>
      </p:sp>
      <p:sp>
        <p:nvSpPr>
          <p:cNvPr id="4" name="Slide Number Placeholder 3">
            <a:extLst>
              <a:ext uri="{FF2B5EF4-FFF2-40B4-BE49-F238E27FC236}">
                <a16:creationId xmlns:a16="http://schemas.microsoft.com/office/drawing/2014/main" id="{03AB8F88-4F45-4E47-A0CA-87C0E4EAE5BD}"/>
              </a:ext>
            </a:extLst>
          </p:cNvPr>
          <p:cNvSpPr>
            <a:spLocks noGrp="1"/>
          </p:cNvSpPr>
          <p:nvPr>
            <p:ph type="sldNum" sz="quarter" idx="12"/>
          </p:nvPr>
        </p:nvSpPr>
        <p:spPr/>
        <p:txBody>
          <a:bodyPr/>
          <a:lstStyle/>
          <a:p>
            <a:fld id="{72E3C5E5-1620-704A-B1BC-D84381C5FEE1}" type="slidenum">
              <a:rPr lang="en-US" smtClean="0"/>
              <a:t>18</a:t>
            </a:fld>
            <a:endParaRPr lang="en-US"/>
          </a:p>
        </p:txBody>
      </p:sp>
    </p:spTree>
    <p:extLst>
      <p:ext uri="{BB962C8B-B14F-4D97-AF65-F5344CB8AC3E}">
        <p14:creationId xmlns:p14="http://schemas.microsoft.com/office/powerpoint/2010/main" val="329680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21581" y="578381"/>
            <a:ext cx="7057293" cy="523220"/>
          </a:xfrm>
          <a:prstGeom prst="rect">
            <a:avLst/>
          </a:prstGeom>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Adaptive</a:t>
            </a:r>
            <a:r>
              <a:rPr lang="zh-CN" altLang="en-US" sz="2800" dirty="0">
                <a:latin typeface="Helvetica Neue" panose="02000503000000020004" pitchFamily="2" charset="0"/>
                <a:cs typeface="Helvetica Neue" panose="02000503000000020004" pitchFamily="2" charset="0"/>
              </a:rPr>
              <a:t> </a:t>
            </a: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Per-container</a:t>
            </a:r>
            <a:r>
              <a:rPr lang="zh-CN" altLang="en-US" sz="2800" dirty="0">
                <a:latin typeface="Helvetica Neue" panose="02000503000000020004" pitchFamily="2" charset="0"/>
                <a:cs typeface="Helvetica Neue" panose="02000503000000020004" pitchFamily="2" charset="0"/>
              </a:rPr>
              <a:t> </a:t>
            </a: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Resource</a:t>
            </a:r>
            <a:r>
              <a:rPr lang="zh-CN" altLang="en-US" sz="2800" dirty="0">
                <a:latin typeface="Helvetica Neue" panose="02000503000000020004" pitchFamily="2" charset="0"/>
                <a:cs typeface="Helvetica Neue" panose="02000503000000020004" pitchFamily="2" charset="0"/>
              </a:rPr>
              <a:t> </a:t>
            </a: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View</a:t>
            </a:r>
            <a:endParaRPr lang="zh-CN" altLang="en-US" sz="2800" dirty="0">
              <a:latin typeface="Helvetica Neue" panose="02000503000000020004" pitchFamily="2" charset="0"/>
              <a:cs typeface="Helvetica Neue" panose="02000503000000020004" pitchFamily="2" charset="0"/>
            </a:endParaRPr>
          </a:p>
        </p:txBody>
      </p:sp>
      <p:pic>
        <p:nvPicPr>
          <p:cNvPr id="5" name="图片 4"/>
          <p:cNvPicPr>
            <a:picLocks noChangeAspect="1"/>
          </p:cNvPicPr>
          <p:nvPr/>
        </p:nvPicPr>
        <p:blipFill>
          <a:blip r:embed="rId3"/>
          <a:stretch>
            <a:fillRect/>
          </a:stretch>
        </p:blipFill>
        <p:spPr>
          <a:xfrm>
            <a:off x="3112477" y="2137240"/>
            <a:ext cx="5295238" cy="4276190"/>
          </a:xfrm>
          <a:prstGeom prst="rect">
            <a:avLst/>
          </a:prstGeom>
        </p:spPr>
      </p:pic>
      <p:sp>
        <p:nvSpPr>
          <p:cNvPr id="6" name="文本框 5"/>
          <p:cNvSpPr txBox="1"/>
          <p:nvPr/>
        </p:nvSpPr>
        <p:spPr>
          <a:xfrm>
            <a:off x="391883" y="1379057"/>
            <a:ext cx="8316687" cy="677108"/>
          </a:xfrm>
          <a:prstGeom prst="rect">
            <a:avLst/>
          </a:prstGeom>
          <a:solidFill>
            <a:schemeClr val="tx2">
              <a:lumMod val="20000"/>
              <a:lumOff val="80000"/>
            </a:schemeClr>
          </a:solidFill>
        </p:spPr>
        <p:txBody>
          <a:bodyPr wrap="square" rtlCol="0">
            <a:spAutoFit/>
          </a:bodyPr>
          <a:lstStyle/>
          <a:p>
            <a:pPr algn="ctr"/>
            <a:r>
              <a:rPr lang="en-US" altLang="zh-CN" sz="2000" dirty="0">
                <a:latin typeface="Helvetica Neue Light" panose="02000403000000020004" pitchFamily="2" charset="0"/>
                <a:ea typeface="Helvetica Neue Light" panose="02000403000000020004" pitchFamily="2" charset="0"/>
              </a:rPr>
              <a:t>System architecture that enables the resource view : </a:t>
            </a:r>
          </a:p>
          <a:p>
            <a:pPr algn="ctr"/>
            <a:r>
              <a:rPr lang="en-US" altLang="zh-CN" dirty="0">
                <a:latin typeface="Helvetica Neue Light" panose="02000403000000020004" pitchFamily="2" charset="0"/>
                <a:ea typeface="Helvetica Neue Light" panose="02000403000000020004" pitchFamily="2" charset="0"/>
              </a:rPr>
              <a:t>a new </a:t>
            </a:r>
            <a:r>
              <a:rPr lang="en-US" altLang="zh-CN" dirty="0" err="1">
                <a:solidFill>
                  <a:srgbClr val="FF0000"/>
                </a:solidFill>
                <a:latin typeface="Helvetica Neue Light" panose="02000403000000020004" pitchFamily="2" charset="0"/>
                <a:ea typeface="Helvetica Neue Light" panose="02000403000000020004" pitchFamily="2" charset="0"/>
              </a:rPr>
              <a:t>sys_namespace</a:t>
            </a:r>
            <a:r>
              <a:rPr lang="en-US" altLang="zh-CN" dirty="0">
                <a:latin typeface="Helvetica Neue Light" panose="02000403000000020004" pitchFamily="2" charset="0"/>
                <a:ea typeface="Helvetica Neue Light" panose="02000403000000020004" pitchFamily="2" charset="0"/>
              </a:rPr>
              <a:t>,</a:t>
            </a:r>
            <a:r>
              <a:rPr lang="en-US" altLang="zh-CN" dirty="0">
                <a:solidFill>
                  <a:srgbClr val="FF0000"/>
                </a:solidFill>
                <a:latin typeface="Helvetica Neue Light" panose="02000403000000020004" pitchFamily="2" charset="0"/>
                <a:ea typeface="Helvetica Neue Light" panose="02000403000000020004" pitchFamily="2" charset="0"/>
              </a:rPr>
              <a:t> </a:t>
            </a:r>
            <a:r>
              <a:rPr lang="en-US" altLang="zh-CN" dirty="0">
                <a:latin typeface="Helvetica Neue Light" panose="02000403000000020004" pitchFamily="2" charset="0"/>
                <a:ea typeface="Helvetica Neue Light" panose="02000403000000020004" pitchFamily="2" charset="0"/>
              </a:rPr>
              <a:t>a </a:t>
            </a:r>
            <a:r>
              <a:rPr lang="en-US" altLang="zh-CN" dirty="0">
                <a:solidFill>
                  <a:srgbClr val="FF0000"/>
                </a:solidFill>
                <a:latin typeface="Helvetica Neue Light" panose="02000403000000020004" pitchFamily="2" charset="0"/>
                <a:ea typeface="Helvetica Neue Light" panose="02000403000000020004" pitchFamily="2" charset="0"/>
              </a:rPr>
              <a:t>virtual</a:t>
            </a:r>
            <a:r>
              <a:rPr lang="en-US" altLang="zh-CN" dirty="0">
                <a:latin typeface="Helvetica Neue Light" panose="02000403000000020004" pitchFamily="2" charset="0"/>
                <a:ea typeface="Helvetica Neue Light" panose="02000403000000020004" pitchFamily="2" charset="0"/>
              </a:rPr>
              <a:t> </a:t>
            </a:r>
            <a:r>
              <a:rPr lang="en-US" altLang="zh-CN" dirty="0" err="1">
                <a:solidFill>
                  <a:srgbClr val="FF0000"/>
                </a:solidFill>
                <a:latin typeface="Helvetica Neue Light" panose="02000403000000020004" pitchFamily="2" charset="0"/>
                <a:ea typeface="Helvetica Neue Light" panose="02000403000000020004" pitchFamily="2" charset="0"/>
              </a:rPr>
              <a:t>sysfs</a:t>
            </a:r>
            <a:r>
              <a:rPr lang="en-US" altLang="zh-CN" dirty="0">
                <a:latin typeface="Helvetica Neue Light" panose="02000403000000020004" pitchFamily="2" charset="0"/>
                <a:ea typeface="Helvetica Neue Light" panose="02000403000000020004" pitchFamily="2" charset="0"/>
              </a:rPr>
              <a:t>, and a system-wide daemon </a:t>
            </a:r>
            <a:r>
              <a:rPr lang="en-US" altLang="zh-CN" dirty="0" err="1">
                <a:solidFill>
                  <a:srgbClr val="FF0000"/>
                </a:solidFill>
                <a:latin typeface="Helvetica Neue Light" panose="02000403000000020004" pitchFamily="2" charset="0"/>
                <a:ea typeface="Helvetica Neue Light" panose="02000403000000020004" pitchFamily="2" charset="0"/>
              </a:rPr>
              <a:t>Ns_Monitor</a:t>
            </a:r>
            <a:r>
              <a:rPr lang="en-US" altLang="zh-CN" dirty="0">
                <a:latin typeface="Helvetica Neue Light" panose="02000403000000020004" pitchFamily="2" charset="0"/>
                <a:ea typeface="Helvetica Neue Light" panose="02000403000000020004" pitchFamily="2" charset="0"/>
              </a:rPr>
              <a:t>.</a:t>
            </a:r>
            <a:endParaRPr lang="zh-CN" altLang="en-US" dirty="0">
              <a:latin typeface="Helvetica Neue Light" panose="02000403000000020004" pitchFamily="2" charset="0"/>
            </a:endParaRPr>
          </a:p>
        </p:txBody>
      </p:sp>
      <p:grpSp>
        <p:nvGrpSpPr>
          <p:cNvPr id="11" name="组合 10"/>
          <p:cNvGrpSpPr/>
          <p:nvPr/>
        </p:nvGrpSpPr>
        <p:grpSpPr>
          <a:xfrm>
            <a:off x="126198" y="4890127"/>
            <a:ext cx="3074202" cy="646331"/>
            <a:chOff x="126198" y="4890127"/>
            <a:chExt cx="3074202" cy="646331"/>
          </a:xfrm>
        </p:grpSpPr>
        <p:sp>
          <p:nvSpPr>
            <p:cNvPr id="10" name="文本框 9"/>
            <p:cNvSpPr txBox="1"/>
            <p:nvPr/>
          </p:nvSpPr>
          <p:spPr>
            <a:xfrm>
              <a:off x="126198" y="4890127"/>
              <a:ext cx="2581834" cy="646331"/>
            </a:xfrm>
            <a:prstGeom prst="rect">
              <a:avLst/>
            </a:prstGeom>
            <a:noFill/>
            <a:ln>
              <a:noFill/>
            </a:ln>
          </p:spPr>
          <p:txBody>
            <a:bodyPr wrap="square" rtlCol="0">
              <a:spAutoFit/>
            </a:bodyPr>
            <a:lstStyle/>
            <a:p>
              <a:pPr algn="ctr"/>
              <a:r>
                <a:rPr lang="en-US" altLang="zh-CN" dirty="0">
                  <a:latin typeface="Helvetica Neue Light" panose="02000403000000020004" pitchFamily="2" charset="0"/>
                  <a:ea typeface="Helvetica Neue Light" panose="02000403000000020004" pitchFamily="2" charset="0"/>
                </a:rPr>
                <a:t>Maintain the effective capacity</a:t>
              </a:r>
              <a:endParaRPr lang="zh-CN" altLang="en-US" dirty="0">
                <a:latin typeface="Helvetica Neue Light" panose="02000403000000020004" pitchFamily="2" charset="0"/>
              </a:endParaRPr>
            </a:p>
          </p:txBody>
        </p:sp>
        <p:cxnSp>
          <p:nvCxnSpPr>
            <p:cNvPr id="14" name="直接箭头连接符 13"/>
            <p:cNvCxnSpPr>
              <a:stCxn id="10" idx="3"/>
            </p:cNvCxnSpPr>
            <p:nvPr/>
          </p:nvCxnSpPr>
          <p:spPr>
            <a:xfrm flipV="1">
              <a:off x="2708032" y="5213292"/>
              <a:ext cx="49236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6956164" y="3385421"/>
            <a:ext cx="1995680" cy="889914"/>
            <a:chOff x="6956164" y="3385421"/>
            <a:chExt cx="1995680" cy="889914"/>
          </a:xfrm>
        </p:grpSpPr>
        <p:sp>
          <p:nvSpPr>
            <p:cNvPr id="15" name="文本框 14"/>
            <p:cNvSpPr txBox="1"/>
            <p:nvPr/>
          </p:nvSpPr>
          <p:spPr>
            <a:xfrm>
              <a:off x="6956164" y="3385421"/>
              <a:ext cx="1995680" cy="646331"/>
            </a:xfrm>
            <a:prstGeom prst="rect">
              <a:avLst/>
            </a:prstGeom>
            <a:noFill/>
            <a:ln>
              <a:noFill/>
            </a:ln>
          </p:spPr>
          <p:txBody>
            <a:bodyPr wrap="square" rtlCol="0">
              <a:spAutoFit/>
            </a:bodyPr>
            <a:lstStyle/>
            <a:p>
              <a:pPr algn="ctr"/>
              <a:r>
                <a:rPr lang="en-US" altLang="zh-CN" dirty="0">
                  <a:latin typeface="Helvetica Neue Light" panose="02000403000000020004" pitchFamily="2" charset="0"/>
                  <a:ea typeface="Helvetica Neue Light" panose="02000403000000020004" pitchFamily="2" charset="0"/>
                </a:rPr>
                <a:t>Track config</a:t>
              </a:r>
              <a:r>
                <a:rPr lang="zh-CN" altLang="en-US" dirty="0">
                  <a:latin typeface="Helvetica Neue Light" panose="02000403000000020004" pitchFamily="2" charset="0"/>
                  <a:ea typeface="Helvetica Neue Light" panose="02000403000000020004" pitchFamily="2" charset="0"/>
                </a:rPr>
                <a:t> </a:t>
              </a:r>
              <a:r>
                <a:rPr lang="en-US" altLang="zh-CN" dirty="0">
                  <a:latin typeface="Helvetica Neue Light" panose="02000403000000020004" pitchFamily="2" charset="0"/>
                  <a:ea typeface="Helvetica Neue Light" panose="02000403000000020004" pitchFamily="2" charset="0"/>
                </a:rPr>
                <a:t>changes</a:t>
              </a:r>
              <a:endParaRPr lang="zh-CN" altLang="en-US" dirty="0">
                <a:latin typeface="Helvetica Neue Light" panose="02000403000000020004" pitchFamily="2" charset="0"/>
              </a:endParaRPr>
            </a:p>
          </p:txBody>
        </p:sp>
        <p:cxnSp>
          <p:nvCxnSpPr>
            <p:cNvPr id="17" name="直接箭头连接符 16"/>
            <p:cNvCxnSpPr>
              <a:cxnSpLocks/>
            </p:cNvCxnSpPr>
            <p:nvPr/>
          </p:nvCxnSpPr>
          <p:spPr>
            <a:xfrm flipH="1" flipV="1">
              <a:off x="7967106" y="3997277"/>
              <a:ext cx="6016" cy="278058"/>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126198" y="2246944"/>
            <a:ext cx="3390726" cy="1345934"/>
            <a:chOff x="126198" y="2246944"/>
            <a:chExt cx="3390726" cy="1345934"/>
          </a:xfrm>
        </p:grpSpPr>
        <p:grpSp>
          <p:nvGrpSpPr>
            <p:cNvPr id="12" name="组合 11"/>
            <p:cNvGrpSpPr/>
            <p:nvPr/>
          </p:nvGrpSpPr>
          <p:grpSpPr>
            <a:xfrm>
              <a:off x="126198" y="2246944"/>
              <a:ext cx="3390726" cy="1345934"/>
              <a:chOff x="126198" y="2246944"/>
              <a:chExt cx="3390726" cy="1345934"/>
            </a:xfrm>
          </p:grpSpPr>
          <p:sp>
            <p:nvSpPr>
              <p:cNvPr id="7" name="文本框 6"/>
              <p:cNvSpPr txBox="1"/>
              <p:nvPr/>
            </p:nvSpPr>
            <p:spPr>
              <a:xfrm>
                <a:off x="126198" y="2246944"/>
                <a:ext cx="3390726" cy="646331"/>
              </a:xfrm>
              <a:prstGeom prst="rect">
                <a:avLst/>
              </a:prstGeom>
              <a:noFill/>
              <a:ln>
                <a:noFill/>
              </a:ln>
            </p:spPr>
            <p:txBody>
              <a:bodyPr wrap="square" rtlCol="0">
                <a:spAutoFit/>
              </a:bodyPr>
              <a:lstStyle/>
              <a:p>
                <a:pPr algn="ctr"/>
                <a:r>
                  <a:rPr lang="en-US" altLang="zh-CN" dirty="0">
                    <a:latin typeface="Helvetica Neue Light" panose="02000403000000020004" pitchFamily="2" charset="0"/>
                    <a:ea typeface="Helvetica Neue Light" panose="02000403000000020004" pitchFamily="2" charset="0"/>
                  </a:rPr>
                  <a:t>Expose the effective capacity</a:t>
                </a:r>
                <a:r>
                  <a:rPr lang="zh-CN" altLang="en-US" dirty="0">
                    <a:latin typeface="Helvetica Neue Light" panose="02000403000000020004" pitchFamily="2" charset="0"/>
                    <a:ea typeface="Helvetica Neue Light" panose="02000403000000020004" pitchFamily="2" charset="0"/>
                  </a:rPr>
                  <a:t> </a:t>
                </a:r>
                <a:r>
                  <a:rPr lang="en-US" altLang="zh-CN" dirty="0">
                    <a:latin typeface="Helvetica Neue Light" panose="02000403000000020004" pitchFamily="2" charset="0"/>
                    <a:ea typeface="Helvetica Neue Light" panose="02000403000000020004" pitchFamily="2" charset="0"/>
                  </a:rPr>
                  <a:t>to</a:t>
                </a:r>
                <a:r>
                  <a:rPr lang="zh-CN" altLang="en-US" dirty="0">
                    <a:latin typeface="Helvetica Neue Light" panose="02000403000000020004" pitchFamily="2" charset="0"/>
                    <a:ea typeface="Helvetica Neue Light" panose="02000403000000020004" pitchFamily="2" charset="0"/>
                  </a:rPr>
                  <a:t> </a:t>
                </a:r>
                <a:r>
                  <a:rPr lang="en-US" altLang="zh-CN" dirty="0">
                    <a:latin typeface="Helvetica Neue Light" panose="02000403000000020004" pitchFamily="2" charset="0"/>
                    <a:ea typeface="Helvetica Neue Light" panose="02000403000000020004" pitchFamily="2" charset="0"/>
                  </a:rPr>
                  <a:t>user</a:t>
                </a:r>
                <a:r>
                  <a:rPr lang="zh-CN" altLang="en-US" dirty="0">
                    <a:latin typeface="Helvetica Neue Light" panose="02000403000000020004" pitchFamily="2" charset="0"/>
                    <a:ea typeface="Helvetica Neue Light" panose="02000403000000020004" pitchFamily="2" charset="0"/>
                  </a:rPr>
                  <a:t> </a:t>
                </a:r>
                <a:r>
                  <a:rPr lang="en-US" altLang="zh-CN" dirty="0">
                    <a:latin typeface="Helvetica Neue Light" panose="02000403000000020004" pitchFamily="2" charset="0"/>
                    <a:ea typeface="Helvetica Neue Light" panose="02000403000000020004" pitchFamily="2" charset="0"/>
                  </a:rPr>
                  <a:t>apps</a:t>
                </a:r>
                <a:r>
                  <a:rPr lang="zh-CN" altLang="en-US" dirty="0">
                    <a:latin typeface="Helvetica Neue Light" panose="02000403000000020004" pitchFamily="2" charset="0"/>
                    <a:ea typeface="Helvetica Neue Light" panose="02000403000000020004" pitchFamily="2" charset="0"/>
                  </a:rPr>
                  <a:t> </a:t>
                </a:r>
                <a:r>
                  <a:rPr lang="en-US" altLang="zh-CN" dirty="0">
                    <a:latin typeface="Helvetica Neue Light" panose="02000403000000020004" pitchFamily="2" charset="0"/>
                    <a:ea typeface="Helvetica Neue Light" panose="02000403000000020004" pitchFamily="2" charset="0"/>
                  </a:rPr>
                  <a:t>via</a:t>
                </a:r>
                <a:r>
                  <a:rPr lang="zh-CN" altLang="en-US" dirty="0">
                    <a:latin typeface="Helvetica Neue Light" panose="02000403000000020004" pitchFamily="2" charset="0"/>
                    <a:ea typeface="Helvetica Neue Light" panose="02000403000000020004" pitchFamily="2" charset="0"/>
                  </a:rPr>
                  <a:t> </a:t>
                </a:r>
                <a:r>
                  <a:rPr lang="en-US" altLang="zh-CN" dirty="0">
                    <a:latin typeface="Helvetica Neue Light" panose="02000403000000020004" pitchFamily="2" charset="0"/>
                    <a:ea typeface="Helvetica Neue Light" panose="02000403000000020004" pitchFamily="2" charset="0"/>
                  </a:rPr>
                  <a:t>the</a:t>
                </a:r>
                <a:r>
                  <a:rPr lang="zh-CN" altLang="en-US" dirty="0">
                    <a:latin typeface="Helvetica Neue Light" panose="02000403000000020004" pitchFamily="2" charset="0"/>
                    <a:ea typeface="Helvetica Neue Light" panose="02000403000000020004" pitchFamily="2" charset="0"/>
                  </a:rPr>
                  <a:t> </a:t>
                </a:r>
                <a:r>
                  <a:rPr lang="en-US" altLang="zh-CN" dirty="0">
                    <a:latin typeface="Helvetica Neue Light" panose="02000403000000020004" pitchFamily="2" charset="0"/>
                    <a:ea typeface="Helvetica Neue Light" panose="02000403000000020004" pitchFamily="2" charset="0"/>
                  </a:rPr>
                  <a:t>virtual</a:t>
                </a:r>
                <a:r>
                  <a:rPr lang="zh-CN" altLang="en-US" dirty="0">
                    <a:latin typeface="Helvetica Neue Light" panose="02000403000000020004" pitchFamily="2" charset="0"/>
                    <a:ea typeface="Helvetica Neue Light" panose="02000403000000020004" pitchFamily="2" charset="0"/>
                  </a:rPr>
                  <a:t> </a:t>
                </a:r>
                <a:r>
                  <a:rPr lang="en-US" altLang="zh-CN" dirty="0" err="1">
                    <a:latin typeface="Helvetica Neue Light" panose="02000403000000020004" pitchFamily="2" charset="0"/>
                    <a:ea typeface="Helvetica Neue Light" panose="02000403000000020004" pitchFamily="2" charset="0"/>
                  </a:rPr>
                  <a:t>sysfs</a:t>
                </a:r>
                <a:endParaRPr lang="zh-CN" altLang="en-US" dirty="0">
                  <a:latin typeface="Helvetica Neue Light" panose="02000403000000020004" pitchFamily="2" charset="0"/>
                </a:endParaRPr>
              </a:p>
            </p:txBody>
          </p:sp>
          <p:cxnSp>
            <p:nvCxnSpPr>
              <p:cNvPr id="9" name="直接箭头连接符 8"/>
              <p:cNvCxnSpPr>
                <a:stCxn id="7" idx="2"/>
              </p:cNvCxnSpPr>
              <p:nvPr/>
            </p:nvCxnSpPr>
            <p:spPr>
              <a:xfrm>
                <a:off x="1821561" y="2893275"/>
                <a:ext cx="1378840" cy="699603"/>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grpSp>
        <p:cxnSp>
          <p:nvCxnSpPr>
            <p:cNvPr id="4" name="直接箭头连接符 3"/>
            <p:cNvCxnSpPr/>
            <p:nvPr/>
          </p:nvCxnSpPr>
          <p:spPr>
            <a:xfrm>
              <a:off x="2152185" y="2893275"/>
              <a:ext cx="1048215" cy="699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222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A4139-1ACD-194E-BB11-143A83A6A457}"/>
              </a:ext>
            </a:extLst>
          </p:cNvPr>
          <p:cNvSpPr>
            <a:spLocks noGrp="1"/>
          </p:cNvSpPr>
          <p:nvPr>
            <p:ph type="title"/>
          </p:nvPr>
        </p:nvSpPr>
        <p:spPr/>
        <p:txBody>
          <a:bodyPr>
            <a:normAutofit/>
          </a:bodyPr>
          <a:lstStyle/>
          <a:p>
            <a:r>
              <a:rPr lang="en-US" altLang="zh-CN" sz="3600" dirty="0"/>
              <a:t>Containers</a:t>
            </a:r>
            <a:endParaRPr lang="en-US" sz="3600" dirty="0"/>
          </a:p>
        </p:txBody>
      </p:sp>
      <p:sp>
        <p:nvSpPr>
          <p:cNvPr id="3" name="Content Placeholder 2">
            <a:extLst>
              <a:ext uri="{FF2B5EF4-FFF2-40B4-BE49-F238E27FC236}">
                <a16:creationId xmlns:a16="http://schemas.microsoft.com/office/drawing/2014/main" id="{0F442D16-163A-1A43-A418-203B383FD6D3}"/>
              </a:ext>
            </a:extLst>
          </p:cNvPr>
          <p:cNvSpPr>
            <a:spLocks noGrp="1"/>
          </p:cNvSpPr>
          <p:nvPr>
            <p:ph idx="1"/>
          </p:nvPr>
        </p:nvSpPr>
        <p:spPr/>
        <p:txBody>
          <a:bodyPr/>
          <a:lstStyle/>
          <a:p>
            <a:pPr>
              <a:lnSpc>
                <a:spcPct val="170000"/>
              </a:lnSpc>
            </a:pPr>
            <a:r>
              <a:rPr lang="en-US" altLang="zh-CN" dirty="0"/>
              <a:t>A</a:t>
            </a:r>
            <a:r>
              <a:rPr lang="zh-CN" altLang="en-US" dirty="0"/>
              <a:t> </a:t>
            </a:r>
            <a:r>
              <a:rPr lang="en-US" altLang="zh-CN" dirty="0"/>
              <a:t>lightweight</a:t>
            </a:r>
            <a:r>
              <a:rPr lang="zh-CN" altLang="en-US" dirty="0"/>
              <a:t> </a:t>
            </a:r>
            <a:r>
              <a:rPr lang="en-US" altLang="zh-CN" dirty="0"/>
              <a:t>alternative</a:t>
            </a:r>
            <a:r>
              <a:rPr lang="zh-CN" altLang="en-US" dirty="0"/>
              <a:t> </a:t>
            </a:r>
            <a:r>
              <a:rPr lang="en-US" altLang="zh-CN" dirty="0"/>
              <a:t>to</a:t>
            </a:r>
            <a:r>
              <a:rPr lang="zh-CN" altLang="en-US" dirty="0"/>
              <a:t> </a:t>
            </a:r>
            <a:r>
              <a:rPr lang="en-US" altLang="zh-CN" dirty="0"/>
              <a:t>virtual</a:t>
            </a:r>
            <a:r>
              <a:rPr lang="zh-CN" altLang="en-US" dirty="0"/>
              <a:t> </a:t>
            </a:r>
            <a:r>
              <a:rPr lang="en-US" altLang="zh-CN" dirty="0"/>
              <a:t>machines</a:t>
            </a:r>
            <a:r>
              <a:rPr lang="zh-CN" altLang="en-US" dirty="0"/>
              <a:t> </a:t>
            </a:r>
            <a:r>
              <a:rPr lang="en-US" altLang="zh-CN" dirty="0"/>
              <a:t>for</a:t>
            </a:r>
            <a:r>
              <a:rPr lang="zh-CN" altLang="en-US" dirty="0"/>
              <a:t> </a:t>
            </a:r>
            <a:r>
              <a:rPr lang="en-US" altLang="zh-CN" dirty="0"/>
              <a:t>application</a:t>
            </a:r>
            <a:r>
              <a:rPr lang="zh-CN" altLang="en-US" dirty="0"/>
              <a:t> </a:t>
            </a:r>
            <a:r>
              <a:rPr lang="en-US" altLang="zh-CN" dirty="0"/>
              <a:t>packaging</a:t>
            </a:r>
          </a:p>
          <a:p>
            <a:pPr lvl="1">
              <a:lnSpc>
                <a:spcPct val="170000"/>
              </a:lnSpc>
            </a:pPr>
            <a:r>
              <a:rPr lang="en-US" altLang="zh-CN" sz="2200" dirty="0"/>
              <a:t>Ease</a:t>
            </a:r>
            <a:r>
              <a:rPr lang="zh-CN" altLang="en-US" sz="2200" dirty="0"/>
              <a:t> </a:t>
            </a:r>
            <a:r>
              <a:rPr lang="en-US" altLang="zh-CN" sz="2200" dirty="0"/>
              <a:t>of</a:t>
            </a:r>
            <a:r>
              <a:rPr lang="zh-CN" altLang="en-US" sz="2200" dirty="0"/>
              <a:t> </a:t>
            </a:r>
            <a:r>
              <a:rPr lang="en-US" altLang="zh-CN" sz="2200" dirty="0"/>
              <a:t>management</a:t>
            </a:r>
          </a:p>
          <a:p>
            <a:pPr lvl="1">
              <a:lnSpc>
                <a:spcPct val="170000"/>
              </a:lnSpc>
            </a:pPr>
            <a:r>
              <a:rPr lang="en-US" altLang="zh-CN" sz="2200" dirty="0"/>
              <a:t>Fast</a:t>
            </a:r>
            <a:r>
              <a:rPr lang="zh-CN" altLang="en-US" sz="2200" dirty="0"/>
              <a:t> </a:t>
            </a:r>
            <a:r>
              <a:rPr lang="en-US" altLang="zh-CN" sz="2200" dirty="0"/>
              <a:t>and</a:t>
            </a:r>
            <a:r>
              <a:rPr lang="zh-CN" altLang="en-US" sz="2200" dirty="0"/>
              <a:t> </a:t>
            </a:r>
            <a:r>
              <a:rPr lang="en-US" altLang="zh-CN" sz="2200" dirty="0"/>
              <a:t>cross-platform</a:t>
            </a:r>
            <a:r>
              <a:rPr lang="zh-CN" altLang="en-US" sz="2200" dirty="0"/>
              <a:t> </a:t>
            </a:r>
            <a:r>
              <a:rPr lang="en-US" altLang="zh-CN" sz="2200" dirty="0"/>
              <a:t>deployment</a:t>
            </a:r>
          </a:p>
          <a:p>
            <a:pPr lvl="1">
              <a:lnSpc>
                <a:spcPct val="170000"/>
              </a:lnSpc>
            </a:pPr>
            <a:r>
              <a:rPr lang="en-US" altLang="zh-CN" sz="2200" dirty="0"/>
              <a:t>On-demand</a:t>
            </a:r>
            <a:r>
              <a:rPr lang="zh-CN" altLang="en-US" sz="2200" dirty="0"/>
              <a:t> </a:t>
            </a:r>
            <a:r>
              <a:rPr lang="en-US" altLang="zh-CN" sz="2200" dirty="0"/>
              <a:t>elasticity</a:t>
            </a:r>
          </a:p>
          <a:p>
            <a:pPr lvl="1">
              <a:lnSpc>
                <a:spcPct val="170000"/>
              </a:lnSpc>
            </a:pPr>
            <a:r>
              <a:rPr lang="en-US" altLang="zh-CN" sz="22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Low</a:t>
            </a:r>
            <a:r>
              <a:rPr lang="zh-CN" altLang="en-US" sz="2200" b="1" dirty="0">
                <a:solidFill>
                  <a:srgbClr val="00B050"/>
                </a:solidFill>
                <a:latin typeface="Helvetica Neue" panose="02000503000000020004" pitchFamily="2" charset="0"/>
                <a:ea typeface="Helvetica Neue Condensed" panose="02000503000000020004" pitchFamily="2" charset="0"/>
                <a:cs typeface="Helvetica Neue" panose="02000503000000020004" pitchFamily="2" charset="0"/>
              </a:rPr>
              <a:t> </a:t>
            </a:r>
            <a:r>
              <a:rPr lang="en-US" altLang="zh-CN" sz="22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overhead,</a:t>
            </a:r>
            <a:r>
              <a:rPr lang="zh-CN" altLang="en-US" sz="2200" b="1" dirty="0">
                <a:solidFill>
                  <a:srgbClr val="00B050"/>
                </a:solidFill>
                <a:latin typeface="Helvetica Neue" panose="02000503000000020004" pitchFamily="2" charset="0"/>
                <a:ea typeface="Helvetica Neue Condensed" panose="02000503000000020004" pitchFamily="2" charset="0"/>
                <a:cs typeface="Helvetica Neue" panose="02000503000000020004" pitchFamily="2" charset="0"/>
              </a:rPr>
              <a:t> </a:t>
            </a:r>
            <a:r>
              <a:rPr lang="en-US" altLang="zh-CN" sz="22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high</a:t>
            </a:r>
            <a:r>
              <a:rPr lang="zh-CN" altLang="en-US" sz="2200" b="1" dirty="0">
                <a:solidFill>
                  <a:srgbClr val="00B050"/>
                </a:solidFill>
                <a:latin typeface="Helvetica Neue" panose="02000503000000020004" pitchFamily="2" charset="0"/>
                <a:ea typeface="Helvetica Neue Condensed" panose="02000503000000020004" pitchFamily="2" charset="0"/>
                <a:cs typeface="Helvetica Neue" panose="02000503000000020004" pitchFamily="2" charset="0"/>
              </a:rPr>
              <a:t> </a:t>
            </a:r>
            <a:r>
              <a:rPr lang="en-US" altLang="zh-CN" sz="22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efficiency</a:t>
            </a:r>
            <a:r>
              <a:rPr lang="zh-CN" altLang="en-US" sz="2200" b="1" dirty="0">
                <a:solidFill>
                  <a:srgbClr val="00B050"/>
                </a:solidFill>
                <a:latin typeface="Helvetica Neue" panose="02000503000000020004" pitchFamily="2" charset="0"/>
                <a:ea typeface="Helvetica Neue Condensed" panose="02000503000000020004" pitchFamily="2" charset="0"/>
                <a:cs typeface="Helvetica Neue" panose="02000503000000020004" pitchFamily="2" charset="0"/>
              </a:rPr>
              <a:t> </a:t>
            </a:r>
            <a:r>
              <a:rPr lang="en-US" altLang="zh-CN" sz="22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200" b="1" dirty="0">
                <a:solidFill>
                  <a:srgbClr val="00B050"/>
                </a:solidFill>
                <a:latin typeface="Helvetica Neue" panose="02000503000000020004" pitchFamily="2" charset="0"/>
                <a:ea typeface="Helvetica Neue Condensed" panose="02000503000000020004" pitchFamily="2" charset="0"/>
                <a:cs typeface="Helvetica Neue" panose="02000503000000020004" pitchFamily="2" charset="0"/>
              </a:rPr>
              <a:t> </a:t>
            </a:r>
            <a:r>
              <a:rPr lang="en-US" altLang="zh-CN" sz="22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density</a:t>
            </a:r>
            <a:endParaRPr lang="en-US" sz="2200" b="1"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endParaRPr>
          </a:p>
          <a:p>
            <a:pPr lvl="1">
              <a:lnSpc>
                <a:spcPct val="170000"/>
              </a:lnSpc>
            </a:pPr>
            <a:endParaRPr lang="en-US" altLang="zh-CN" dirty="0"/>
          </a:p>
        </p:txBody>
      </p:sp>
      <p:sp>
        <p:nvSpPr>
          <p:cNvPr id="4" name="Slide Number Placeholder 3">
            <a:extLst>
              <a:ext uri="{FF2B5EF4-FFF2-40B4-BE49-F238E27FC236}">
                <a16:creationId xmlns:a16="http://schemas.microsoft.com/office/drawing/2014/main" id="{F1894EFA-49E8-FA4F-9F68-31A9BD9E160E}"/>
              </a:ext>
            </a:extLst>
          </p:cNvPr>
          <p:cNvSpPr>
            <a:spLocks noGrp="1"/>
          </p:cNvSpPr>
          <p:nvPr>
            <p:ph type="sldNum" sz="quarter" idx="12"/>
          </p:nvPr>
        </p:nvSpPr>
        <p:spPr/>
        <p:txBody>
          <a:bodyPr/>
          <a:lstStyle/>
          <a:p>
            <a:fld id="{72E3C5E5-1620-704A-B1BC-D84381C5FEE1}" type="slidenum">
              <a:rPr lang="en-US" smtClean="0"/>
              <a:t>2</a:t>
            </a:fld>
            <a:endParaRPr lang="en-US"/>
          </a:p>
        </p:txBody>
      </p:sp>
    </p:spTree>
    <p:extLst>
      <p:ext uri="{BB962C8B-B14F-4D97-AF65-F5344CB8AC3E}">
        <p14:creationId xmlns:p14="http://schemas.microsoft.com/office/powerpoint/2010/main" val="187910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A0F10-168E-AA42-BF4D-ED8396E8E17D}"/>
              </a:ext>
            </a:extLst>
          </p:cNvPr>
          <p:cNvSpPr>
            <a:spLocks noGrp="1"/>
          </p:cNvSpPr>
          <p:nvPr>
            <p:ph type="title"/>
          </p:nvPr>
        </p:nvSpPr>
        <p:spPr>
          <a:xfrm>
            <a:off x="628650" y="178457"/>
            <a:ext cx="7886700" cy="1325563"/>
          </a:xfrm>
        </p:spPr>
        <p:txBody>
          <a:bodyPr/>
          <a:lstStyle/>
          <a:p>
            <a:r>
              <a:rPr lang="en-US" altLang="zh-CN" dirty="0"/>
              <a:t>Effective CPU– Static Bounds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3C1889-057F-384A-8987-C546AF3DA6FC}"/>
                  </a:ext>
                </a:extLst>
              </p:cNvPr>
              <p:cNvSpPr>
                <a:spLocks noGrp="1"/>
              </p:cNvSpPr>
              <p:nvPr>
                <p:ph idx="1"/>
              </p:nvPr>
            </p:nvSpPr>
            <p:spPr/>
            <p:txBody>
              <a:bodyPr/>
              <a:lstStyle/>
              <a:p>
                <a:r>
                  <a:rPr lang="en-US" altLang="zh-CN" dirty="0"/>
                  <a:t>Lower</a:t>
                </a:r>
                <a:r>
                  <a:rPr lang="zh-CN" altLang="en-US" dirty="0"/>
                  <a:t> </a:t>
                </a:r>
                <a:r>
                  <a:rPr lang="en-US" altLang="zh-CN" dirty="0"/>
                  <a:t>bound</a:t>
                </a:r>
              </a:p>
              <a:p>
                <a:pPr lvl="1"/>
                <a:r>
                  <a:rPr lang="en-US" altLang="zh-CN" dirty="0"/>
                  <a:t>Reservation,</a:t>
                </a:r>
                <a:r>
                  <a:rPr lang="zh-CN" altLang="en-US" dirty="0"/>
                  <a:t> </a:t>
                </a:r>
                <a:r>
                  <a:rPr lang="en-US" altLang="zh-CN" dirty="0"/>
                  <a:t>guaranteed</a:t>
                </a:r>
                <a:r>
                  <a:rPr lang="zh-CN" altLang="en-US" dirty="0"/>
                  <a:t> </a:t>
                </a:r>
                <a:r>
                  <a:rPr lang="en-US" altLang="zh-CN" dirty="0"/>
                  <a:t>CPU</a:t>
                </a:r>
                <a:r>
                  <a:rPr lang="zh-CN" altLang="en-US" dirty="0"/>
                  <a:t> </a:t>
                </a:r>
                <a:r>
                  <a:rPr lang="en-US" altLang="zh-CN" dirty="0"/>
                  <a:t>allocation</a:t>
                </a:r>
              </a:p>
              <a:p>
                <a:pPr lvl="1"/>
                <a14:m>
                  <m:oMath xmlns:m="http://schemas.openxmlformats.org/officeDocument/2006/math">
                    <m:r>
                      <m:rPr>
                        <m:nor/>
                      </m:rPr>
                      <a:rPr lang="en-US" altLang="zh-CN" sz="2200" i="1" dirty="0"/>
                      <m:t>min</m:t>
                    </m:r>
                    <m:r>
                      <m:rPr>
                        <m:nor/>
                      </m:rPr>
                      <a:rPr lang="en-US" altLang="zh-CN" sz="2200" i="1" dirty="0"/>
                      <m:t>(</m:t>
                    </m:r>
                    <m:r>
                      <m:rPr>
                        <m:sty m:val="p"/>
                      </m:rPr>
                      <a:rPr lang="en-US" altLang="zh-CN" sz="2200" b="0" i="0" dirty="0" smtClean="0">
                        <a:latin typeface="Cambria Math" panose="02040503050406030204" pitchFamily="18" charset="0"/>
                      </a:rPr>
                      <m:t>limit</m:t>
                    </m:r>
                    <m:r>
                      <a:rPr lang="en-US" altLang="zh-CN" sz="2200" b="0" i="1" dirty="0" smtClean="0">
                        <a:latin typeface="Cambria Math" panose="02040503050406030204" pitchFamily="18" charset="0"/>
                      </a:rPr>
                      <m:t>,</m:t>
                    </m:r>
                    <m:d>
                      <m:dPr>
                        <m:begChr m:val="|"/>
                        <m:endChr m:val="|"/>
                        <m:ctrlPr>
                          <a:rPr lang="en-US" altLang="zh-CN" sz="2200" i="1" dirty="0">
                            <a:latin typeface="Cambria Math" panose="02040503050406030204" pitchFamily="18" charset="0"/>
                            <a:ea typeface="Cambria Math" panose="02040503050406030204" pitchFamily="18" charset="0"/>
                          </a:rPr>
                        </m:ctrlPr>
                      </m:dPr>
                      <m:e>
                        <m:r>
                          <a:rPr lang="en-US" altLang="zh-CN" sz="2200" b="0" i="1" dirty="0">
                            <a:latin typeface="Cambria Math" panose="02040503050406030204" pitchFamily="18" charset="0"/>
                            <a:ea typeface="Cambria Math" panose="02040503050406030204" pitchFamily="18" charset="0"/>
                          </a:rPr>
                          <m:t>𝑀</m:t>
                        </m:r>
                        <m:r>
                          <a:rPr lang="en-US" altLang="zh-CN" sz="2200" b="0" i="1" baseline="-25000">
                            <a:latin typeface="Cambria Math" panose="02040503050406030204" pitchFamily="18" charset="0"/>
                            <a:ea typeface="Cambria Math" panose="02040503050406030204" pitchFamily="18" charset="0"/>
                          </a:rPr>
                          <m:t>𝑖</m:t>
                        </m:r>
                      </m:e>
                    </m:d>
                    <m:r>
                      <m:rPr>
                        <m:nor/>
                      </m:rPr>
                      <a:rPr lang="en-US" altLang="zh-CN" sz="2200" i="1" dirty="0"/>
                      <m:t>, </m:t>
                    </m:r>
                    <m:d>
                      <m:dPr>
                        <m:begChr m:val="⌈"/>
                        <m:endChr m:val="⌉"/>
                        <m:ctrlPr>
                          <a:rPr lang="zh-CN" altLang="en-US" sz="2200" i="1" dirty="0">
                            <a:latin typeface="Cambria Math" panose="02040503050406030204" pitchFamily="18" charset="0"/>
                          </a:rPr>
                        </m:ctrlPr>
                      </m:dPr>
                      <m:e>
                        <m:f>
                          <m:fPr>
                            <m:ctrlPr>
                              <a:rPr lang="en-US" altLang="zh-CN" sz="2200" i="1" dirty="0">
                                <a:latin typeface="Cambria Math" panose="02040503050406030204" pitchFamily="18" charset="0"/>
                                <a:ea typeface="Cambria Math" panose="02040503050406030204" pitchFamily="18" charset="0"/>
                              </a:rPr>
                            </m:ctrlPr>
                          </m:fPr>
                          <m:num>
                            <m:r>
                              <a:rPr lang="en-US" altLang="zh-CN" sz="2200" b="0" i="1" dirty="0">
                                <a:latin typeface="Cambria Math" panose="02040503050406030204" pitchFamily="18" charset="0"/>
                                <a:ea typeface="Cambria Math" panose="02040503050406030204" pitchFamily="18" charset="0"/>
                              </a:rPr>
                              <m:t>𝑤</m:t>
                            </m:r>
                            <m:r>
                              <a:rPr lang="en-US" altLang="zh-CN" sz="2200" b="0" i="1" baseline="-25000" dirty="0">
                                <a:latin typeface="Cambria Math" panose="02040503050406030204" pitchFamily="18" charset="0"/>
                                <a:ea typeface="Cambria Math" panose="02040503050406030204" pitchFamily="18" charset="0"/>
                              </a:rPr>
                              <m:t>𝑖</m:t>
                            </m:r>
                          </m:num>
                          <m:den>
                            <m:r>
                              <a:rPr lang="en-US" altLang="zh-CN" sz="2200" b="0" i="1" dirty="0">
                                <a:latin typeface="Cambria Math" panose="02040503050406030204" pitchFamily="18" charset="0"/>
                                <a:ea typeface="Cambria Math" panose="02040503050406030204" pitchFamily="18" charset="0"/>
                              </a:rPr>
                              <m:t>𝛴</m:t>
                            </m:r>
                            <m:r>
                              <a:rPr lang="en-US" altLang="zh-CN" sz="2200" b="0" i="1" dirty="0">
                                <a:latin typeface="Cambria Math" panose="02040503050406030204" pitchFamily="18" charset="0"/>
                                <a:ea typeface="Cambria Math" panose="02040503050406030204" pitchFamily="18" charset="0"/>
                              </a:rPr>
                              <m:t>𝑤𝑗</m:t>
                            </m:r>
                          </m:den>
                        </m:f>
                        <m:r>
                          <a:rPr lang="zh-CN" altLang="en-US" sz="2200" b="0" i="1" dirty="0">
                            <a:latin typeface="Cambria Math" panose="02040503050406030204" pitchFamily="18" charset="0"/>
                            <a:sym typeface="Wingdings" panose="05000000000000000000" pitchFamily="2" charset="2"/>
                          </a:rPr>
                          <m:t></m:t>
                        </m:r>
                        <m:r>
                          <a:rPr lang="en-US" altLang="zh-CN" sz="2200" b="0" i="1" dirty="0">
                            <a:latin typeface="Cambria Math" panose="02040503050406030204" pitchFamily="18" charset="0"/>
                            <a:ea typeface="Cambria Math" panose="02040503050406030204" pitchFamily="18" charset="0"/>
                            <a:sym typeface="Wingdings" panose="05000000000000000000" pitchFamily="2" charset="2"/>
                          </a:rPr>
                          <m:t> </m:t>
                        </m:r>
                        <m:r>
                          <a:rPr lang="zh-CN" altLang="en-US" sz="2200" b="0" i="1" dirty="0">
                            <a:latin typeface="Cambria Math" panose="02040503050406030204" pitchFamily="18" charset="0"/>
                          </a:rPr>
                          <m:t>|</m:t>
                        </m:r>
                        <m:r>
                          <a:rPr lang="en-US" altLang="zh-CN" sz="2200" b="0" i="1">
                            <a:latin typeface="Cambria Math" panose="02040503050406030204" pitchFamily="18" charset="0"/>
                            <a:ea typeface="Cambria Math" panose="02040503050406030204" pitchFamily="18" charset="0"/>
                          </a:rPr>
                          <m:t>𝑃</m:t>
                        </m:r>
                        <m:r>
                          <a:rPr lang="zh-CN" altLang="en-US" sz="2200" b="0" i="1" dirty="0">
                            <a:latin typeface="Cambria Math" panose="02040503050406030204" pitchFamily="18" charset="0"/>
                          </a:rPr>
                          <m:t>|</m:t>
                        </m:r>
                      </m:e>
                    </m:d>
                    <m:r>
                      <a:rPr lang="en-US" altLang="zh-CN" sz="2200" b="0" i="1" dirty="0">
                        <a:latin typeface="Cambria Math" panose="02040503050406030204" pitchFamily="18" charset="0"/>
                        <a:ea typeface="Cambria Math" panose="02040503050406030204" pitchFamily="18" charset="0"/>
                      </a:rPr>
                      <m:t>)</m:t>
                    </m:r>
                  </m:oMath>
                </a14:m>
                <a:endParaRPr lang="en-US" altLang="zh-CN" sz="2200" i="1" dirty="0"/>
              </a:p>
              <a:p>
                <a:r>
                  <a:rPr lang="en-US" altLang="zh-CN" dirty="0"/>
                  <a:t>Upper</a:t>
                </a:r>
                <a:r>
                  <a:rPr lang="zh-CN" altLang="en-US" dirty="0"/>
                  <a:t> </a:t>
                </a:r>
                <a:r>
                  <a:rPr lang="en-US" altLang="zh-CN" dirty="0"/>
                  <a:t>bound</a:t>
                </a:r>
              </a:p>
              <a:p>
                <a:pPr lvl="1"/>
                <a:r>
                  <a:rPr lang="en-US" dirty="0"/>
                  <a:t>The maximum CPU usage</a:t>
                </a:r>
              </a:p>
              <a:p>
                <a:pPr lvl="1"/>
                <a14:m>
                  <m:oMath xmlns:m="http://schemas.openxmlformats.org/officeDocument/2006/math">
                    <m:r>
                      <m:rPr>
                        <m:nor/>
                      </m:rPr>
                      <a:rPr lang="en-US" altLang="zh-CN" i="1" dirty="0"/>
                      <m:t>min</m:t>
                    </m:r>
                    <m:r>
                      <m:rPr>
                        <m:nor/>
                      </m:rPr>
                      <a:rPr lang="en-US" altLang="zh-CN" i="1" dirty="0"/>
                      <m:t>(</m:t>
                    </m:r>
                    <m:r>
                      <m:rPr>
                        <m:sty m:val="p"/>
                      </m:rPr>
                      <a:rPr lang="en-US" altLang="zh-CN" b="0" i="0" dirty="0" smtClean="0">
                        <a:latin typeface="Cambria Math" panose="02040503050406030204" pitchFamily="18" charset="0"/>
                      </a:rPr>
                      <m:t>l</m:t>
                    </m:r>
                    <m:r>
                      <m:rPr>
                        <m:sty m:val="p"/>
                      </m:rPr>
                      <a:rPr lang="en-US" altLang="zh-CN" b="0" i="0" dirty="0">
                        <a:latin typeface="Cambria Math" panose="02040503050406030204" pitchFamily="18" charset="0"/>
                      </a:rPr>
                      <m:t>imit</m:t>
                    </m:r>
                    <m:r>
                      <a:rPr lang="en-US" altLang="zh-CN" b="0" i="0" dirty="0">
                        <a:latin typeface="Cambria Math" panose="02040503050406030204" pitchFamily="18" charset="0"/>
                      </a:rPr>
                      <m:t>,</m:t>
                    </m:r>
                    <m:d>
                      <m:dPr>
                        <m:begChr m:val="|"/>
                        <m:endChr m:val="|"/>
                        <m:ctrlPr>
                          <a:rPr lang="en-US" altLang="zh-CN" i="1" dirty="0">
                            <a:latin typeface="Cambria Math" panose="02040503050406030204" pitchFamily="18" charset="0"/>
                            <a:ea typeface="Cambria Math" panose="02040503050406030204" pitchFamily="18" charset="0"/>
                          </a:rPr>
                        </m:ctrlPr>
                      </m:dPr>
                      <m:e>
                        <m:r>
                          <m:rPr>
                            <m:sty m:val="p"/>
                          </m:rPr>
                          <a:rPr lang="en-US" altLang="zh-CN" b="0" i="0" dirty="0">
                            <a:latin typeface="Cambria Math" panose="02040503050406030204" pitchFamily="18" charset="0"/>
                            <a:ea typeface="Cambria Math" panose="02040503050406030204" pitchFamily="18" charset="0"/>
                          </a:rPr>
                          <m:t>M</m:t>
                        </m:r>
                        <m:r>
                          <m:rPr>
                            <m:sty m:val="p"/>
                          </m:rPr>
                          <a:rPr lang="en-US" altLang="zh-CN" b="0" i="0" baseline="-25000">
                            <a:latin typeface="Cambria Math" panose="02040503050406030204" pitchFamily="18" charset="0"/>
                            <a:ea typeface="Cambria Math" panose="02040503050406030204" pitchFamily="18" charset="0"/>
                          </a:rPr>
                          <m:t>i</m:t>
                        </m:r>
                      </m:e>
                    </m:d>
                    <m:r>
                      <a:rPr lang="en-US" altLang="zh-CN" i="1" dirty="0">
                        <a:latin typeface="Cambria Math" panose="02040503050406030204" pitchFamily="18" charset="0"/>
                        <a:ea typeface="Cambria Math" panose="02040503050406030204" pitchFamily="18" charset="0"/>
                      </a:rPr>
                      <m:t>)</m:t>
                    </m:r>
                  </m:oMath>
                </a14:m>
                <a:endParaRPr lang="en-US" altLang="zh-CN" i="1" dirty="0"/>
              </a:p>
            </p:txBody>
          </p:sp>
        </mc:Choice>
        <mc:Fallback xmlns="">
          <p:sp>
            <p:nvSpPr>
              <p:cNvPr id="3" name="Content Placeholder 2">
                <a:extLst>
                  <a:ext uri="{FF2B5EF4-FFF2-40B4-BE49-F238E27FC236}">
                    <a16:creationId xmlns:a16="http://schemas.microsoft.com/office/drawing/2014/main" id="{7A3C1889-057F-384A-8987-C546AF3DA6FC}"/>
                  </a:ext>
                </a:extLst>
              </p:cNvPr>
              <p:cNvSpPr>
                <a:spLocks noGrp="1" noRot="1" noChangeAspect="1" noMove="1" noResize="1" noEditPoints="1" noAdjustHandles="1" noChangeArrowheads="1" noChangeShapeType="1" noTextEdit="1"/>
              </p:cNvSpPr>
              <p:nvPr>
                <p:ph idx="1"/>
              </p:nvPr>
            </p:nvSpPr>
            <p:spPr>
              <a:blipFill>
                <a:blip r:embed="rId3"/>
                <a:stretch>
                  <a:fillRect l="-1447" t="-117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FE52B7F-F154-BF49-92E0-AF41C1EA94C0}"/>
              </a:ext>
            </a:extLst>
          </p:cNvPr>
          <p:cNvSpPr>
            <a:spLocks noGrp="1"/>
          </p:cNvSpPr>
          <p:nvPr>
            <p:ph type="sldNum" sz="quarter" idx="12"/>
          </p:nvPr>
        </p:nvSpPr>
        <p:spPr/>
        <p:txBody>
          <a:bodyPr/>
          <a:lstStyle/>
          <a:p>
            <a:fld id="{72E3C5E5-1620-704A-B1BC-D84381C5FEE1}" type="slidenum">
              <a:rPr lang="en-US" smtClean="0"/>
              <a:t>20</a:t>
            </a:fld>
            <a:endParaRPr lang="en-US"/>
          </a:p>
        </p:txBody>
      </p:sp>
      <p:pic>
        <p:nvPicPr>
          <p:cNvPr id="5" name="图片 8">
            <a:extLst>
              <a:ext uri="{FF2B5EF4-FFF2-40B4-BE49-F238E27FC236}">
                <a16:creationId xmlns:a16="http://schemas.microsoft.com/office/drawing/2014/main" id="{073FC7EA-9FF8-3B4E-AB40-E45CE3863413}"/>
              </a:ext>
            </a:extLst>
          </p:cNvPr>
          <p:cNvPicPr>
            <a:picLocks noChangeAspect="1"/>
          </p:cNvPicPr>
          <p:nvPr/>
        </p:nvPicPr>
        <p:blipFill>
          <a:blip r:embed="rId4"/>
          <a:stretch>
            <a:fillRect/>
          </a:stretch>
        </p:blipFill>
        <p:spPr>
          <a:xfrm>
            <a:off x="5479027" y="1169077"/>
            <a:ext cx="3664973" cy="1313095"/>
          </a:xfrm>
          <a:prstGeom prst="rect">
            <a:avLst/>
          </a:prstGeom>
        </p:spPr>
      </p:pic>
      <p:sp>
        <p:nvSpPr>
          <p:cNvPr id="6" name="文本框 10">
            <a:extLst>
              <a:ext uri="{FF2B5EF4-FFF2-40B4-BE49-F238E27FC236}">
                <a16:creationId xmlns:a16="http://schemas.microsoft.com/office/drawing/2014/main" id="{A07ACE1B-1E35-AD4A-885C-B8E5C6916B38}"/>
              </a:ext>
            </a:extLst>
          </p:cNvPr>
          <p:cNvSpPr txBox="1"/>
          <p:nvPr/>
        </p:nvSpPr>
        <p:spPr>
          <a:xfrm>
            <a:off x="1679968" y="5525354"/>
            <a:ext cx="6324345" cy="830997"/>
          </a:xfrm>
          <a:prstGeom prst="rect">
            <a:avLst/>
          </a:prstGeom>
          <a:noFill/>
        </p:spPr>
        <p:txBody>
          <a:bodyPr wrap="square" rtlCol="0">
            <a:spAutoFit/>
          </a:bodyPr>
          <a:lstStyle/>
          <a:p>
            <a:pPr algn="ctr"/>
            <a:r>
              <a:rPr lang="en-US" altLang="zh-CN" sz="2400" dirty="0">
                <a:solidFill>
                  <a:srgbClr val="C00000"/>
                </a:solidFill>
                <a:latin typeface="Helvetica Neue Light" panose="02000403000000020004" pitchFamily="2" charset="0"/>
                <a:ea typeface="Helvetica Neue Light" panose="02000403000000020004" pitchFamily="2" charset="0"/>
              </a:rPr>
              <a:t>The lower and upper bounds do not change unless administrator reconfigures the container</a:t>
            </a:r>
            <a:endParaRPr lang="zh-CN" altLang="en-US" sz="2400" dirty="0">
              <a:solidFill>
                <a:srgbClr val="C00000"/>
              </a:solidFill>
              <a:latin typeface="Helvetica Neue Light" panose="02000403000000020004" pitchFamily="2" charset="0"/>
            </a:endParaRPr>
          </a:p>
        </p:txBody>
      </p:sp>
    </p:spTree>
    <p:extLst>
      <p:ext uri="{BB962C8B-B14F-4D97-AF65-F5344CB8AC3E}">
        <p14:creationId xmlns:p14="http://schemas.microsoft.com/office/powerpoint/2010/main" val="206280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C3321-3A5B-3F42-B127-B2EFA2E23031}"/>
              </a:ext>
            </a:extLst>
          </p:cNvPr>
          <p:cNvSpPr>
            <a:spLocks noGrp="1"/>
          </p:cNvSpPr>
          <p:nvPr>
            <p:ph type="title"/>
          </p:nvPr>
        </p:nvSpPr>
        <p:spPr/>
        <p:txBody>
          <a:bodyPr>
            <a:normAutofit/>
          </a:bodyPr>
          <a:lstStyle/>
          <a:p>
            <a:r>
              <a:rPr lang="en-US" sz="3200" dirty="0"/>
              <a:t>Effective CPU - Dynamic CPU Adjustment</a:t>
            </a:r>
          </a:p>
        </p:txBody>
      </p:sp>
      <p:sp>
        <p:nvSpPr>
          <p:cNvPr id="3" name="Content Placeholder 2">
            <a:extLst>
              <a:ext uri="{FF2B5EF4-FFF2-40B4-BE49-F238E27FC236}">
                <a16:creationId xmlns:a16="http://schemas.microsoft.com/office/drawing/2014/main" id="{8C447B6A-52B0-A64A-B2C5-E2D4369B2826}"/>
              </a:ext>
            </a:extLst>
          </p:cNvPr>
          <p:cNvSpPr>
            <a:spLocks noGrp="1"/>
          </p:cNvSpPr>
          <p:nvPr>
            <p:ph idx="1"/>
          </p:nvPr>
        </p:nvSpPr>
        <p:spPr>
          <a:xfrm>
            <a:off x="628650" y="2005013"/>
            <a:ext cx="7886700" cy="4351338"/>
          </a:xfrm>
        </p:spPr>
        <p:txBody>
          <a:bodyPr/>
          <a:lstStyle/>
          <a:p>
            <a:r>
              <a:rPr lang="en-US" dirty="0"/>
              <a:t>Periodic CPU adjustment</a:t>
            </a:r>
          </a:p>
          <a:p>
            <a:pPr lvl="1"/>
            <a:r>
              <a:rPr lang="en-US" dirty="0"/>
              <a:t>[lower bound, upper bound]</a:t>
            </a:r>
          </a:p>
          <a:p>
            <a:pPr lvl="1"/>
            <a:r>
              <a:rPr lang="en-US" dirty="0"/>
              <a:t>Effective CPU = # of CPU a container can fully utilize</a:t>
            </a:r>
          </a:p>
          <a:p>
            <a:pPr lvl="1"/>
            <a:r>
              <a:rPr lang="en-US" dirty="0"/>
              <a:t>Expressed as a discrete </a:t>
            </a:r>
            <a:r>
              <a:rPr lang="en-US" b="1" i="1" dirty="0">
                <a:solidFill>
                  <a:srgbClr val="C00000"/>
                </a:solidFill>
              </a:rPr>
              <a:t>CPU count </a:t>
            </a:r>
          </a:p>
        </p:txBody>
      </p:sp>
      <p:sp>
        <p:nvSpPr>
          <p:cNvPr id="4" name="Slide Number Placeholder 3">
            <a:extLst>
              <a:ext uri="{FF2B5EF4-FFF2-40B4-BE49-F238E27FC236}">
                <a16:creationId xmlns:a16="http://schemas.microsoft.com/office/drawing/2014/main" id="{730E3268-DA37-7E4C-B938-AD63AF7B4352}"/>
              </a:ext>
            </a:extLst>
          </p:cNvPr>
          <p:cNvSpPr>
            <a:spLocks noGrp="1"/>
          </p:cNvSpPr>
          <p:nvPr>
            <p:ph type="sldNum" sz="quarter" idx="12"/>
          </p:nvPr>
        </p:nvSpPr>
        <p:spPr/>
        <p:txBody>
          <a:bodyPr/>
          <a:lstStyle/>
          <a:p>
            <a:fld id="{72E3C5E5-1620-704A-B1BC-D84381C5FEE1}" type="slidenum">
              <a:rPr lang="en-US" smtClean="0"/>
              <a:t>21</a:t>
            </a:fld>
            <a:endParaRPr lang="en-US"/>
          </a:p>
        </p:txBody>
      </p:sp>
      <p:pic>
        <p:nvPicPr>
          <p:cNvPr id="5" name="图片 6">
            <a:extLst>
              <a:ext uri="{FF2B5EF4-FFF2-40B4-BE49-F238E27FC236}">
                <a16:creationId xmlns:a16="http://schemas.microsoft.com/office/drawing/2014/main" id="{F01C1285-EA52-A34D-BEAB-8DA47AE729D0}"/>
              </a:ext>
            </a:extLst>
          </p:cNvPr>
          <p:cNvPicPr>
            <a:picLocks noChangeAspect="1"/>
          </p:cNvPicPr>
          <p:nvPr/>
        </p:nvPicPr>
        <p:blipFill>
          <a:blip r:embed="rId3"/>
          <a:stretch>
            <a:fillRect/>
          </a:stretch>
        </p:blipFill>
        <p:spPr>
          <a:xfrm>
            <a:off x="5601196" y="1250551"/>
            <a:ext cx="3542804" cy="1924329"/>
          </a:xfrm>
          <a:prstGeom prst="rect">
            <a:avLst/>
          </a:prstGeom>
        </p:spPr>
      </p:pic>
      <mc:AlternateContent xmlns:mc="http://schemas.openxmlformats.org/markup-compatibility/2006" xmlns:a14="http://schemas.microsoft.com/office/drawing/2010/main">
        <mc:Choice Requires="a14">
          <p:sp>
            <p:nvSpPr>
              <p:cNvPr id="9" name="文本框 5">
                <a:extLst>
                  <a:ext uri="{FF2B5EF4-FFF2-40B4-BE49-F238E27FC236}">
                    <a16:creationId xmlns:a16="http://schemas.microsoft.com/office/drawing/2014/main" id="{A1FE199B-2B75-F546-A337-1A33FECF1F5F}"/>
                  </a:ext>
                </a:extLst>
              </p:cNvPr>
              <p:cNvSpPr txBox="1"/>
              <p:nvPr/>
            </p:nvSpPr>
            <p:spPr>
              <a:xfrm>
                <a:off x="2263722" y="4180682"/>
                <a:ext cx="5108876" cy="2415148"/>
              </a:xfrm>
              <a:prstGeom prst="rect">
                <a:avLst/>
              </a:prstGeom>
              <a:solidFill>
                <a:srgbClr val="D6D6D6"/>
              </a:solidFill>
            </p:spPr>
            <p:txBody>
              <a:bodyPr wrap="square" rtlCol="0">
                <a:spAutoFit/>
              </a:bodyPr>
              <a:lstStyle/>
              <a:p>
                <a:r>
                  <a:rPr lang="en-US" altLang="zh-CN" sz="1600" dirty="0">
                    <a:latin typeface="Helvetica Neue Light" panose="02000403000000020004" pitchFamily="2" charset="0"/>
                    <a:ea typeface="Helvetica Neue Light" panose="02000403000000020004" pitchFamily="2" charset="0"/>
                  </a:rPr>
                  <a:t>If </a:t>
                </a:r>
                <a14:m>
                  <m:oMath xmlns:m="http://schemas.openxmlformats.org/officeDocument/2006/math">
                    <m:r>
                      <m:rPr>
                        <m:sty m:val="p"/>
                      </m:rPr>
                      <a:rPr lang="en-US" altLang="zh-CN" sz="1600" b="0" i="0" smtClean="0">
                        <a:latin typeface="Cambria Math" panose="02040503050406030204" pitchFamily="18" charset="0"/>
                      </a:rPr>
                      <m:t>p</m:t>
                    </m:r>
                    <m:r>
                      <m:rPr>
                        <m:sty m:val="p"/>
                      </m:rPr>
                      <a:rPr lang="en-US" altLang="zh-CN" sz="1600" b="0" i="0" baseline="-25000" smtClean="0">
                        <a:latin typeface="Cambria Math" panose="02040503050406030204" pitchFamily="18" charset="0"/>
                      </a:rPr>
                      <m:t>slack</m:t>
                    </m:r>
                  </m:oMath>
                </a14:m>
                <a:r>
                  <a:rPr lang="zh-CN" altLang="en-US" sz="1600" dirty="0">
                    <a:latin typeface="Helvetica Neue Light" panose="02000403000000020004" pitchFamily="2" charset="0"/>
                  </a:rPr>
                  <a:t> </a:t>
                </a:r>
                <a14:m>
                  <m:oMath xmlns:m="http://schemas.openxmlformats.org/officeDocument/2006/math">
                    <m:r>
                      <a:rPr lang="en-US" altLang="zh-CN" sz="1600" b="0" i="0" dirty="0" smtClean="0">
                        <a:latin typeface="Cambria Math" panose="02040503050406030204" pitchFamily="18" charset="0"/>
                      </a:rPr>
                      <m:t>&gt;0 </m:t>
                    </m:r>
                  </m:oMath>
                </a14:m>
                <a:r>
                  <a:rPr lang="en-US" altLang="zh-CN" sz="1600" dirty="0">
                    <a:latin typeface="Helvetica Neue Light" panose="02000403000000020004" pitchFamily="2" charset="0"/>
                    <a:ea typeface="Helvetica Neue Light" panose="02000403000000020004" pitchFamily="2" charset="0"/>
                  </a:rPr>
                  <a:t>then</a:t>
                </a:r>
              </a:p>
              <a:p>
                <a:r>
                  <a:rPr lang="en-US" altLang="zh-CN" sz="1600" baseline="-25000" dirty="0">
                    <a:latin typeface="Helvetica Neue Light" panose="02000403000000020004" pitchFamily="2" charset="0"/>
                    <a:ea typeface="Helvetica Neue Light" panose="02000403000000020004" pitchFamily="2" charset="0"/>
                  </a:rPr>
                  <a:t> </a:t>
                </a:r>
                <a:r>
                  <a:rPr lang="en-US" altLang="zh-CN" sz="1600" dirty="0">
                    <a:latin typeface="Helvetica Neue Light" panose="02000403000000020004" pitchFamily="2" charset="0"/>
                    <a:ea typeface="Helvetica Neue Light" panose="02000403000000020004" pitchFamily="2" charset="0"/>
                  </a:rPr>
                  <a:t>   if </a:t>
                </a:r>
                <a14:m>
                  <m:oMath xmlns:m="http://schemas.openxmlformats.org/officeDocument/2006/math">
                    <m:f>
                      <m:fPr>
                        <m:ctrlPr>
                          <a:rPr lang="en-US" altLang="zh-CN" sz="1600" i="1" smtClean="0">
                            <a:latin typeface="Cambria Math" panose="02040503050406030204" pitchFamily="18" charset="0"/>
                          </a:rPr>
                        </m:ctrlPr>
                      </m:fPr>
                      <m:num>
                        <m:r>
                          <m:rPr>
                            <m:sty m:val="p"/>
                          </m:rPr>
                          <a:rPr lang="en-US" altLang="zh-CN" sz="1600" b="0" i="0" smtClean="0">
                            <a:latin typeface="Cambria Math" panose="02040503050406030204" pitchFamily="18" charset="0"/>
                          </a:rPr>
                          <m:t>u</m:t>
                        </m:r>
                        <m:r>
                          <m:rPr>
                            <m:sty m:val="p"/>
                          </m:rPr>
                          <a:rPr lang="en-US" altLang="zh-CN" sz="1600" b="0" i="0" baseline="-25000" smtClean="0">
                            <a:latin typeface="Cambria Math" panose="02040503050406030204" pitchFamily="18" charset="0"/>
                          </a:rPr>
                          <m:t>i</m:t>
                        </m:r>
                      </m:num>
                      <m:den>
                        <m:sSub>
                          <m:sSubPr>
                            <m:ctrlPr>
                              <a:rPr lang="en-US" altLang="zh-CN" sz="1600" i="1">
                                <a:latin typeface="Cambria Math" panose="02040503050406030204" pitchFamily="18" charset="0"/>
                              </a:rPr>
                            </m:ctrlPr>
                          </m:sSubPr>
                          <m:e>
                            <m:r>
                              <m:rPr>
                                <m:sty m:val="p"/>
                              </m:rPr>
                              <a:rPr lang="en-US" altLang="zh-CN" sz="1600" b="0" i="0">
                                <a:latin typeface="Cambria Math" panose="02040503050406030204" pitchFamily="18" charset="0"/>
                              </a:rPr>
                              <m:t>E</m:t>
                            </m:r>
                            <m:r>
                              <a:rPr lang="en-US" altLang="zh-CN" sz="1600" b="0" i="0">
                                <a:latin typeface="Cambria Math" panose="02040503050406030204" pitchFamily="18" charset="0"/>
                              </a:rPr>
                              <m:t>_</m:t>
                            </m:r>
                            <m:r>
                              <m:rPr>
                                <m:sty m:val="p"/>
                              </m:rPr>
                              <a:rPr lang="en-US" altLang="zh-CN" sz="1600" b="0" i="0">
                                <a:latin typeface="Cambria Math" panose="02040503050406030204" pitchFamily="18" charset="0"/>
                              </a:rPr>
                              <m:t>CPU</m:t>
                            </m:r>
                          </m:e>
                          <m:sub>
                            <m:r>
                              <m:rPr>
                                <m:sty m:val="p"/>
                              </m:rPr>
                              <a:rPr lang="en-US" altLang="zh-CN" sz="1600" b="0" i="0">
                                <a:latin typeface="Cambria Math" panose="02040503050406030204" pitchFamily="18" charset="0"/>
                              </a:rPr>
                              <m:t>i</m:t>
                            </m:r>
                          </m:sub>
                        </m:sSub>
                        <m:r>
                          <a:rPr lang="en-US" altLang="zh-CN" sz="1600" b="0" i="0" smtClean="0">
                            <a:latin typeface="Cambria Math" panose="02040503050406030204" pitchFamily="18" charset="0"/>
                            <a:sym typeface="Wingdings" panose="05000000000000000000" pitchFamily="2" charset="2"/>
                          </a:rPr>
                          <m:t></m:t>
                        </m:r>
                        <m:r>
                          <m:rPr>
                            <m:sty m:val="p"/>
                          </m:rPr>
                          <a:rPr lang="en-US" altLang="zh-CN" sz="1600" b="0" i="0" smtClean="0">
                            <a:latin typeface="Cambria Math" panose="02040503050406030204" pitchFamily="18" charset="0"/>
                            <a:sym typeface="Wingdings" panose="05000000000000000000" pitchFamily="2" charset="2"/>
                          </a:rPr>
                          <m:t>t</m:t>
                        </m:r>
                      </m:den>
                    </m:f>
                    <m:r>
                      <a:rPr lang="en-US" altLang="zh-CN" sz="1600" b="0" i="0" smtClean="0">
                        <a:latin typeface="Cambria Math" panose="02040503050406030204" pitchFamily="18" charset="0"/>
                      </a:rPr>
                      <m:t>&gt;95% </m:t>
                    </m:r>
                  </m:oMath>
                </a14:m>
                <a:r>
                  <a:rPr lang="en-US" altLang="zh-CN" sz="1600" dirty="0">
                    <a:latin typeface="Helvetica Neue Light" panose="02000403000000020004" pitchFamily="2" charset="0"/>
                    <a:ea typeface="Helvetica Neue Light" panose="02000403000000020004" pitchFamily="2" charset="0"/>
                  </a:rPr>
                  <a:t>and </a:t>
                </a:r>
                <a14:m>
                  <m:oMath xmlns:m="http://schemas.openxmlformats.org/officeDocument/2006/math">
                    <m:sSub>
                      <m:sSubPr>
                        <m:ctrlPr>
                          <a:rPr lang="en-US" altLang="zh-CN" sz="1600" i="1">
                            <a:latin typeface="Cambria Math" panose="02040503050406030204" pitchFamily="18" charset="0"/>
                          </a:rPr>
                        </m:ctrlPr>
                      </m:sSubPr>
                      <m:e>
                        <m:r>
                          <m:rPr>
                            <m:sty m:val="p"/>
                          </m:rPr>
                          <a:rPr lang="en-US" altLang="zh-CN" sz="1600" b="0" i="0">
                            <a:latin typeface="Cambria Math" panose="02040503050406030204" pitchFamily="18" charset="0"/>
                          </a:rPr>
                          <m:t>E</m:t>
                        </m:r>
                        <m:r>
                          <a:rPr lang="en-US" altLang="zh-CN" sz="1600" b="0" i="0" smtClean="0">
                            <a:latin typeface="Cambria Math" panose="02040503050406030204" pitchFamily="18" charset="0"/>
                          </a:rPr>
                          <m:t>_</m:t>
                        </m:r>
                        <m:r>
                          <m:rPr>
                            <m:sty m:val="p"/>
                          </m:rPr>
                          <a:rPr lang="en-US" altLang="zh-CN" sz="1600" b="0" i="0" smtClean="0">
                            <a:latin typeface="Cambria Math" panose="02040503050406030204" pitchFamily="18" charset="0"/>
                          </a:rPr>
                          <m:t>CPU</m:t>
                        </m:r>
                      </m:e>
                      <m:sub>
                        <m:r>
                          <m:rPr>
                            <m:sty m:val="p"/>
                          </m:rPr>
                          <a:rPr lang="en-US" altLang="zh-CN" sz="1600" b="0" i="0" smtClean="0">
                            <a:latin typeface="Cambria Math" panose="02040503050406030204" pitchFamily="18" charset="0"/>
                          </a:rPr>
                          <m:t>i</m:t>
                        </m:r>
                      </m:sub>
                    </m:sSub>
                    <m:r>
                      <a:rPr lang="en-US" altLang="zh-CN" sz="1600" b="0" i="0" smtClean="0">
                        <a:latin typeface="Cambria Math" panose="02040503050406030204" pitchFamily="18" charset="0"/>
                      </a:rPr>
                      <m:t>&lt;</m:t>
                    </m:r>
                    <m:sSub>
                      <m:sSubPr>
                        <m:ctrlPr>
                          <a:rPr lang="en-US" altLang="zh-CN" sz="1600" i="1">
                            <a:latin typeface="Cambria Math" panose="02040503050406030204" pitchFamily="18" charset="0"/>
                          </a:rPr>
                        </m:ctrlPr>
                      </m:sSubPr>
                      <m:e>
                        <m:r>
                          <m:rPr>
                            <m:sty m:val="p"/>
                          </m:rPr>
                          <a:rPr lang="en-US" altLang="zh-CN" sz="1600" b="0" i="0">
                            <a:latin typeface="Cambria Math" panose="02040503050406030204" pitchFamily="18" charset="0"/>
                          </a:rPr>
                          <m:t>UPPER</m:t>
                        </m:r>
                        <m:r>
                          <a:rPr lang="en-US" altLang="zh-CN" sz="1600" b="0" i="0">
                            <a:latin typeface="Cambria Math" panose="02040503050406030204" pitchFamily="18" charset="0"/>
                          </a:rPr>
                          <m:t>_</m:t>
                        </m:r>
                        <m:r>
                          <m:rPr>
                            <m:sty m:val="p"/>
                          </m:rPr>
                          <a:rPr lang="en-US" altLang="zh-CN" sz="1600" b="0" i="0">
                            <a:latin typeface="Cambria Math" panose="02040503050406030204" pitchFamily="18" charset="0"/>
                          </a:rPr>
                          <m:t>CPU</m:t>
                        </m:r>
                      </m:e>
                      <m:sub>
                        <m:r>
                          <m:rPr>
                            <m:sty m:val="p"/>
                          </m:rPr>
                          <a:rPr lang="en-US" altLang="zh-CN" sz="1600" b="0" i="0">
                            <a:latin typeface="Cambria Math" panose="02040503050406030204" pitchFamily="18" charset="0"/>
                          </a:rPr>
                          <m:t>i</m:t>
                        </m:r>
                      </m:sub>
                    </m:sSub>
                  </m:oMath>
                </a14:m>
                <a:r>
                  <a:rPr lang="en-US" altLang="zh-CN" sz="1600" dirty="0">
                    <a:latin typeface="Helvetica Neue Light" panose="02000403000000020004" pitchFamily="2" charset="0"/>
                    <a:ea typeface="Helvetica Neue Light" panose="02000403000000020004" pitchFamily="2" charset="0"/>
                  </a:rPr>
                  <a:t> then        </a:t>
                </a:r>
                <a14:m>
                  <m:oMath xmlns:m="http://schemas.openxmlformats.org/officeDocument/2006/math">
                    <m:r>
                      <a:rPr lang="en-US" altLang="zh-CN" sz="1600" b="0" i="0" smtClean="0">
                        <a:latin typeface="Cambria Math" panose="02040503050406030204" pitchFamily="18" charset="0"/>
                      </a:rPr>
                      <m:t>        </m:t>
                    </m:r>
                    <m:r>
                      <m:rPr>
                        <m:sty m:val="p"/>
                      </m:rPr>
                      <a:rPr lang="en-US" altLang="zh-CN" sz="1600" b="0" i="0">
                        <a:latin typeface="Cambria Math" panose="02040503050406030204" pitchFamily="18" charset="0"/>
                      </a:rPr>
                      <m:t>E</m:t>
                    </m:r>
                    <m:r>
                      <a:rPr lang="en-US" altLang="zh-CN" sz="1600" b="0" i="0" smtClean="0">
                        <a:latin typeface="Cambria Math" panose="02040503050406030204" pitchFamily="18" charset="0"/>
                      </a:rPr>
                      <m:t>_</m:t>
                    </m:r>
                    <m:r>
                      <m:rPr>
                        <m:sty m:val="p"/>
                      </m:rPr>
                      <a:rPr lang="en-US" altLang="zh-CN" sz="1600" b="0" i="0">
                        <a:latin typeface="Cambria Math" panose="02040503050406030204" pitchFamily="18" charset="0"/>
                      </a:rPr>
                      <m:t>CPU</m:t>
                    </m:r>
                    <m:r>
                      <m:rPr>
                        <m:sty m:val="p"/>
                      </m:rPr>
                      <a:rPr lang="en-US" altLang="zh-CN" sz="1600" b="0" i="0" baseline="-25000">
                        <a:latin typeface="Cambria Math" panose="02040503050406030204" pitchFamily="18" charset="0"/>
                      </a:rPr>
                      <m:t>i</m:t>
                    </m:r>
                    <m:r>
                      <a:rPr lang="en-US" altLang="zh-CN" sz="1600" b="0" i="0">
                        <a:latin typeface="Cambria Math" panose="02040503050406030204" pitchFamily="18" charset="0"/>
                      </a:rPr>
                      <m:t>++</m:t>
                    </m:r>
                  </m:oMath>
                </a14:m>
                <a:endParaRPr lang="en-US" altLang="zh-CN" sz="1600" baseline="-25000" dirty="0">
                  <a:latin typeface="Helvetica Neue Light" panose="02000403000000020004" pitchFamily="2" charset="0"/>
                  <a:ea typeface="Helvetica Neue Light" panose="02000403000000020004" pitchFamily="2" charset="0"/>
                </a:endParaRPr>
              </a:p>
              <a:p>
                <a:r>
                  <a:rPr lang="en-US" altLang="zh-CN" sz="1600" baseline="-25000" dirty="0">
                    <a:latin typeface="Helvetica Neue Light" panose="02000403000000020004" pitchFamily="2" charset="0"/>
                    <a:ea typeface="Helvetica Neue Light" panose="02000403000000020004" pitchFamily="2" charset="0"/>
                  </a:rPr>
                  <a:t> </a:t>
                </a:r>
                <a:r>
                  <a:rPr lang="en-US" altLang="zh-CN" sz="1600" dirty="0">
                    <a:latin typeface="Helvetica Neue Light" panose="02000403000000020004" pitchFamily="2" charset="0"/>
                    <a:ea typeface="Helvetica Neue Light" panose="02000403000000020004" pitchFamily="2" charset="0"/>
                  </a:rPr>
                  <a:t>   end if</a:t>
                </a:r>
              </a:p>
              <a:p>
                <a:r>
                  <a:rPr lang="en-US" altLang="zh-CN" sz="1600" dirty="0">
                    <a:latin typeface="Helvetica Neue Light" panose="02000403000000020004" pitchFamily="2" charset="0"/>
                    <a:ea typeface="Helvetica Neue Light" panose="02000403000000020004" pitchFamily="2" charset="0"/>
                  </a:rPr>
                  <a:t>Else</a:t>
                </a:r>
              </a:p>
              <a:p>
                <a:r>
                  <a:rPr lang="en-US" altLang="zh-CN" sz="1600" dirty="0">
                    <a:latin typeface="Helvetica Neue Light" panose="02000403000000020004" pitchFamily="2" charset="0"/>
                    <a:ea typeface="Helvetica Neue Light" panose="02000403000000020004" pitchFamily="2" charset="0"/>
                  </a:rPr>
                  <a:t>    if </a:t>
                </a:r>
                <a14:m>
                  <m:oMath xmlns:m="http://schemas.openxmlformats.org/officeDocument/2006/math">
                    <m:r>
                      <m:rPr>
                        <m:sty m:val="p"/>
                      </m:rPr>
                      <a:rPr lang="en-US" altLang="zh-CN" sz="1600" b="0" i="0">
                        <a:latin typeface="Cambria Math" panose="02040503050406030204" pitchFamily="18" charset="0"/>
                      </a:rPr>
                      <m:t>E</m:t>
                    </m:r>
                    <m:r>
                      <a:rPr lang="en-US" altLang="zh-CN" sz="1600" b="0" i="0" smtClean="0">
                        <a:latin typeface="Cambria Math" panose="02040503050406030204" pitchFamily="18" charset="0"/>
                      </a:rPr>
                      <m:t>_</m:t>
                    </m:r>
                    <m:r>
                      <m:rPr>
                        <m:sty m:val="p"/>
                      </m:rPr>
                      <a:rPr lang="en-US" altLang="zh-CN" sz="1600" b="0" i="0">
                        <a:latin typeface="Cambria Math" panose="02040503050406030204" pitchFamily="18" charset="0"/>
                      </a:rPr>
                      <m:t>CPU</m:t>
                    </m:r>
                    <m:r>
                      <m:rPr>
                        <m:sty m:val="p"/>
                      </m:rPr>
                      <a:rPr lang="en-US" altLang="zh-CN" sz="1600" b="0" i="0" baseline="-25000">
                        <a:latin typeface="Cambria Math" panose="02040503050406030204" pitchFamily="18" charset="0"/>
                      </a:rPr>
                      <m:t>i</m:t>
                    </m:r>
                  </m:oMath>
                </a14:m>
                <a:r>
                  <a:rPr lang="en-US" altLang="zh-CN" sz="1600" dirty="0">
                    <a:latin typeface="Helvetica Neue Light" panose="02000403000000020004" pitchFamily="2" charset="0"/>
                    <a:ea typeface="Helvetica Neue Light" panose="02000403000000020004" pitchFamily="2" charset="0"/>
                  </a:rPr>
                  <a:t> &gt; </a:t>
                </a:r>
                <a14:m>
                  <m:oMath xmlns:m="http://schemas.openxmlformats.org/officeDocument/2006/math">
                    <m:sSub>
                      <m:sSubPr>
                        <m:ctrlPr>
                          <a:rPr lang="en-US" altLang="zh-CN" sz="1600" i="1">
                            <a:latin typeface="Cambria Math" panose="02040503050406030204" pitchFamily="18" charset="0"/>
                          </a:rPr>
                        </m:ctrlPr>
                      </m:sSubPr>
                      <m:e>
                        <m:r>
                          <m:rPr>
                            <m:sty m:val="p"/>
                          </m:rPr>
                          <a:rPr lang="en-US" altLang="zh-CN" sz="1600" b="0" i="0">
                            <a:latin typeface="Cambria Math" panose="02040503050406030204" pitchFamily="18" charset="0"/>
                          </a:rPr>
                          <m:t>LOWER</m:t>
                        </m:r>
                        <m:r>
                          <a:rPr lang="en-US" altLang="zh-CN" sz="1600" b="0" i="0">
                            <a:latin typeface="Cambria Math" panose="02040503050406030204" pitchFamily="18" charset="0"/>
                          </a:rPr>
                          <m:t>_</m:t>
                        </m:r>
                        <m:r>
                          <m:rPr>
                            <m:sty m:val="p"/>
                          </m:rPr>
                          <a:rPr lang="en-US" altLang="zh-CN" sz="1600" b="0" i="0">
                            <a:latin typeface="Cambria Math" panose="02040503050406030204" pitchFamily="18" charset="0"/>
                          </a:rPr>
                          <m:t>CPU</m:t>
                        </m:r>
                      </m:e>
                      <m:sub>
                        <m:r>
                          <m:rPr>
                            <m:sty m:val="p"/>
                          </m:rPr>
                          <a:rPr lang="en-US" altLang="zh-CN" sz="1600" b="0" i="0">
                            <a:latin typeface="Cambria Math" panose="02040503050406030204" pitchFamily="18" charset="0"/>
                          </a:rPr>
                          <m:t>i</m:t>
                        </m:r>
                      </m:sub>
                    </m:sSub>
                  </m:oMath>
                </a14:m>
                <a:r>
                  <a:rPr lang="en-US" altLang="zh-CN" sz="1600" dirty="0">
                    <a:latin typeface="Helvetica Neue Light" panose="02000403000000020004" pitchFamily="2" charset="0"/>
                    <a:ea typeface="Helvetica Neue Light" panose="02000403000000020004" pitchFamily="2" charset="0"/>
                  </a:rPr>
                  <a:t>then</a:t>
                </a:r>
              </a:p>
              <a:p>
                <a:r>
                  <a:rPr lang="en-US" altLang="zh-CN" sz="1600" dirty="0">
                    <a:latin typeface="Helvetica Neue Light" panose="02000403000000020004" pitchFamily="2" charset="0"/>
                    <a:ea typeface="Helvetica Neue Light" panose="02000403000000020004" pitchFamily="2" charset="0"/>
                  </a:rPr>
                  <a:t>       </a:t>
                </a:r>
                <a14:m>
                  <m:oMath xmlns:m="http://schemas.openxmlformats.org/officeDocument/2006/math">
                    <m:sSub>
                      <m:sSubPr>
                        <m:ctrlPr>
                          <a:rPr lang="en-US" altLang="zh-CN" sz="1600" i="1" smtClean="0">
                            <a:latin typeface="Cambria Math" panose="02040503050406030204" pitchFamily="18" charset="0"/>
                          </a:rPr>
                        </m:ctrlPr>
                      </m:sSubPr>
                      <m:e>
                        <m:r>
                          <m:rPr>
                            <m:sty m:val="p"/>
                          </m:rPr>
                          <a:rPr lang="en-US" altLang="zh-CN" sz="1600" b="0" i="0" smtClean="0">
                            <a:latin typeface="Cambria Math" panose="02040503050406030204" pitchFamily="18" charset="0"/>
                          </a:rPr>
                          <m:t>E</m:t>
                        </m:r>
                        <m:r>
                          <a:rPr lang="en-US" altLang="zh-CN" sz="1600" b="0" i="0" smtClean="0">
                            <a:latin typeface="Cambria Math" panose="02040503050406030204" pitchFamily="18" charset="0"/>
                          </a:rPr>
                          <m:t>_</m:t>
                        </m:r>
                        <m:r>
                          <m:rPr>
                            <m:sty m:val="p"/>
                          </m:rPr>
                          <a:rPr lang="en-US" altLang="zh-CN" sz="1600" b="0" i="0" smtClean="0">
                            <a:latin typeface="Cambria Math" panose="02040503050406030204" pitchFamily="18" charset="0"/>
                          </a:rPr>
                          <m:t>CPU</m:t>
                        </m:r>
                      </m:e>
                      <m:sub>
                        <m:r>
                          <m:rPr>
                            <m:sty m:val="p"/>
                          </m:rPr>
                          <a:rPr lang="en-US" altLang="zh-CN" sz="1600" b="0" i="0" smtClean="0">
                            <a:latin typeface="Cambria Math" panose="02040503050406030204" pitchFamily="18" charset="0"/>
                          </a:rPr>
                          <m:t>i</m:t>
                        </m:r>
                      </m:sub>
                    </m:sSub>
                    <m:r>
                      <a:rPr lang="en-US" altLang="zh-CN" sz="1600" b="0" i="0" smtClean="0">
                        <a:latin typeface="Cambria Math" panose="02040503050406030204" pitchFamily="18" charset="0"/>
                      </a:rPr>
                      <m:t>−−</m:t>
                    </m:r>
                  </m:oMath>
                </a14:m>
                <a:endParaRPr lang="en-US" altLang="zh-CN" sz="1600" dirty="0">
                  <a:latin typeface="Helvetica Neue Light" panose="02000403000000020004" pitchFamily="2" charset="0"/>
                  <a:ea typeface="Helvetica Neue Light" panose="02000403000000020004" pitchFamily="2" charset="0"/>
                </a:endParaRPr>
              </a:p>
              <a:p>
                <a:r>
                  <a:rPr lang="en-US" altLang="zh-CN" sz="1600" dirty="0">
                    <a:latin typeface="Helvetica Neue Light" panose="02000403000000020004" pitchFamily="2" charset="0"/>
                    <a:ea typeface="Helvetica Neue Light" panose="02000403000000020004" pitchFamily="2" charset="0"/>
                  </a:rPr>
                  <a:t>    end if</a:t>
                </a:r>
              </a:p>
              <a:p>
                <a:r>
                  <a:rPr lang="en-US" altLang="zh-CN" sz="1600" dirty="0">
                    <a:latin typeface="Helvetica Neue Light" panose="02000403000000020004" pitchFamily="2" charset="0"/>
                    <a:ea typeface="Helvetica Neue Light" panose="02000403000000020004" pitchFamily="2" charset="0"/>
                  </a:rPr>
                  <a:t>End if </a:t>
                </a:r>
                <a:r>
                  <a:rPr lang="en-US" altLang="zh-CN" sz="1600" baseline="-25000" dirty="0">
                    <a:latin typeface="Helvetica Neue Light" panose="02000403000000020004" pitchFamily="2" charset="0"/>
                    <a:ea typeface="Helvetica Neue Light" panose="02000403000000020004" pitchFamily="2" charset="0"/>
                  </a:rPr>
                  <a:t> </a:t>
                </a:r>
              </a:p>
            </p:txBody>
          </p:sp>
        </mc:Choice>
        <mc:Fallback xmlns="">
          <p:sp>
            <p:nvSpPr>
              <p:cNvPr id="9" name="文本框 5">
                <a:extLst>
                  <a:ext uri="{FF2B5EF4-FFF2-40B4-BE49-F238E27FC236}">
                    <a16:creationId xmlns:a16="http://schemas.microsoft.com/office/drawing/2014/main" id="{A1FE199B-2B75-F546-A337-1A33FECF1F5F}"/>
                  </a:ext>
                </a:extLst>
              </p:cNvPr>
              <p:cNvSpPr txBox="1">
                <a:spLocks noRot="1" noChangeAspect="1" noMove="1" noResize="1" noEditPoints="1" noAdjustHandles="1" noChangeArrowheads="1" noChangeShapeType="1" noTextEdit="1"/>
              </p:cNvSpPr>
              <p:nvPr/>
            </p:nvSpPr>
            <p:spPr>
              <a:xfrm>
                <a:off x="2263722" y="4180682"/>
                <a:ext cx="5108876" cy="2415148"/>
              </a:xfrm>
              <a:prstGeom prst="rect">
                <a:avLst/>
              </a:prstGeom>
              <a:blipFill>
                <a:blip r:embed="rId4"/>
                <a:stretch>
                  <a:fillRect l="-495" t="-524" r="-990" b="-2094"/>
                </a:stretch>
              </a:blipFill>
            </p:spPr>
            <p:txBody>
              <a:bodyPr/>
              <a:lstStyle/>
              <a:p>
                <a:r>
                  <a:rPr lang="en-US">
                    <a:noFill/>
                  </a:rPr>
                  <a:t> </a:t>
                </a:r>
              </a:p>
            </p:txBody>
          </p:sp>
        </mc:Fallback>
      </mc:AlternateContent>
    </p:spTree>
    <p:extLst>
      <p:ext uri="{BB962C8B-B14F-4D97-AF65-F5344CB8AC3E}">
        <p14:creationId xmlns:p14="http://schemas.microsoft.com/office/powerpoint/2010/main" val="25836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F7B44-74C9-E646-B9BC-821CBEEF9D62}"/>
              </a:ext>
            </a:extLst>
          </p:cNvPr>
          <p:cNvSpPr>
            <a:spLocks noGrp="1"/>
          </p:cNvSpPr>
          <p:nvPr>
            <p:ph type="title"/>
          </p:nvPr>
        </p:nvSpPr>
        <p:spPr>
          <a:xfrm>
            <a:off x="628650" y="172735"/>
            <a:ext cx="7886700" cy="1325563"/>
          </a:xfrm>
        </p:spPr>
        <p:txBody>
          <a:bodyPr/>
          <a:lstStyle/>
          <a:p>
            <a:r>
              <a:rPr lang="en-US" dirty="0"/>
              <a:t>Effective Memory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88CFA7-830E-484C-A8FD-6092BC511E9C}"/>
                  </a:ext>
                </a:extLst>
              </p:cNvPr>
              <p:cNvSpPr>
                <a:spLocks noGrp="1"/>
              </p:cNvSpPr>
              <p:nvPr>
                <p:ph idx="1"/>
              </p:nvPr>
            </p:nvSpPr>
            <p:spPr/>
            <p:txBody>
              <a:bodyPr>
                <a:normAutofit lnSpcReduction="10000"/>
              </a:bodyPr>
              <a:lstStyle/>
              <a:p>
                <a:r>
                  <a:rPr lang="en-US" dirty="0"/>
                  <a:t>Memory adjustment</a:t>
                </a:r>
              </a:p>
              <a:p>
                <a:pPr lvl="1">
                  <a:lnSpc>
                    <a:spcPct val="160000"/>
                  </a:lnSpc>
                </a:pPr>
                <a:r>
                  <a:rPr lang="en-US" dirty="0"/>
                  <a:t>[</a:t>
                </a:r>
                <a:r>
                  <a:rPr lang="en-US" dirty="0" err="1"/>
                  <a:t>soft_limit</a:t>
                </a:r>
                <a:r>
                  <a:rPr lang="en-US" dirty="0"/>
                  <a:t>, hard limit]</a:t>
                </a:r>
              </a:p>
              <a:p>
                <a:pPr lvl="1">
                  <a:lnSpc>
                    <a:spcPct val="160000"/>
                  </a:lnSpc>
                </a:pPr>
                <a:r>
                  <a:rPr lang="en-US" dirty="0"/>
                  <a:t>Gradually increase memory by 10% if</a:t>
                </a:r>
              </a:p>
              <a:p>
                <a:pPr marL="1371600" lvl="2" indent="-457200">
                  <a:lnSpc>
                    <a:spcPct val="160000"/>
                  </a:lnSpc>
                  <a:buFont typeface="+mj-lt"/>
                  <a:buAutoNum type="arabicPeriod"/>
                </a:pPr>
                <a:r>
                  <a:rPr lang="en-US" dirty="0"/>
                  <a:t>Container memory usage &gt; 90% </a:t>
                </a:r>
              </a:p>
              <a:p>
                <a:pPr marL="1371600" lvl="2" indent="-457200">
                  <a:lnSpc>
                    <a:spcPct val="160000"/>
                  </a:lnSpc>
                  <a:buFont typeface="+mj-lt"/>
                  <a:buAutoNum type="arabicPeriod"/>
                </a:pPr>
                <a:r>
                  <a:rPr lang="en-US" dirty="0"/>
                  <a:t>The</a:t>
                </a:r>
                <a:r>
                  <a:rPr lang="zh-CN" altLang="en-US" dirty="0"/>
                  <a:t> </a:t>
                </a:r>
                <a:r>
                  <a:rPr lang="en-US" altLang="zh-CN" dirty="0"/>
                  <a:t>projected</a:t>
                </a:r>
                <a:r>
                  <a:rPr lang="zh-CN" altLang="en-US" dirty="0"/>
                  <a:t> </a:t>
                </a:r>
                <a:r>
                  <a:rPr lang="en-US" altLang="zh-CN" dirty="0"/>
                  <a:t>system-wide</a:t>
                </a:r>
                <a:r>
                  <a:rPr lang="zh-CN" altLang="en-US" dirty="0"/>
                  <a:t> </a:t>
                </a:r>
                <a:r>
                  <a:rPr lang="en-US" altLang="zh-CN" dirty="0"/>
                  <a:t>memory</a:t>
                </a:r>
                <a:r>
                  <a:rPr lang="zh-CN" altLang="en-US" dirty="0"/>
                  <a:t> </a:t>
                </a:r>
                <a:r>
                  <a:rPr lang="en-US" altLang="zh-CN" dirty="0"/>
                  <a:t>increase</a:t>
                </a:r>
                <a:r>
                  <a:rPr lang="zh-CN" altLang="en-US" dirty="0"/>
                  <a:t> </a:t>
                </a:r>
                <a:r>
                  <a:rPr lang="en-US" altLang="zh-CN" dirty="0"/>
                  <a:t>does</a:t>
                </a:r>
                <a:r>
                  <a:rPr lang="zh-CN" altLang="en-US" dirty="0"/>
                  <a:t> </a:t>
                </a:r>
                <a:r>
                  <a:rPr lang="en-US" altLang="zh-CN" dirty="0"/>
                  <a:t>not</a:t>
                </a:r>
                <a:r>
                  <a:rPr lang="zh-CN" altLang="en-US" dirty="0"/>
                  <a:t> </a:t>
                </a:r>
                <a:r>
                  <a:rPr lang="en-US" altLang="zh-CN" dirty="0"/>
                  <a:t>bring</a:t>
                </a:r>
                <a:r>
                  <a:rPr lang="zh-CN" altLang="en-US" dirty="0"/>
                  <a:t> </a:t>
                </a:r>
                <a:r>
                  <a:rPr lang="en-US" altLang="zh-CN" dirty="0"/>
                  <a:t>system-wide</a:t>
                </a:r>
                <a:r>
                  <a:rPr lang="zh-CN" altLang="en-US" dirty="0"/>
                  <a:t> </a:t>
                </a:r>
                <a:r>
                  <a:rPr lang="en-US" altLang="zh-CN" dirty="0"/>
                  <a:t>free</a:t>
                </a:r>
                <a:r>
                  <a:rPr lang="zh-CN" altLang="en-US" dirty="0"/>
                  <a:t> </a:t>
                </a:r>
                <a:r>
                  <a:rPr lang="en-US" altLang="zh-CN" dirty="0"/>
                  <a:t>memory</a:t>
                </a:r>
                <a:r>
                  <a:rPr lang="zh-CN" altLang="en-US" dirty="0"/>
                  <a:t> </a:t>
                </a:r>
                <a:r>
                  <a:rPr lang="en-US" altLang="zh-CN" dirty="0"/>
                  <a:t>below</a:t>
                </a:r>
                <a:r>
                  <a:rPr lang="zh-CN" altLang="en-US" dirty="0"/>
                  <a:t> </a:t>
                </a:r>
                <a:r>
                  <a:rPr lang="en-US" altLang="zh-CN" dirty="0" err="1"/>
                  <a:t>high_watermark</a:t>
                </a:r>
                <a:endParaRPr lang="en-US" altLang="zh-CN" dirty="0"/>
              </a:p>
              <a:p>
                <a:pPr lvl="1">
                  <a:lnSpc>
                    <a:spcPct val="160000"/>
                  </a:lnSpc>
                </a:pPr>
                <a14:m>
                  <m:oMath xmlns:m="http://schemas.openxmlformats.org/officeDocument/2006/math">
                    <m:r>
                      <m:rPr>
                        <m:sty m:val="p"/>
                      </m:rPr>
                      <a:rPr lang="en-US" altLang="zh-CN" i="0" dirty="0" smtClean="0">
                        <a:latin typeface="Cambria Math" panose="02040503050406030204" pitchFamily="18" charset="0"/>
                      </a:rPr>
                      <m:t>Δ</m:t>
                    </m:r>
                    <m:r>
                      <a:rPr lang="en-US" altLang="zh-CN" b="0" i="1" baseline="-25000" dirty="0" smtClean="0">
                        <a:latin typeface="Cambria Math" panose="02040503050406030204" pitchFamily="18" charset="0"/>
                      </a:rPr>
                      <m:t>𝑠𝑦𝑠𝑡𝑒𝑚</m:t>
                    </m:r>
                  </m:oMath>
                </a14:m>
                <a:r>
                  <a:rPr lang="zh-CN" altLang="en-US" dirty="0"/>
                  <a:t> </a:t>
                </a:r>
                <a:r>
                  <a:rPr lang="en-US" altLang="zh-CN" dirty="0"/>
                  <a:t>=</a:t>
                </a:r>
                <a:r>
                  <a:rPr lang="zh-CN" altLang="en-US" dirty="0"/>
                  <a:t>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𝑐h𝑎𝑛𝑔𝑒</m:t>
                        </m:r>
                        <m:r>
                          <a:rPr lang="zh-CN" altLang="en-US" b="0" i="1" smtClean="0">
                            <a:latin typeface="Cambria Math" panose="02040503050406030204" pitchFamily="18" charset="0"/>
                          </a:rPr>
                          <m:t> </m:t>
                        </m:r>
                        <m:r>
                          <a:rPr lang="en-US" altLang="zh-CN" b="0" i="1" smtClean="0">
                            <a:latin typeface="Cambria Math" panose="02040503050406030204" pitchFamily="18" charset="0"/>
                          </a:rPr>
                          <m:t>𝑖𝑛</m:t>
                        </m:r>
                        <m:r>
                          <a:rPr lang="zh-CN" altLang="en-US" b="0" i="1" smtClean="0">
                            <a:latin typeface="Cambria Math" panose="02040503050406030204" pitchFamily="18" charset="0"/>
                          </a:rPr>
                          <m:t> </m:t>
                        </m:r>
                        <m:r>
                          <a:rPr lang="en-US" altLang="zh-CN" b="0" i="1" smtClean="0">
                            <a:latin typeface="Cambria Math" panose="02040503050406030204" pitchFamily="18" charset="0"/>
                          </a:rPr>
                          <m:t>𝑠𝑦𝑠𝑡𝑒𝑚</m:t>
                        </m:r>
                        <m:r>
                          <a:rPr lang="zh-CN" altLang="en-US" b="0" i="1" smtClean="0">
                            <a:latin typeface="Cambria Math" panose="02040503050406030204" pitchFamily="18" charset="0"/>
                          </a:rPr>
                          <m:t> </m:t>
                        </m:r>
                        <m:r>
                          <a:rPr lang="en-US" altLang="zh-CN" b="0" i="1" smtClean="0">
                            <a:latin typeface="Cambria Math" panose="02040503050406030204" pitchFamily="18" charset="0"/>
                          </a:rPr>
                          <m:t>𝑓𝑟𝑒𝑒</m:t>
                        </m:r>
                        <m:r>
                          <a:rPr lang="zh-CN" altLang="en-US" b="0" i="1" smtClean="0">
                            <a:latin typeface="Cambria Math" panose="02040503050406030204" pitchFamily="18" charset="0"/>
                          </a:rPr>
                          <m:t> </m:t>
                        </m:r>
                        <m:r>
                          <a:rPr lang="en-US" altLang="zh-CN" b="0" i="1" smtClean="0">
                            <a:latin typeface="Cambria Math" panose="02040503050406030204" pitchFamily="18" charset="0"/>
                          </a:rPr>
                          <m:t>𝑚𝑒𝑚</m:t>
                        </m:r>
                      </m:num>
                      <m:den>
                        <m:r>
                          <a:rPr lang="en-US" altLang="zh-CN" b="0" i="1" smtClean="0">
                            <a:latin typeface="Cambria Math" panose="02040503050406030204" pitchFamily="18" charset="0"/>
                          </a:rPr>
                          <m:t>𝑐h𝑎𝑛𝑔𝑒</m:t>
                        </m:r>
                        <m:r>
                          <a:rPr lang="zh-CN" altLang="en-US" b="0" i="1" smtClean="0">
                            <a:latin typeface="Cambria Math" panose="02040503050406030204" pitchFamily="18" charset="0"/>
                          </a:rPr>
                          <m:t> </m:t>
                        </m:r>
                        <m:r>
                          <a:rPr lang="en-US" altLang="zh-CN" b="0" i="1" smtClean="0">
                            <a:latin typeface="Cambria Math" panose="02040503050406030204" pitchFamily="18" charset="0"/>
                          </a:rPr>
                          <m:t>𝑖𝑛</m:t>
                        </m:r>
                        <m:r>
                          <a:rPr lang="zh-CN" altLang="en-US" b="0" i="1" smtClean="0">
                            <a:latin typeface="Cambria Math" panose="02040503050406030204" pitchFamily="18" charset="0"/>
                          </a:rPr>
                          <m:t> </m:t>
                        </m:r>
                        <m:r>
                          <a:rPr lang="en-US" altLang="zh-CN" b="0" i="1" smtClean="0">
                            <a:latin typeface="Cambria Math" panose="02040503050406030204" pitchFamily="18" charset="0"/>
                          </a:rPr>
                          <m:t>𝑐𝑜𝑛𝑡𝑎𝑖𝑛𝑒𝑟</m:t>
                        </m:r>
                        <m:r>
                          <a:rPr lang="zh-CN" altLang="en-US" b="0" i="1" smtClean="0">
                            <a:latin typeface="Cambria Math" panose="02040503050406030204" pitchFamily="18" charset="0"/>
                          </a:rPr>
                          <m:t> </m:t>
                        </m:r>
                        <m:r>
                          <a:rPr lang="en-US" altLang="zh-CN" b="0" i="1" smtClean="0">
                            <a:latin typeface="Cambria Math" panose="02040503050406030204" pitchFamily="18" charset="0"/>
                          </a:rPr>
                          <m:t>𝑚𝑒𝑚</m:t>
                        </m:r>
                        <m:r>
                          <a:rPr lang="zh-CN" altLang="en-US" b="0" i="1" smtClean="0">
                            <a:latin typeface="Cambria Math" panose="02040503050406030204" pitchFamily="18" charset="0"/>
                          </a:rPr>
                          <m:t> </m:t>
                        </m:r>
                        <m:r>
                          <a:rPr lang="en-US" altLang="zh-CN" b="0" i="1" smtClean="0">
                            <a:latin typeface="Cambria Math" panose="02040503050406030204" pitchFamily="18" charset="0"/>
                          </a:rPr>
                          <m:t>𝑢𝑠𝑎𝑔𝑒</m:t>
                        </m:r>
                      </m:den>
                    </m:f>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baseline="-25000" smtClean="0">
                        <a:latin typeface="Cambria Math" panose="02040503050406030204" pitchFamily="18" charset="0"/>
                      </a:rPr>
                      <m:t>𝑚𝑒𝑚</m:t>
                    </m:r>
                  </m:oMath>
                </a14:m>
                <a:endParaRPr lang="en-US" altLang="zh-CN" baseline="-25000" dirty="0"/>
              </a:p>
            </p:txBody>
          </p:sp>
        </mc:Choice>
        <mc:Fallback xmlns="">
          <p:sp>
            <p:nvSpPr>
              <p:cNvPr id="3" name="Content Placeholder 2">
                <a:extLst>
                  <a:ext uri="{FF2B5EF4-FFF2-40B4-BE49-F238E27FC236}">
                    <a16:creationId xmlns:a16="http://schemas.microsoft.com/office/drawing/2014/main" id="{8788CFA7-830E-484C-A8FD-6092BC511E9C}"/>
                  </a:ext>
                </a:extLst>
              </p:cNvPr>
              <p:cNvSpPr>
                <a:spLocks noGrp="1" noRot="1" noChangeAspect="1" noMove="1" noResize="1" noEditPoints="1" noAdjustHandles="1" noChangeArrowheads="1" noChangeShapeType="1" noTextEdit="1"/>
              </p:cNvSpPr>
              <p:nvPr>
                <p:ph idx="1"/>
              </p:nvPr>
            </p:nvSpPr>
            <p:spPr>
              <a:blipFill>
                <a:blip r:embed="rId3"/>
                <a:stretch>
                  <a:fillRect l="-1447" t="-17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9D6C0AD-FB23-4047-AEB5-013DBBDB5FB5}"/>
              </a:ext>
            </a:extLst>
          </p:cNvPr>
          <p:cNvSpPr>
            <a:spLocks noGrp="1"/>
          </p:cNvSpPr>
          <p:nvPr>
            <p:ph type="sldNum" sz="quarter" idx="12"/>
          </p:nvPr>
        </p:nvSpPr>
        <p:spPr/>
        <p:txBody>
          <a:bodyPr/>
          <a:lstStyle/>
          <a:p>
            <a:fld id="{72E3C5E5-1620-704A-B1BC-D84381C5FEE1}" type="slidenum">
              <a:rPr lang="en-US" smtClean="0"/>
              <a:t>22</a:t>
            </a:fld>
            <a:endParaRPr lang="en-US"/>
          </a:p>
        </p:txBody>
      </p:sp>
      <p:pic>
        <p:nvPicPr>
          <p:cNvPr id="5" name="图片 7">
            <a:extLst>
              <a:ext uri="{FF2B5EF4-FFF2-40B4-BE49-F238E27FC236}">
                <a16:creationId xmlns:a16="http://schemas.microsoft.com/office/drawing/2014/main" id="{D9EFEE70-386E-A342-B048-55CCA43FEEBE}"/>
              </a:ext>
            </a:extLst>
          </p:cNvPr>
          <p:cNvPicPr>
            <a:picLocks noChangeAspect="1"/>
          </p:cNvPicPr>
          <p:nvPr/>
        </p:nvPicPr>
        <p:blipFill>
          <a:blip r:embed="rId4"/>
          <a:stretch>
            <a:fillRect/>
          </a:stretch>
        </p:blipFill>
        <p:spPr>
          <a:xfrm>
            <a:off x="5404337" y="1170971"/>
            <a:ext cx="3739663" cy="1398212"/>
          </a:xfrm>
          <a:prstGeom prst="rect">
            <a:avLst/>
          </a:prstGeom>
        </p:spPr>
      </p:pic>
    </p:spTree>
    <p:extLst>
      <p:ext uri="{BB962C8B-B14F-4D97-AF65-F5344CB8AC3E}">
        <p14:creationId xmlns:p14="http://schemas.microsoft.com/office/powerpoint/2010/main" val="2412460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4115-E877-C048-84FE-97CC8FA72A19}"/>
              </a:ext>
            </a:extLst>
          </p:cNvPr>
          <p:cNvSpPr>
            <a:spLocks noGrp="1"/>
          </p:cNvSpPr>
          <p:nvPr>
            <p:ph type="title"/>
          </p:nvPr>
        </p:nvSpPr>
        <p:spPr/>
        <p:txBody>
          <a:bodyPr/>
          <a:lstStyle/>
          <a:p>
            <a:r>
              <a:rPr lang="en-US" altLang="zh-CN" dirty="0"/>
              <a:t>Building</a:t>
            </a:r>
            <a:r>
              <a:rPr lang="zh-CN" altLang="en-US" dirty="0"/>
              <a:t> </a:t>
            </a:r>
            <a:r>
              <a:rPr lang="en-US" altLang="zh-CN" dirty="0"/>
              <a:t>Elastic</a:t>
            </a:r>
            <a:r>
              <a:rPr lang="zh-CN" altLang="en-US" dirty="0"/>
              <a:t> </a:t>
            </a:r>
            <a:r>
              <a:rPr lang="en-US" altLang="zh-CN" dirty="0"/>
              <a:t>Applications</a:t>
            </a:r>
            <a:endParaRPr lang="en-US" dirty="0"/>
          </a:p>
        </p:txBody>
      </p:sp>
      <p:sp>
        <p:nvSpPr>
          <p:cNvPr id="3" name="Content Placeholder 2">
            <a:extLst>
              <a:ext uri="{FF2B5EF4-FFF2-40B4-BE49-F238E27FC236}">
                <a16:creationId xmlns:a16="http://schemas.microsoft.com/office/drawing/2014/main" id="{83FC4524-3F89-634B-8122-4514EB80EE00}"/>
              </a:ext>
            </a:extLst>
          </p:cNvPr>
          <p:cNvSpPr>
            <a:spLocks noGrp="1"/>
          </p:cNvSpPr>
          <p:nvPr>
            <p:ph idx="1"/>
          </p:nvPr>
        </p:nvSpPr>
        <p:spPr/>
        <p:txBody>
          <a:bodyPr/>
          <a:lstStyle/>
          <a:p>
            <a:r>
              <a:rPr lang="en-US" altLang="zh-CN" b="1" i="1" dirty="0">
                <a:solidFill>
                  <a:srgbClr val="00B050"/>
                </a:solidFill>
              </a:rPr>
              <a:t>Method</a:t>
            </a:r>
          </a:p>
          <a:p>
            <a:pPr lvl="1"/>
            <a:r>
              <a:rPr lang="en-US" altLang="zh-CN" dirty="0"/>
              <a:t>Instruct</a:t>
            </a:r>
            <a:r>
              <a:rPr lang="zh-CN" altLang="en-US" dirty="0"/>
              <a:t> </a:t>
            </a:r>
            <a:r>
              <a:rPr lang="en-US" altLang="zh-CN" dirty="0"/>
              <a:t>applications</a:t>
            </a:r>
            <a:r>
              <a:rPr lang="zh-CN" altLang="en-US" dirty="0"/>
              <a:t> </a:t>
            </a:r>
            <a:r>
              <a:rPr lang="en-US" altLang="zh-CN" dirty="0"/>
              <a:t>to</a:t>
            </a:r>
            <a:r>
              <a:rPr lang="zh-CN" altLang="en-US" dirty="0"/>
              <a:t> </a:t>
            </a:r>
            <a:r>
              <a:rPr lang="en-US" altLang="zh-CN" dirty="0"/>
              <a:t>check</a:t>
            </a:r>
            <a:r>
              <a:rPr lang="zh-CN" altLang="en-US" dirty="0"/>
              <a:t> </a:t>
            </a:r>
            <a:r>
              <a:rPr lang="en-US" altLang="zh-CN" dirty="0"/>
              <a:t>resource</a:t>
            </a:r>
            <a:r>
              <a:rPr lang="zh-CN" altLang="en-US" dirty="0"/>
              <a:t> </a:t>
            </a:r>
            <a:r>
              <a:rPr lang="en-US" altLang="zh-CN" dirty="0"/>
              <a:t>availability</a:t>
            </a:r>
            <a:r>
              <a:rPr lang="zh-CN" altLang="en-US" dirty="0"/>
              <a:t> </a:t>
            </a:r>
            <a:r>
              <a:rPr lang="en-US" altLang="zh-CN" dirty="0"/>
              <a:t>in</a:t>
            </a:r>
            <a:r>
              <a:rPr lang="zh-CN" altLang="en-US" dirty="0"/>
              <a:t> </a:t>
            </a:r>
            <a:r>
              <a:rPr lang="en-US" altLang="zh-CN" dirty="0"/>
              <a:t>per-container</a:t>
            </a:r>
            <a:r>
              <a:rPr lang="zh-CN" altLang="en-US" dirty="0"/>
              <a:t> </a:t>
            </a:r>
            <a:r>
              <a:rPr lang="en-US" altLang="zh-CN" dirty="0"/>
              <a:t>virtual</a:t>
            </a:r>
            <a:r>
              <a:rPr lang="zh-CN" altLang="en-US" dirty="0"/>
              <a:t> </a:t>
            </a:r>
            <a:r>
              <a:rPr lang="en-US" altLang="zh-CN" dirty="0" err="1">
                <a:latin typeface="Courier New" panose="02070309020205020404" pitchFamily="49" charset="0"/>
                <a:cs typeface="Courier New" panose="02070309020205020404" pitchFamily="49" charset="0"/>
              </a:rPr>
              <a:t>sysfs</a:t>
            </a:r>
            <a:r>
              <a:rPr lang="zh-CN" altLang="en-US" dirty="0"/>
              <a:t> </a:t>
            </a:r>
            <a:r>
              <a:rPr lang="en-US" altLang="zh-CN" dirty="0"/>
              <a:t>and</a:t>
            </a:r>
            <a:r>
              <a:rPr lang="zh-CN" altLang="en-US" dirty="0"/>
              <a:t> </a:t>
            </a:r>
            <a:r>
              <a:rPr lang="en-US" altLang="zh-CN" dirty="0"/>
              <a:t>adjust</a:t>
            </a:r>
            <a:r>
              <a:rPr lang="zh-CN" altLang="en-US" dirty="0"/>
              <a:t> </a:t>
            </a:r>
            <a:r>
              <a:rPr lang="en-US" altLang="zh-CN" dirty="0"/>
              <a:t>program-level</a:t>
            </a:r>
            <a:r>
              <a:rPr lang="zh-CN" altLang="en-US" dirty="0"/>
              <a:t> </a:t>
            </a:r>
            <a:r>
              <a:rPr lang="en-US" altLang="zh-CN" dirty="0"/>
              <a:t>resource</a:t>
            </a:r>
            <a:r>
              <a:rPr lang="zh-CN" altLang="en-US" dirty="0"/>
              <a:t> </a:t>
            </a:r>
            <a:r>
              <a:rPr lang="en-US" altLang="zh-CN" dirty="0"/>
              <a:t>management</a:t>
            </a:r>
            <a:r>
              <a:rPr lang="zh-CN" altLang="en-US" dirty="0"/>
              <a:t> </a:t>
            </a:r>
            <a:r>
              <a:rPr lang="en-US" altLang="zh-CN" dirty="0"/>
              <a:t>accordingly</a:t>
            </a:r>
          </a:p>
          <a:p>
            <a:pPr lvl="1"/>
            <a:r>
              <a:rPr lang="en-US" altLang="zh-CN" dirty="0"/>
              <a:t>CPU</a:t>
            </a:r>
            <a:r>
              <a:rPr lang="zh-CN" altLang="en-US" dirty="0"/>
              <a:t> </a:t>
            </a:r>
            <a:r>
              <a:rPr lang="en-US" altLang="zh-CN" dirty="0"/>
              <a:t>elasticity</a:t>
            </a:r>
            <a:r>
              <a:rPr lang="zh-CN" altLang="en-US" dirty="0"/>
              <a:t> </a:t>
            </a:r>
            <a:r>
              <a:rPr lang="en-US" altLang="zh-CN" dirty="0"/>
              <a:t>-</a:t>
            </a:r>
            <a:r>
              <a:rPr lang="zh-CN" altLang="en-US" dirty="0"/>
              <a:t> </a:t>
            </a:r>
            <a:r>
              <a:rPr lang="en-US" altLang="zh-CN" dirty="0"/>
              <a:t>adjust</a:t>
            </a:r>
            <a:r>
              <a:rPr lang="zh-CN" altLang="en-US" dirty="0"/>
              <a:t> </a:t>
            </a:r>
            <a:r>
              <a:rPr lang="en-US" altLang="zh-CN" dirty="0">
                <a:solidFill>
                  <a:srgbClr val="C00000"/>
                </a:solidFill>
              </a:rPr>
              <a:t>thread-level</a:t>
            </a:r>
            <a:r>
              <a:rPr lang="zh-CN" altLang="en-US" dirty="0">
                <a:solidFill>
                  <a:srgbClr val="C00000"/>
                </a:solidFill>
              </a:rPr>
              <a:t> </a:t>
            </a:r>
            <a:r>
              <a:rPr lang="en-US" altLang="zh-CN" dirty="0">
                <a:solidFill>
                  <a:srgbClr val="C00000"/>
                </a:solidFill>
              </a:rPr>
              <a:t>parallelism</a:t>
            </a:r>
          </a:p>
          <a:p>
            <a:pPr lvl="1"/>
            <a:r>
              <a:rPr lang="en-US" altLang="zh-CN" dirty="0"/>
              <a:t>Memory</a:t>
            </a:r>
            <a:r>
              <a:rPr lang="zh-CN" altLang="en-US" dirty="0"/>
              <a:t> </a:t>
            </a:r>
            <a:r>
              <a:rPr lang="en-US" altLang="zh-CN" dirty="0"/>
              <a:t>elasticity</a:t>
            </a:r>
            <a:r>
              <a:rPr lang="zh-CN" altLang="en-US" dirty="0"/>
              <a:t> </a:t>
            </a:r>
            <a:r>
              <a:rPr lang="en-US" altLang="zh-CN" dirty="0"/>
              <a:t>–</a:t>
            </a:r>
            <a:r>
              <a:rPr lang="zh-CN" altLang="en-US" dirty="0"/>
              <a:t> </a:t>
            </a:r>
            <a:r>
              <a:rPr lang="en-US" altLang="zh-CN" dirty="0"/>
              <a:t>adjust</a:t>
            </a:r>
            <a:r>
              <a:rPr lang="zh-CN" altLang="en-US" dirty="0"/>
              <a:t> </a:t>
            </a:r>
            <a:r>
              <a:rPr lang="en-US" altLang="zh-CN" dirty="0">
                <a:solidFill>
                  <a:srgbClr val="C00000"/>
                </a:solidFill>
              </a:rPr>
              <a:t>memory</a:t>
            </a:r>
            <a:r>
              <a:rPr lang="zh-CN" altLang="en-US" dirty="0">
                <a:solidFill>
                  <a:srgbClr val="C00000"/>
                </a:solidFill>
              </a:rPr>
              <a:t> </a:t>
            </a:r>
            <a:r>
              <a:rPr lang="en-US" altLang="zh-CN" dirty="0">
                <a:solidFill>
                  <a:srgbClr val="C00000"/>
                </a:solidFill>
              </a:rPr>
              <a:t>bounds</a:t>
            </a:r>
            <a:r>
              <a:rPr lang="zh-CN" altLang="en-US" dirty="0"/>
              <a:t> </a:t>
            </a:r>
            <a:r>
              <a:rPr lang="en-US" altLang="zh-CN" dirty="0"/>
              <a:t>in</a:t>
            </a:r>
            <a:r>
              <a:rPr lang="zh-CN" altLang="en-US" dirty="0"/>
              <a:t> </a:t>
            </a:r>
            <a:r>
              <a:rPr lang="en-US" altLang="zh-CN" dirty="0"/>
              <a:t>runtime</a:t>
            </a:r>
            <a:r>
              <a:rPr lang="zh-CN" altLang="en-US" dirty="0"/>
              <a:t> </a:t>
            </a:r>
            <a:r>
              <a:rPr lang="en-US" altLang="zh-CN" dirty="0"/>
              <a:t>systems</a:t>
            </a:r>
            <a:endParaRPr lang="en-US" dirty="0"/>
          </a:p>
        </p:txBody>
      </p:sp>
      <p:sp>
        <p:nvSpPr>
          <p:cNvPr id="4" name="Slide Number Placeholder 3">
            <a:extLst>
              <a:ext uri="{FF2B5EF4-FFF2-40B4-BE49-F238E27FC236}">
                <a16:creationId xmlns:a16="http://schemas.microsoft.com/office/drawing/2014/main" id="{D60E3F88-4F78-B341-A092-615EEE94FC53}"/>
              </a:ext>
            </a:extLst>
          </p:cNvPr>
          <p:cNvSpPr>
            <a:spLocks noGrp="1"/>
          </p:cNvSpPr>
          <p:nvPr>
            <p:ph type="sldNum" sz="quarter" idx="12"/>
          </p:nvPr>
        </p:nvSpPr>
        <p:spPr/>
        <p:txBody>
          <a:bodyPr/>
          <a:lstStyle/>
          <a:p>
            <a:fld id="{72E3C5E5-1620-704A-B1BC-D84381C5FEE1}" type="slidenum">
              <a:rPr lang="en-US" smtClean="0"/>
              <a:t>23</a:t>
            </a:fld>
            <a:endParaRPr lang="en-US"/>
          </a:p>
        </p:txBody>
      </p:sp>
    </p:spTree>
    <p:extLst>
      <p:ext uri="{BB962C8B-B14F-4D97-AF65-F5344CB8AC3E}">
        <p14:creationId xmlns:p14="http://schemas.microsoft.com/office/powerpoint/2010/main" val="2438839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A2D6A-FF38-F841-8195-F97D9D152C25}"/>
              </a:ext>
            </a:extLst>
          </p:cNvPr>
          <p:cNvSpPr>
            <a:spLocks noGrp="1"/>
          </p:cNvSpPr>
          <p:nvPr>
            <p:ph type="title"/>
          </p:nvPr>
        </p:nvSpPr>
        <p:spPr/>
        <p:txBody>
          <a:bodyPr/>
          <a:lstStyle/>
          <a:p>
            <a:r>
              <a:rPr lang="en-US" altLang="zh-CN" dirty="0"/>
              <a:t>Dynamic</a:t>
            </a:r>
            <a:r>
              <a:rPr lang="zh-CN" altLang="en-US" dirty="0"/>
              <a:t> </a:t>
            </a:r>
            <a:r>
              <a:rPr lang="en-US" altLang="zh-CN" dirty="0"/>
              <a:t>Parallelism</a:t>
            </a:r>
            <a:r>
              <a:rPr lang="zh-CN" altLang="en-US" dirty="0"/>
              <a:t> </a:t>
            </a:r>
            <a:r>
              <a:rPr lang="en-US" altLang="zh-CN" dirty="0"/>
              <a:t>–</a:t>
            </a:r>
            <a:r>
              <a:rPr lang="zh-CN" altLang="en-US" dirty="0"/>
              <a:t> </a:t>
            </a:r>
            <a:r>
              <a:rPr lang="en-US" altLang="zh-CN" dirty="0" err="1"/>
              <a:t>HotSpot</a:t>
            </a:r>
            <a:r>
              <a:rPr lang="zh-CN" altLang="en-US" dirty="0"/>
              <a:t> </a:t>
            </a:r>
            <a:r>
              <a:rPr lang="en-US" altLang="zh-CN" dirty="0"/>
              <a:t>JVM</a:t>
            </a:r>
            <a:endParaRPr lang="en-US" dirty="0"/>
          </a:p>
        </p:txBody>
      </p:sp>
      <p:sp>
        <p:nvSpPr>
          <p:cNvPr id="4" name="Slide Number Placeholder 3">
            <a:extLst>
              <a:ext uri="{FF2B5EF4-FFF2-40B4-BE49-F238E27FC236}">
                <a16:creationId xmlns:a16="http://schemas.microsoft.com/office/drawing/2014/main" id="{2C56DB37-6BD9-D04B-AB17-BBE34057C21A}"/>
              </a:ext>
            </a:extLst>
          </p:cNvPr>
          <p:cNvSpPr>
            <a:spLocks noGrp="1"/>
          </p:cNvSpPr>
          <p:nvPr>
            <p:ph type="sldNum" sz="quarter" idx="12"/>
          </p:nvPr>
        </p:nvSpPr>
        <p:spPr/>
        <p:txBody>
          <a:bodyPr/>
          <a:lstStyle/>
          <a:p>
            <a:fld id="{72E3C5E5-1620-704A-B1BC-D84381C5FEE1}" type="slidenum">
              <a:rPr lang="en-US" smtClean="0"/>
              <a:t>24</a:t>
            </a:fld>
            <a:endParaRPr lang="en-US"/>
          </a:p>
        </p:txBody>
      </p:sp>
      <p:sp>
        <p:nvSpPr>
          <p:cNvPr id="6" name="文本框 7">
            <a:extLst>
              <a:ext uri="{FF2B5EF4-FFF2-40B4-BE49-F238E27FC236}">
                <a16:creationId xmlns:a16="http://schemas.microsoft.com/office/drawing/2014/main" id="{45B4C144-23D1-4D4B-A9D7-C88BAE314B01}"/>
              </a:ext>
            </a:extLst>
          </p:cNvPr>
          <p:cNvSpPr txBox="1"/>
          <p:nvPr/>
        </p:nvSpPr>
        <p:spPr>
          <a:xfrm>
            <a:off x="2700337" y="5488129"/>
            <a:ext cx="3743325" cy="369332"/>
          </a:xfrm>
          <a:prstGeom prst="rect">
            <a:avLst/>
          </a:prstGeom>
          <a:noFill/>
        </p:spPr>
        <p:txBody>
          <a:bodyPr wrap="square" rtlCol="0">
            <a:spAutoFit/>
          </a:bodyPr>
          <a:lstStyle/>
          <a:p>
            <a:pPr algn="ctr"/>
            <a:r>
              <a:rPr lang="en-US" altLang="zh-CN" dirty="0">
                <a:latin typeface="Helvetica Neue Light" panose="02000403000000020004" pitchFamily="2" charset="0"/>
                <a:ea typeface="Helvetica Neue Light" panose="02000403000000020004" pitchFamily="2" charset="0"/>
              </a:rPr>
              <a:t>The</a:t>
            </a:r>
            <a:r>
              <a:rPr lang="zh-CN" altLang="en-US" dirty="0">
                <a:latin typeface="Helvetica Neue Light" panose="02000403000000020004" pitchFamily="2" charset="0"/>
              </a:rPr>
              <a:t> </a:t>
            </a:r>
            <a:r>
              <a:rPr lang="en-US" altLang="zh-CN" dirty="0">
                <a:latin typeface="Helvetica Neue Light" panose="02000403000000020004" pitchFamily="2" charset="0"/>
                <a:ea typeface="Helvetica Neue Light" panose="02000403000000020004" pitchFamily="2" charset="0"/>
              </a:rPr>
              <a:t>process</a:t>
            </a:r>
            <a:r>
              <a:rPr lang="zh-CN" altLang="en-US" dirty="0">
                <a:latin typeface="Helvetica Neue Light" panose="02000403000000020004" pitchFamily="2" charset="0"/>
              </a:rPr>
              <a:t> </a:t>
            </a:r>
            <a:r>
              <a:rPr lang="en-US" altLang="zh-CN" dirty="0">
                <a:latin typeface="Helvetica Neue Light" panose="02000403000000020004" pitchFamily="2" charset="0"/>
                <a:ea typeface="Helvetica Neue Light" panose="02000403000000020004" pitchFamily="2" charset="0"/>
              </a:rPr>
              <a:t>of</a:t>
            </a:r>
            <a:r>
              <a:rPr lang="zh-CN" altLang="en-US" dirty="0">
                <a:latin typeface="Helvetica Neue Light" panose="02000403000000020004" pitchFamily="2" charset="0"/>
              </a:rPr>
              <a:t> </a:t>
            </a:r>
            <a:r>
              <a:rPr lang="en-US" altLang="zh-CN" dirty="0">
                <a:latin typeface="Helvetica Neue Light" panose="02000403000000020004" pitchFamily="2" charset="0"/>
                <a:ea typeface="Helvetica Neue Light" panose="02000403000000020004" pitchFamily="2" charset="0"/>
              </a:rPr>
              <a:t>a</a:t>
            </a:r>
            <a:r>
              <a:rPr lang="zh-CN" altLang="en-US" dirty="0">
                <a:latin typeface="Helvetica Neue Light" panose="02000403000000020004" pitchFamily="2" charset="0"/>
              </a:rPr>
              <a:t> </a:t>
            </a:r>
            <a:r>
              <a:rPr lang="en-US" altLang="zh-CN" dirty="0">
                <a:latin typeface="Helvetica Neue Light" panose="02000403000000020004" pitchFamily="2" charset="0"/>
                <a:ea typeface="Helvetica Neue Light" panose="02000403000000020004" pitchFamily="2" charset="0"/>
              </a:rPr>
              <a:t>Parallel GC</a:t>
            </a:r>
            <a:endParaRPr lang="zh-CN" altLang="en-US" dirty="0">
              <a:latin typeface="Helvetica Neue Light" panose="02000403000000020004" pitchFamily="2" charset="0"/>
            </a:endParaRPr>
          </a:p>
        </p:txBody>
      </p:sp>
      <p:pic>
        <p:nvPicPr>
          <p:cNvPr id="7" name="Picture 6">
            <a:extLst>
              <a:ext uri="{FF2B5EF4-FFF2-40B4-BE49-F238E27FC236}">
                <a16:creationId xmlns:a16="http://schemas.microsoft.com/office/drawing/2014/main" id="{D27E8ADE-5E7B-D546-97F6-A8A4221B97BB}"/>
              </a:ext>
            </a:extLst>
          </p:cNvPr>
          <p:cNvPicPr>
            <a:picLocks noChangeAspect="1"/>
          </p:cNvPicPr>
          <p:nvPr/>
        </p:nvPicPr>
        <p:blipFill>
          <a:blip r:embed="rId3"/>
          <a:stretch>
            <a:fillRect/>
          </a:stretch>
        </p:blipFill>
        <p:spPr>
          <a:xfrm>
            <a:off x="1055756" y="1725030"/>
            <a:ext cx="7459594" cy="3763099"/>
          </a:xfrm>
          <a:prstGeom prst="rect">
            <a:avLst/>
          </a:prstGeom>
        </p:spPr>
      </p:pic>
      <p:sp>
        <p:nvSpPr>
          <p:cNvPr id="8" name="文本框 10">
            <a:extLst>
              <a:ext uri="{FF2B5EF4-FFF2-40B4-BE49-F238E27FC236}">
                <a16:creationId xmlns:a16="http://schemas.microsoft.com/office/drawing/2014/main" id="{0065DE76-538F-2846-8104-5F99C0007E92}"/>
              </a:ext>
            </a:extLst>
          </p:cNvPr>
          <p:cNvSpPr txBox="1"/>
          <p:nvPr/>
        </p:nvSpPr>
        <p:spPr>
          <a:xfrm>
            <a:off x="-95822" y="2002664"/>
            <a:ext cx="2888924" cy="1200329"/>
          </a:xfrm>
          <a:prstGeom prst="rect">
            <a:avLst/>
          </a:prstGeom>
          <a:noFill/>
        </p:spPr>
        <p:txBody>
          <a:bodyPr wrap="square" rtlCol="0">
            <a:spAutoFit/>
          </a:bodyPr>
          <a:lstStyle/>
          <a:p>
            <a:pPr marL="342900" indent="-342900">
              <a:buFont typeface="+mj-lt"/>
              <a:buAutoNum type="arabicPeriod"/>
            </a:pPr>
            <a:r>
              <a:rPr lang="en-US" altLang="zh-CN" dirty="0">
                <a:solidFill>
                  <a:srgbClr val="C00000"/>
                </a:solidFill>
                <a:latin typeface="Helvetica Neue Light" panose="02000403000000020004" pitchFamily="2" charset="0"/>
              </a:rPr>
              <a:t>Only</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wake</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up</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a</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subset</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of</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GC</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threads</a:t>
            </a:r>
          </a:p>
          <a:p>
            <a:pPr marL="342900" indent="-342900">
              <a:buFont typeface="+mj-lt"/>
              <a:buAutoNum type="arabicPeriod"/>
            </a:pPr>
            <a:r>
              <a:rPr lang="en-US" altLang="zh-CN" dirty="0">
                <a:solidFill>
                  <a:srgbClr val="C00000"/>
                </a:solidFill>
                <a:latin typeface="Helvetica Neue Light" panose="02000403000000020004" pitchFamily="2" charset="0"/>
              </a:rPr>
              <a:t>Set</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of</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active</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threads</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to</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effective</a:t>
            </a:r>
            <a:r>
              <a:rPr lang="zh-CN" altLang="en-US" dirty="0">
                <a:solidFill>
                  <a:srgbClr val="C00000"/>
                </a:solidFill>
                <a:latin typeface="Helvetica Neue Light" panose="02000403000000020004" pitchFamily="2" charset="0"/>
              </a:rPr>
              <a:t> </a:t>
            </a:r>
            <a:r>
              <a:rPr lang="en-US" altLang="zh-CN" dirty="0">
                <a:solidFill>
                  <a:srgbClr val="C00000"/>
                </a:solidFill>
                <a:latin typeface="Helvetica Neue Light" panose="02000403000000020004" pitchFamily="2" charset="0"/>
              </a:rPr>
              <a:t>CPU</a:t>
            </a:r>
            <a:endParaRPr lang="zh-CN" altLang="en-US" dirty="0">
              <a:solidFill>
                <a:srgbClr val="C00000"/>
              </a:solidFill>
              <a:latin typeface="Helvetica Neue Light" panose="02000403000000020004" pitchFamily="2" charset="0"/>
            </a:endParaRPr>
          </a:p>
        </p:txBody>
      </p:sp>
    </p:spTree>
    <p:extLst>
      <p:ext uri="{BB962C8B-B14F-4D97-AF65-F5344CB8AC3E}">
        <p14:creationId xmlns:p14="http://schemas.microsoft.com/office/powerpoint/2010/main" val="263639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DA834-593B-E74D-8CE2-1E41E184A588}"/>
              </a:ext>
            </a:extLst>
          </p:cNvPr>
          <p:cNvSpPr>
            <a:spLocks noGrp="1"/>
          </p:cNvSpPr>
          <p:nvPr>
            <p:ph type="title"/>
          </p:nvPr>
        </p:nvSpPr>
        <p:spPr>
          <a:xfrm>
            <a:off x="628650" y="365126"/>
            <a:ext cx="7886700" cy="1325563"/>
          </a:xfrm>
        </p:spPr>
        <p:txBody>
          <a:bodyPr/>
          <a:lstStyle/>
          <a:p>
            <a:r>
              <a:rPr lang="en-US" altLang="zh-CN" dirty="0"/>
              <a:t>Dynamic</a:t>
            </a:r>
            <a:r>
              <a:rPr lang="zh-CN" altLang="en-US" dirty="0"/>
              <a:t> </a:t>
            </a:r>
            <a:r>
              <a:rPr lang="en-US" altLang="zh-CN" dirty="0"/>
              <a:t>Parallelism</a:t>
            </a:r>
            <a:r>
              <a:rPr lang="zh-CN" altLang="en-US" dirty="0"/>
              <a:t> </a:t>
            </a:r>
            <a:r>
              <a:rPr lang="en-US" altLang="zh-CN" dirty="0"/>
              <a:t>–</a:t>
            </a:r>
            <a:r>
              <a:rPr lang="zh-CN" altLang="en-US" dirty="0"/>
              <a:t> </a:t>
            </a:r>
            <a:r>
              <a:rPr lang="en-US" altLang="zh-CN" dirty="0"/>
              <a:t>OpenMP</a:t>
            </a:r>
            <a:endParaRPr lang="en-US" dirty="0"/>
          </a:p>
        </p:txBody>
      </p:sp>
      <p:sp>
        <p:nvSpPr>
          <p:cNvPr id="4" name="Slide Number Placeholder 3">
            <a:extLst>
              <a:ext uri="{FF2B5EF4-FFF2-40B4-BE49-F238E27FC236}">
                <a16:creationId xmlns:a16="http://schemas.microsoft.com/office/drawing/2014/main" id="{9C7C178C-686B-E546-8AB6-510A99F35FAE}"/>
              </a:ext>
            </a:extLst>
          </p:cNvPr>
          <p:cNvSpPr>
            <a:spLocks noGrp="1"/>
          </p:cNvSpPr>
          <p:nvPr>
            <p:ph type="sldNum" sz="quarter" idx="12"/>
          </p:nvPr>
        </p:nvSpPr>
        <p:spPr/>
        <p:txBody>
          <a:bodyPr/>
          <a:lstStyle/>
          <a:p>
            <a:fld id="{72E3C5E5-1620-704A-B1BC-D84381C5FEE1}" type="slidenum">
              <a:rPr lang="en-US" smtClean="0"/>
              <a:t>25</a:t>
            </a:fld>
            <a:endParaRPr lang="en-US"/>
          </a:p>
        </p:txBody>
      </p:sp>
      <p:cxnSp>
        <p:nvCxnSpPr>
          <p:cNvPr id="47" name="直接箭头连接符 70">
            <a:extLst>
              <a:ext uri="{FF2B5EF4-FFF2-40B4-BE49-F238E27FC236}">
                <a16:creationId xmlns:a16="http://schemas.microsoft.com/office/drawing/2014/main" id="{A251EECD-88DA-A74F-95C8-ED593A28A6A3}"/>
              </a:ext>
            </a:extLst>
          </p:cNvPr>
          <p:cNvCxnSpPr/>
          <p:nvPr/>
        </p:nvCxnSpPr>
        <p:spPr>
          <a:xfrm flipV="1">
            <a:off x="3450992" y="3771792"/>
            <a:ext cx="0" cy="36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文本框 71">
                <a:extLst>
                  <a:ext uri="{FF2B5EF4-FFF2-40B4-BE49-F238E27FC236}">
                    <a16:creationId xmlns:a16="http://schemas.microsoft.com/office/drawing/2014/main" id="{8D313E18-57D8-C44C-B8B3-DECBD09D0A9E}"/>
                  </a:ext>
                </a:extLst>
              </p:cNvPr>
              <p:cNvSpPr txBox="1"/>
              <p:nvPr/>
            </p:nvSpPr>
            <p:spPr>
              <a:xfrm>
                <a:off x="1818620" y="4217583"/>
                <a:ext cx="6597529" cy="400110"/>
              </a:xfrm>
              <a:prstGeom prst="rect">
                <a:avLst/>
              </a:prstGeom>
              <a:noFill/>
            </p:spPr>
            <p:txBody>
              <a:bodyPr wrap="square" rtlCol="0">
                <a:spAutoFit/>
              </a:bodyPr>
              <a:lstStyle/>
              <a:p>
                <a:r>
                  <a:rPr lang="en-US" altLang="zh-CN" sz="2000" dirty="0"/>
                  <a:t>gomp_dynamic_max : </a:t>
                </a:r>
                <a14:m>
                  <m:oMath xmlns:m="http://schemas.openxmlformats.org/officeDocument/2006/math">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_</m:t>
                    </m:r>
                    <m:r>
                      <a:rPr lang="en-US" altLang="zh-CN" sz="2000" b="0" i="1" smtClean="0">
                        <a:latin typeface="Cambria Math" panose="02040503050406030204" pitchFamily="18" charset="0"/>
                      </a:rPr>
                      <m:t>𝑡h𝑟𝑒𝑎𝑑</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_</m:t>
                    </m:r>
                    <m:r>
                      <a:rPr lang="en-US" altLang="zh-CN" sz="2000" b="0" i="1" smtClean="0">
                        <a:latin typeface="Cambria Math" panose="02040503050406030204" pitchFamily="18" charset="0"/>
                      </a:rPr>
                      <m:t>𝑜𝑛𝑙𝑛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𝑙𝑜𝑎𝑑𝑎𝑣𝑔</m:t>
                    </m:r>
                  </m:oMath>
                </a14:m>
                <a:endParaRPr lang="zh-CN" altLang="en-US" sz="2000" dirty="0"/>
              </a:p>
            </p:txBody>
          </p:sp>
        </mc:Choice>
        <mc:Fallback xmlns="">
          <p:sp>
            <p:nvSpPr>
              <p:cNvPr id="48" name="文本框 71">
                <a:extLst>
                  <a:ext uri="{FF2B5EF4-FFF2-40B4-BE49-F238E27FC236}">
                    <a16:creationId xmlns:a16="http://schemas.microsoft.com/office/drawing/2014/main" id="{8D313E18-57D8-C44C-B8B3-DECBD09D0A9E}"/>
                  </a:ext>
                </a:extLst>
              </p:cNvPr>
              <p:cNvSpPr txBox="1">
                <a:spLocks noRot="1" noChangeAspect="1" noMove="1" noResize="1" noEditPoints="1" noAdjustHandles="1" noChangeArrowheads="1" noChangeShapeType="1" noTextEdit="1"/>
              </p:cNvSpPr>
              <p:nvPr/>
            </p:nvSpPr>
            <p:spPr>
              <a:xfrm>
                <a:off x="1818620" y="4217583"/>
                <a:ext cx="6597529" cy="400110"/>
              </a:xfrm>
              <a:prstGeom prst="rect">
                <a:avLst/>
              </a:prstGeom>
              <a:blipFill>
                <a:blip r:embed="rId3"/>
                <a:stretch>
                  <a:fillRect l="-768" t="-6061" b="-24242"/>
                </a:stretch>
              </a:blipFill>
            </p:spPr>
            <p:txBody>
              <a:bodyPr/>
              <a:lstStyle/>
              <a:p>
                <a:r>
                  <a:rPr lang="en-US">
                    <a:noFill/>
                  </a:rPr>
                  <a:t> </a:t>
                </a:r>
              </a:p>
            </p:txBody>
          </p:sp>
        </mc:Fallback>
      </mc:AlternateContent>
      <p:grpSp>
        <p:nvGrpSpPr>
          <p:cNvPr id="49" name="组合 76">
            <a:extLst>
              <a:ext uri="{FF2B5EF4-FFF2-40B4-BE49-F238E27FC236}">
                <a16:creationId xmlns:a16="http://schemas.microsoft.com/office/drawing/2014/main" id="{C7EDAEAD-A53D-EE47-9785-85F1FC034F92}"/>
              </a:ext>
            </a:extLst>
          </p:cNvPr>
          <p:cNvGrpSpPr/>
          <p:nvPr/>
        </p:nvGrpSpPr>
        <p:grpSpPr>
          <a:xfrm>
            <a:off x="1818621" y="4680091"/>
            <a:ext cx="4801552" cy="657005"/>
            <a:chOff x="1725857" y="4295775"/>
            <a:chExt cx="4198693" cy="657005"/>
          </a:xfrm>
        </p:grpSpPr>
        <p:sp>
          <p:nvSpPr>
            <p:cNvPr id="50" name="下箭头 72">
              <a:extLst>
                <a:ext uri="{FF2B5EF4-FFF2-40B4-BE49-F238E27FC236}">
                  <a16:creationId xmlns:a16="http://schemas.microsoft.com/office/drawing/2014/main" id="{AF3E2611-951D-B44A-8848-E607F86F2EAD}"/>
                </a:ext>
              </a:extLst>
            </p:cNvPr>
            <p:cNvSpPr/>
            <p:nvPr/>
          </p:nvSpPr>
          <p:spPr>
            <a:xfrm>
              <a:off x="3609975" y="4295775"/>
              <a:ext cx="28575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1" name="文本框 73">
                  <a:extLst>
                    <a:ext uri="{FF2B5EF4-FFF2-40B4-BE49-F238E27FC236}">
                      <a16:creationId xmlns:a16="http://schemas.microsoft.com/office/drawing/2014/main" id="{7E97BBEC-FC72-4240-9EBD-26AF2196B246}"/>
                    </a:ext>
                  </a:extLst>
                </p:cNvPr>
                <p:cNvSpPr txBox="1"/>
                <p:nvPr/>
              </p:nvSpPr>
              <p:spPr>
                <a:xfrm>
                  <a:off x="1725857" y="4552670"/>
                  <a:ext cx="4198693" cy="400110"/>
                </a:xfrm>
                <a:prstGeom prst="rect">
                  <a:avLst/>
                </a:prstGeom>
                <a:noFill/>
              </p:spPr>
              <p:txBody>
                <a:bodyPr wrap="square" rtlCol="0">
                  <a:spAutoFit/>
                </a:bodyPr>
                <a:lstStyle/>
                <a:p>
                  <a:r>
                    <a:rPr lang="en-US" altLang="zh-CN" sz="2000" dirty="0"/>
                    <a:t>gomp_dynamic_max : </a:t>
                  </a:r>
                  <a14:m>
                    <m:oMath xmlns:m="http://schemas.openxmlformats.org/officeDocument/2006/math">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_</m:t>
                      </m:r>
                      <m:r>
                        <m:rPr>
                          <m:sty m:val="p"/>
                        </m:rPr>
                        <a:rPr lang="en-US" altLang="zh-CN" sz="2000" i="1">
                          <a:latin typeface="Cambria Math" panose="02040503050406030204" pitchFamily="18" charset="0"/>
                        </a:rPr>
                        <m:t>thread</m:t>
                      </m:r>
                      <m:r>
                        <a:rPr lang="en-US" altLang="zh-CN" sz="2000" b="0" i="0" smtClean="0">
                          <a:latin typeface="Cambria Math" panose="02040503050406030204" pitchFamily="18" charset="0"/>
                        </a:rPr>
                        <m:t>=</m:t>
                      </m:r>
                      <m:r>
                        <m:rPr>
                          <m:sty m:val="p"/>
                        </m:rPr>
                        <a:rPr lang="en-US" altLang="zh-CN" sz="2000" b="0" i="0" smtClean="0">
                          <a:latin typeface="Cambria Math" panose="02040503050406030204" pitchFamily="18" charset="0"/>
                        </a:rPr>
                        <m:t>E</m:t>
                      </m:r>
                      <m:r>
                        <a:rPr lang="en-US" altLang="zh-CN" sz="2000" b="0" i="0" smtClean="0">
                          <a:latin typeface="Cambria Math" panose="02040503050406030204" pitchFamily="18" charset="0"/>
                        </a:rPr>
                        <m:t>_</m:t>
                      </m:r>
                      <m:r>
                        <m:rPr>
                          <m:sty m:val="p"/>
                        </m:rPr>
                        <a:rPr lang="en-US" altLang="zh-CN" sz="2000" b="0" i="0" smtClean="0">
                          <a:latin typeface="Cambria Math" panose="02040503050406030204" pitchFamily="18" charset="0"/>
                        </a:rPr>
                        <m:t>CPU</m:t>
                      </m:r>
                    </m:oMath>
                  </a14:m>
                  <a:endParaRPr lang="zh-CN" altLang="en-US" sz="2000" dirty="0"/>
                </a:p>
              </p:txBody>
            </p:sp>
          </mc:Choice>
          <mc:Fallback xmlns="">
            <p:sp>
              <p:nvSpPr>
                <p:cNvPr id="74" name="文本框 73"/>
                <p:cNvSpPr txBox="1">
                  <a:spLocks noRot="1" noChangeAspect="1" noMove="1" noResize="1" noEditPoints="1" noAdjustHandles="1" noChangeArrowheads="1" noChangeShapeType="1" noTextEdit="1"/>
                </p:cNvSpPr>
                <p:nvPr/>
              </p:nvSpPr>
              <p:spPr>
                <a:xfrm>
                  <a:off x="1725857" y="4552670"/>
                  <a:ext cx="4198693" cy="400110"/>
                </a:xfrm>
                <a:prstGeom prst="rect">
                  <a:avLst/>
                </a:prstGeom>
                <a:blipFill>
                  <a:blip r:embed="rId4"/>
                  <a:stretch>
                    <a:fillRect l="-1269" t="-9231" b="-27692"/>
                  </a:stretch>
                </a:blipFill>
              </p:spPr>
              <p:txBody>
                <a:bodyPr/>
                <a:lstStyle/>
                <a:p>
                  <a:r>
                    <a:rPr lang="zh-CN" altLang="en-US">
                      <a:noFill/>
                    </a:rPr>
                    <a:t> </a:t>
                  </a:r>
                </a:p>
              </p:txBody>
            </p:sp>
          </mc:Fallback>
        </mc:AlternateContent>
      </p:grpSp>
      <p:cxnSp>
        <p:nvCxnSpPr>
          <p:cNvPr id="52" name="直接箭头连接符 75">
            <a:extLst>
              <a:ext uri="{FF2B5EF4-FFF2-40B4-BE49-F238E27FC236}">
                <a16:creationId xmlns:a16="http://schemas.microsoft.com/office/drawing/2014/main" id="{7278D8FF-9DAB-B841-98EF-36377A5342F0}"/>
              </a:ext>
            </a:extLst>
          </p:cNvPr>
          <p:cNvCxnSpPr/>
          <p:nvPr/>
        </p:nvCxnSpPr>
        <p:spPr>
          <a:xfrm flipV="1">
            <a:off x="5788261" y="3771792"/>
            <a:ext cx="0" cy="36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54C52E6C-E5D4-144A-96AD-6EB1C0421926}"/>
              </a:ext>
            </a:extLst>
          </p:cNvPr>
          <p:cNvGrpSpPr/>
          <p:nvPr/>
        </p:nvGrpSpPr>
        <p:grpSpPr>
          <a:xfrm>
            <a:off x="1548866" y="1843297"/>
            <a:ext cx="5753080" cy="1819122"/>
            <a:chOff x="1456410" y="2031268"/>
            <a:chExt cx="4468140" cy="1484143"/>
          </a:xfrm>
        </p:grpSpPr>
        <p:cxnSp>
          <p:nvCxnSpPr>
            <p:cNvPr id="5" name="直接箭头连接符 8">
              <a:extLst>
                <a:ext uri="{FF2B5EF4-FFF2-40B4-BE49-F238E27FC236}">
                  <a16:creationId xmlns:a16="http://schemas.microsoft.com/office/drawing/2014/main" id="{3AAAF6E1-3B46-D447-91F4-6EE45EB5F90C}"/>
                </a:ext>
              </a:extLst>
            </p:cNvPr>
            <p:cNvCxnSpPr/>
            <p:nvPr/>
          </p:nvCxnSpPr>
          <p:spPr>
            <a:xfrm>
              <a:off x="1537189" y="2934386"/>
              <a:ext cx="4387361" cy="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 name="组合 30">
              <a:extLst>
                <a:ext uri="{FF2B5EF4-FFF2-40B4-BE49-F238E27FC236}">
                  <a16:creationId xmlns:a16="http://schemas.microsoft.com/office/drawing/2014/main" id="{0320275F-62AA-A544-BD36-0EF668F03FAA}"/>
                </a:ext>
              </a:extLst>
            </p:cNvPr>
            <p:cNvGrpSpPr/>
            <p:nvPr/>
          </p:nvGrpSpPr>
          <p:grpSpPr>
            <a:xfrm>
              <a:off x="2343150" y="2362884"/>
              <a:ext cx="1190625" cy="571500"/>
              <a:chOff x="1619250" y="2305050"/>
              <a:chExt cx="1190625" cy="571500"/>
            </a:xfrm>
          </p:grpSpPr>
          <p:cxnSp>
            <p:nvCxnSpPr>
              <p:cNvPr id="7" name="直接连接符 10">
                <a:extLst>
                  <a:ext uri="{FF2B5EF4-FFF2-40B4-BE49-F238E27FC236}">
                    <a16:creationId xmlns:a16="http://schemas.microsoft.com/office/drawing/2014/main" id="{807F8E8B-5ECB-0C4A-98AE-B86395C1133C}"/>
                  </a:ext>
                </a:extLst>
              </p:cNvPr>
              <p:cNvCxnSpPr/>
              <p:nvPr/>
            </p:nvCxnSpPr>
            <p:spPr>
              <a:xfrm flipV="1">
                <a:off x="1619250" y="2657475"/>
                <a:ext cx="219075" cy="21907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12">
                <a:extLst>
                  <a:ext uri="{FF2B5EF4-FFF2-40B4-BE49-F238E27FC236}">
                    <a16:creationId xmlns:a16="http://schemas.microsoft.com/office/drawing/2014/main" id="{CD7DD5A3-D5D5-3545-8458-79A8BEA4600F}"/>
                  </a:ext>
                </a:extLst>
              </p:cNvPr>
              <p:cNvCxnSpPr/>
              <p:nvPr/>
            </p:nvCxnSpPr>
            <p:spPr>
              <a:xfrm>
                <a:off x="1828800" y="2667000"/>
                <a:ext cx="7620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14">
                <a:extLst>
                  <a:ext uri="{FF2B5EF4-FFF2-40B4-BE49-F238E27FC236}">
                    <a16:creationId xmlns:a16="http://schemas.microsoft.com/office/drawing/2014/main" id="{4ACC244C-C8C0-BC4F-BB4C-C916A884E3DD}"/>
                  </a:ext>
                </a:extLst>
              </p:cNvPr>
              <p:cNvCxnSpPr/>
              <p:nvPr/>
            </p:nvCxnSpPr>
            <p:spPr>
              <a:xfrm>
                <a:off x="2590800" y="2657475"/>
                <a:ext cx="219075" cy="21907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16">
                <a:extLst>
                  <a:ext uri="{FF2B5EF4-FFF2-40B4-BE49-F238E27FC236}">
                    <a16:creationId xmlns:a16="http://schemas.microsoft.com/office/drawing/2014/main" id="{FC8BA4C2-C5AF-C747-B5A6-DE6388139DAC}"/>
                  </a:ext>
                </a:extLst>
              </p:cNvPr>
              <p:cNvCxnSpPr/>
              <p:nvPr/>
            </p:nvCxnSpPr>
            <p:spPr>
              <a:xfrm flipV="1">
                <a:off x="1619250" y="2505075"/>
                <a:ext cx="209550" cy="37147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8">
                <a:extLst>
                  <a:ext uri="{FF2B5EF4-FFF2-40B4-BE49-F238E27FC236}">
                    <a16:creationId xmlns:a16="http://schemas.microsoft.com/office/drawing/2014/main" id="{835C25AA-F074-FF44-A9B1-FC9C8AF938BB}"/>
                  </a:ext>
                </a:extLst>
              </p:cNvPr>
              <p:cNvCxnSpPr/>
              <p:nvPr/>
            </p:nvCxnSpPr>
            <p:spPr>
              <a:xfrm>
                <a:off x="1828800" y="2505075"/>
                <a:ext cx="7620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20">
                <a:extLst>
                  <a:ext uri="{FF2B5EF4-FFF2-40B4-BE49-F238E27FC236}">
                    <a16:creationId xmlns:a16="http://schemas.microsoft.com/office/drawing/2014/main" id="{16317638-7DFA-6E4B-85FD-563388BAF045}"/>
                  </a:ext>
                </a:extLst>
              </p:cNvPr>
              <p:cNvCxnSpPr/>
              <p:nvPr/>
            </p:nvCxnSpPr>
            <p:spPr>
              <a:xfrm>
                <a:off x="2590800" y="2505075"/>
                <a:ext cx="219075" cy="37147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24">
                <a:extLst>
                  <a:ext uri="{FF2B5EF4-FFF2-40B4-BE49-F238E27FC236}">
                    <a16:creationId xmlns:a16="http://schemas.microsoft.com/office/drawing/2014/main" id="{684724D9-7189-C540-8793-048306803480}"/>
                  </a:ext>
                </a:extLst>
              </p:cNvPr>
              <p:cNvCxnSpPr/>
              <p:nvPr/>
            </p:nvCxnSpPr>
            <p:spPr>
              <a:xfrm flipV="1">
                <a:off x="1619250" y="2305050"/>
                <a:ext cx="209550" cy="57150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26">
                <a:extLst>
                  <a:ext uri="{FF2B5EF4-FFF2-40B4-BE49-F238E27FC236}">
                    <a16:creationId xmlns:a16="http://schemas.microsoft.com/office/drawing/2014/main" id="{1C8C0C2F-F4B7-7544-9A91-79172285D443}"/>
                  </a:ext>
                </a:extLst>
              </p:cNvPr>
              <p:cNvCxnSpPr/>
              <p:nvPr/>
            </p:nvCxnSpPr>
            <p:spPr>
              <a:xfrm>
                <a:off x="1828800" y="2305050"/>
                <a:ext cx="7620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28">
                <a:extLst>
                  <a:ext uri="{FF2B5EF4-FFF2-40B4-BE49-F238E27FC236}">
                    <a16:creationId xmlns:a16="http://schemas.microsoft.com/office/drawing/2014/main" id="{575B5400-67B4-E841-BD44-AA8EEC28150D}"/>
                  </a:ext>
                </a:extLst>
              </p:cNvPr>
              <p:cNvCxnSpPr/>
              <p:nvPr/>
            </p:nvCxnSpPr>
            <p:spPr>
              <a:xfrm>
                <a:off x="2590800" y="2305050"/>
                <a:ext cx="219075" cy="57150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 name="组合 31">
              <a:extLst>
                <a:ext uri="{FF2B5EF4-FFF2-40B4-BE49-F238E27FC236}">
                  <a16:creationId xmlns:a16="http://schemas.microsoft.com/office/drawing/2014/main" id="{C7C9531A-204F-E848-BFC5-4E9314C77959}"/>
                </a:ext>
              </a:extLst>
            </p:cNvPr>
            <p:cNvGrpSpPr/>
            <p:nvPr/>
          </p:nvGrpSpPr>
          <p:grpSpPr>
            <a:xfrm rot="10800000">
              <a:off x="2343150" y="2943911"/>
              <a:ext cx="1190625" cy="571500"/>
              <a:chOff x="1619250" y="2305050"/>
              <a:chExt cx="1190625" cy="571500"/>
            </a:xfrm>
          </p:grpSpPr>
          <p:cxnSp>
            <p:nvCxnSpPr>
              <p:cNvPr id="17" name="直接连接符 32">
                <a:extLst>
                  <a:ext uri="{FF2B5EF4-FFF2-40B4-BE49-F238E27FC236}">
                    <a16:creationId xmlns:a16="http://schemas.microsoft.com/office/drawing/2014/main" id="{84BC878C-DA6F-3343-8259-A8016BD3ACE2}"/>
                  </a:ext>
                </a:extLst>
              </p:cNvPr>
              <p:cNvCxnSpPr/>
              <p:nvPr/>
            </p:nvCxnSpPr>
            <p:spPr>
              <a:xfrm flipV="1">
                <a:off x="1619250" y="2657475"/>
                <a:ext cx="219075" cy="21907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33">
                <a:extLst>
                  <a:ext uri="{FF2B5EF4-FFF2-40B4-BE49-F238E27FC236}">
                    <a16:creationId xmlns:a16="http://schemas.microsoft.com/office/drawing/2014/main" id="{2B766F89-4D49-CA42-B621-6E0B58BD5B1D}"/>
                  </a:ext>
                </a:extLst>
              </p:cNvPr>
              <p:cNvCxnSpPr/>
              <p:nvPr/>
            </p:nvCxnSpPr>
            <p:spPr>
              <a:xfrm>
                <a:off x="1828800" y="2667000"/>
                <a:ext cx="7620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34">
                <a:extLst>
                  <a:ext uri="{FF2B5EF4-FFF2-40B4-BE49-F238E27FC236}">
                    <a16:creationId xmlns:a16="http://schemas.microsoft.com/office/drawing/2014/main" id="{0E47FDC5-A644-CE42-A753-6C8ABAB01321}"/>
                  </a:ext>
                </a:extLst>
              </p:cNvPr>
              <p:cNvCxnSpPr/>
              <p:nvPr/>
            </p:nvCxnSpPr>
            <p:spPr>
              <a:xfrm>
                <a:off x="2590800" y="2657475"/>
                <a:ext cx="219075" cy="21907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35">
                <a:extLst>
                  <a:ext uri="{FF2B5EF4-FFF2-40B4-BE49-F238E27FC236}">
                    <a16:creationId xmlns:a16="http://schemas.microsoft.com/office/drawing/2014/main" id="{41706B14-C875-B540-B385-400A9D83977C}"/>
                  </a:ext>
                </a:extLst>
              </p:cNvPr>
              <p:cNvCxnSpPr/>
              <p:nvPr/>
            </p:nvCxnSpPr>
            <p:spPr>
              <a:xfrm flipV="1">
                <a:off x="1619250" y="2505075"/>
                <a:ext cx="209550" cy="37147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36">
                <a:extLst>
                  <a:ext uri="{FF2B5EF4-FFF2-40B4-BE49-F238E27FC236}">
                    <a16:creationId xmlns:a16="http://schemas.microsoft.com/office/drawing/2014/main" id="{D889BAEB-7CAE-834C-83E1-0A30AD94FF25}"/>
                  </a:ext>
                </a:extLst>
              </p:cNvPr>
              <p:cNvCxnSpPr/>
              <p:nvPr/>
            </p:nvCxnSpPr>
            <p:spPr>
              <a:xfrm>
                <a:off x="1828800" y="2505075"/>
                <a:ext cx="7620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37">
                <a:extLst>
                  <a:ext uri="{FF2B5EF4-FFF2-40B4-BE49-F238E27FC236}">
                    <a16:creationId xmlns:a16="http://schemas.microsoft.com/office/drawing/2014/main" id="{5EF73E8D-264A-3A43-AEF4-02D744ED8702}"/>
                  </a:ext>
                </a:extLst>
              </p:cNvPr>
              <p:cNvCxnSpPr/>
              <p:nvPr/>
            </p:nvCxnSpPr>
            <p:spPr>
              <a:xfrm>
                <a:off x="2590800" y="2505075"/>
                <a:ext cx="219075" cy="37147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38">
                <a:extLst>
                  <a:ext uri="{FF2B5EF4-FFF2-40B4-BE49-F238E27FC236}">
                    <a16:creationId xmlns:a16="http://schemas.microsoft.com/office/drawing/2014/main" id="{F4C2E133-D4B0-4640-BA95-F1F3259E0001}"/>
                  </a:ext>
                </a:extLst>
              </p:cNvPr>
              <p:cNvCxnSpPr/>
              <p:nvPr/>
            </p:nvCxnSpPr>
            <p:spPr>
              <a:xfrm flipV="1">
                <a:off x="1619250" y="2305050"/>
                <a:ext cx="209550" cy="57150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39">
                <a:extLst>
                  <a:ext uri="{FF2B5EF4-FFF2-40B4-BE49-F238E27FC236}">
                    <a16:creationId xmlns:a16="http://schemas.microsoft.com/office/drawing/2014/main" id="{7F0D26A3-3654-4E4A-B3B8-4C9CB6F616E0}"/>
                  </a:ext>
                </a:extLst>
              </p:cNvPr>
              <p:cNvCxnSpPr/>
              <p:nvPr/>
            </p:nvCxnSpPr>
            <p:spPr>
              <a:xfrm>
                <a:off x="1828800" y="2305050"/>
                <a:ext cx="7620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40">
                <a:extLst>
                  <a:ext uri="{FF2B5EF4-FFF2-40B4-BE49-F238E27FC236}">
                    <a16:creationId xmlns:a16="http://schemas.microsoft.com/office/drawing/2014/main" id="{7C310B45-020F-804B-B05E-82D3B7D28A2F}"/>
                  </a:ext>
                </a:extLst>
              </p:cNvPr>
              <p:cNvCxnSpPr/>
              <p:nvPr/>
            </p:nvCxnSpPr>
            <p:spPr>
              <a:xfrm>
                <a:off x="2590800" y="2305050"/>
                <a:ext cx="219075" cy="57150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41">
              <a:extLst>
                <a:ext uri="{FF2B5EF4-FFF2-40B4-BE49-F238E27FC236}">
                  <a16:creationId xmlns:a16="http://schemas.microsoft.com/office/drawing/2014/main" id="{2A231E77-F9DC-3144-8BCE-C11DB1E87CEC}"/>
                </a:ext>
              </a:extLst>
            </p:cNvPr>
            <p:cNvGrpSpPr/>
            <p:nvPr/>
          </p:nvGrpSpPr>
          <p:grpSpPr>
            <a:xfrm>
              <a:off x="4158394" y="2362886"/>
              <a:ext cx="1190625" cy="571500"/>
              <a:chOff x="1619250" y="2305050"/>
              <a:chExt cx="1190625" cy="571500"/>
            </a:xfrm>
          </p:grpSpPr>
          <p:cxnSp>
            <p:nvCxnSpPr>
              <p:cNvPr id="27" name="直接连接符 42">
                <a:extLst>
                  <a:ext uri="{FF2B5EF4-FFF2-40B4-BE49-F238E27FC236}">
                    <a16:creationId xmlns:a16="http://schemas.microsoft.com/office/drawing/2014/main" id="{61D5398C-3130-4648-A0C4-A0B8E6411F26}"/>
                  </a:ext>
                </a:extLst>
              </p:cNvPr>
              <p:cNvCxnSpPr/>
              <p:nvPr/>
            </p:nvCxnSpPr>
            <p:spPr>
              <a:xfrm flipV="1">
                <a:off x="1619250" y="2657475"/>
                <a:ext cx="219075" cy="21907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43">
                <a:extLst>
                  <a:ext uri="{FF2B5EF4-FFF2-40B4-BE49-F238E27FC236}">
                    <a16:creationId xmlns:a16="http://schemas.microsoft.com/office/drawing/2014/main" id="{888AED6A-017A-3344-BE59-E3FF4BF2A58A}"/>
                  </a:ext>
                </a:extLst>
              </p:cNvPr>
              <p:cNvCxnSpPr/>
              <p:nvPr/>
            </p:nvCxnSpPr>
            <p:spPr>
              <a:xfrm>
                <a:off x="1828800" y="2667000"/>
                <a:ext cx="7620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44">
                <a:extLst>
                  <a:ext uri="{FF2B5EF4-FFF2-40B4-BE49-F238E27FC236}">
                    <a16:creationId xmlns:a16="http://schemas.microsoft.com/office/drawing/2014/main" id="{89DD5C2B-37C0-5540-ADE7-F23EC04826F4}"/>
                  </a:ext>
                </a:extLst>
              </p:cNvPr>
              <p:cNvCxnSpPr/>
              <p:nvPr/>
            </p:nvCxnSpPr>
            <p:spPr>
              <a:xfrm>
                <a:off x="2590800" y="2657475"/>
                <a:ext cx="219075" cy="21907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45">
                <a:extLst>
                  <a:ext uri="{FF2B5EF4-FFF2-40B4-BE49-F238E27FC236}">
                    <a16:creationId xmlns:a16="http://schemas.microsoft.com/office/drawing/2014/main" id="{3D52EAA9-8C09-8A4A-8EBB-2D30B095D0F9}"/>
                  </a:ext>
                </a:extLst>
              </p:cNvPr>
              <p:cNvCxnSpPr/>
              <p:nvPr/>
            </p:nvCxnSpPr>
            <p:spPr>
              <a:xfrm flipV="1">
                <a:off x="1619250" y="2505075"/>
                <a:ext cx="209550" cy="37147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46">
                <a:extLst>
                  <a:ext uri="{FF2B5EF4-FFF2-40B4-BE49-F238E27FC236}">
                    <a16:creationId xmlns:a16="http://schemas.microsoft.com/office/drawing/2014/main" id="{811E5FB5-DBDC-0F4D-94DA-DD14C6868A5E}"/>
                  </a:ext>
                </a:extLst>
              </p:cNvPr>
              <p:cNvCxnSpPr/>
              <p:nvPr/>
            </p:nvCxnSpPr>
            <p:spPr>
              <a:xfrm>
                <a:off x="1828800" y="2505075"/>
                <a:ext cx="7620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47">
                <a:extLst>
                  <a:ext uri="{FF2B5EF4-FFF2-40B4-BE49-F238E27FC236}">
                    <a16:creationId xmlns:a16="http://schemas.microsoft.com/office/drawing/2014/main" id="{742BB44D-0BDE-B446-AE60-531622878274}"/>
                  </a:ext>
                </a:extLst>
              </p:cNvPr>
              <p:cNvCxnSpPr/>
              <p:nvPr/>
            </p:nvCxnSpPr>
            <p:spPr>
              <a:xfrm>
                <a:off x="2590800" y="2505075"/>
                <a:ext cx="219075" cy="37147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48">
                <a:extLst>
                  <a:ext uri="{FF2B5EF4-FFF2-40B4-BE49-F238E27FC236}">
                    <a16:creationId xmlns:a16="http://schemas.microsoft.com/office/drawing/2014/main" id="{A9FC81A1-4124-6A43-AAF9-5E81FDD89C93}"/>
                  </a:ext>
                </a:extLst>
              </p:cNvPr>
              <p:cNvCxnSpPr/>
              <p:nvPr/>
            </p:nvCxnSpPr>
            <p:spPr>
              <a:xfrm flipV="1">
                <a:off x="1619250" y="2305050"/>
                <a:ext cx="209550" cy="57150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49">
                <a:extLst>
                  <a:ext uri="{FF2B5EF4-FFF2-40B4-BE49-F238E27FC236}">
                    <a16:creationId xmlns:a16="http://schemas.microsoft.com/office/drawing/2014/main" id="{8C04079E-FBBE-ED4F-A126-B346D43D8710}"/>
                  </a:ext>
                </a:extLst>
              </p:cNvPr>
              <p:cNvCxnSpPr/>
              <p:nvPr/>
            </p:nvCxnSpPr>
            <p:spPr>
              <a:xfrm>
                <a:off x="1828800" y="2305050"/>
                <a:ext cx="7620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50">
                <a:extLst>
                  <a:ext uri="{FF2B5EF4-FFF2-40B4-BE49-F238E27FC236}">
                    <a16:creationId xmlns:a16="http://schemas.microsoft.com/office/drawing/2014/main" id="{D0414314-7486-824D-9AAC-6FB9FA2028B5}"/>
                  </a:ext>
                </a:extLst>
              </p:cNvPr>
              <p:cNvCxnSpPr/>
              <p:nvPr/>
            </p:nvCxnSpPr>
            <p:spPr>
              <a:xfrm>
                <a:off x="2590800" y="2305050"/>
                <a:ext cx="219075" cy="57150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51">
              <a:extLst>
                <a:ext uri="{FF2B5EF4-FFF2-40B4-BE49-F238E27FC236}">
                  <a16:creationId xmlns:a16="http://schemas.microsoft.com/office/drawing/2014/main" id="{DD700588-443B-134F-A701-FEA4300871A7}"/>
                </a:ext>
              </a:extLst>
            </p:cNvPr>
            <p:cNvGrpSpPr/>
            <p:nvPr/>
          </p:nvGrpSpPr>
          <p:grpSpPr>
            <a:xfrm rot="10800000">
              <a:off x="4158394" y="2943911"/>
              <a:ext cx="1190625" cy="571500"/>
              <a:chOff x="1619250" y="2305050"/>
              <a:chExt cx="1190625" cy="571500"/>
            </a:xfrm>
          </p:grpSpPr>
          <p:cxnSp>
            <p:nvCxnSpPr>
              <p:cNvPr id="37" name="直接连接符 52">
                <a:extLst>
                  <a:ext uri="{FF2B5EF4-FFF2-40B4-BE49-F238E27FC236}">
                    <a16:creationId xmlns:a16="http://schemas.microsoft.com/office/drawing/2014/main" id="{96511642-E5ED-8D42-A19A-1A6532AACDF2}"/>
                  </a:ext>
                </a:extLst>
              </p:cNvPr>
              <p:cNvCxnSpPr/>
              <p:nvPr/>
            </p:nvCxnSpPr>
            <p:spPr>
              <a:xfrm flipV="1">
                <a:off x="1619250" y="2657475"/>
                <a:ext cx="219075" cy="21907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53">
                <a:extLst>
                  <a:ext uri="{FF2B5EF4-FFF2-40B4-BE49-F238E27FC236}">
                    <a16:creationId xmlns:a16="http://schemas.microsoft.com/office/drawing/2014/main" id="{1267CA3C-D7B8-4B46-A167-C4CAA20249C9}"/>
                  </a:ext>
                </a:extLst>
              </p:cNvPr>
              <p:cNvCxnSpPr/>
              <p:nvPr/>
            </p:nvCxnSpPr>
            <p:spPr>
              <a:xfrm>
                <a:off x="1828800" y="2667000"/>
                <a:ext cx="7620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54">
                <a:extLst>
                  <a:ext uri="{FF2B5EF4-FFF2-40B4-BE49-F238E27FC236}">
                    <a16:creationId xmlns:a16="http://schemas.microsoft.com/office/drawing/2014/main" id="{66E564F0-C414-6846-8601-309E7D3548FE}"/>
                  </a:ext>
                </a:extLst>
              </p:cNvPr>
              <p:cNvCxnSpPr/>
              <p:nvPr/>
            </p:nvCxnSpPr>
            <p:spPr>
              <a:xfrm>
                <a:off x="2590800" y="2657475"/>
                <a:ext cx="219075" cy="21907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55">
                <a:extLst>
                  <a:ext uri="{FF2B5EF4-FFF2-40B4-BE49-F238E27FC236}">
                    <a16:creationId xmlns:a16="http://schemas.microsoft.com/office/drawing/2014/main" id="{8427156B-E9F2-3244-825E-CE1C3C2BCFD1}"/>
                  </a:ext>
                </a:extLst>
              </p:cNvPr>
              <p:cNvCxnSpPr/>
              <p:nvPr/>
            </p:nvCxnSpPr>
            <p:spPr>
              <a:xfrm flipV="1">
                <a:off x="1619250" y="2505075"/>
                <a:ext cx="209550" cy="37147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56">
                <a:extLst>
                  <a:ext uri="{FF2B5EF4-FFF2-40B4-BE49-F238E27FC236}">
                    <a16:creationId xmlns:a16="http://schemas.microsoft.com/office/drawing/2014/main" id="{CA707F61-F61F-3641-A4D9-9FE22D7B20D4}"/>
                  </a:ext>
                </a:extLst>
              </p:cNvPr>
              <p:cNvCxnSpPr/>
              <p:nvPr/>
            </p:nvCxnSpPr>
            <p:spPr>
              <a:xfrm>
                <a:off x="1828800" y="2505075"/>
                <a:ext cx="7620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57">
                <a:extLst>
                  <a:ext uri="{FF2B5EF4-FFF2-40B4-BE49-F238E27FC236}">
                    <a16:creationId xmlns:a16="http://schemas.microsoft.com/office/drawing/2014/main" id="{BF19EEA5-A279-FD4E-A623-DD19D135D6C6}"/>
                  </a:ext>
                </a:extLst>
              </p:cNvPr>
              <p:cNvCxnSpPr/>
              <p:nvPr/>
            </p:nvCxnSpPr>
            <p:spPr>
              <a:xfrm>
                <a:off x="2590800" y="2505075"/>
                <a:ext cx="219075" cy="37147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58">
                <a:extLst>
                  <a:ext uri="{FF2B5EF4-FFF2-40B4-BE49-F238E27FC236}">
                    <a16:creationId xmlns:a16="http://schemas.microsoft.com/office/drawing/2014/main" id="{6E777FF9-AC62-1C45-9649-A826D094474B}"/>
                  </a:ext>
                </a:extLst>
              </p:cNvPr>
              <p:cNvCxnSpPr/>
              <p:nvPr/>
            </p:nvCxnSpPr>
            <p:spPr>
              <a:xfrm flipV="1">
                <a:off x="1619250" y="2305050"/>
                <a:ext cx="209550" cy="57150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59">
                <a:extLst>
                  <a:ext uri="{FF2B5EF4-FFF2-40B4-BE49-F238E27FC236}">
                    <a16:creationId xmlns:a16="http://schemas.microsoft.com/office/drawing/2014/main" id="{45C4CE53-894A-5744-8B05-51C619E378FD}"/>
                  </a:ext>
                </a:extLst>
              </p:cNvPr>
              <p:cNvCxnSpPr/>
              <p:nvPr/>
            </p:nvCxnSpPr>
            <p:spPr>
              <a:xfrm>
                <a:off x="1828800" y="2305050"/>
                <a:ext cx="7620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60">
                <a:extLst>
                  <a:ext uri="{FF2B5EF4-FFF2-40B4-BE49-F238E27FC236}">
                    <a16:creationId xmlns:a16="http://schemas.microsoft.com/office/drawing/2014/main" id="{ECEAE56E-03EE-C64F-8F0C-8897ED75D5D7}"/>
                  </a:ext>
                </a:extLst>
              </p:cNvPr>
              <p:cNvCxnSpPr/>
              <p:nvPr/>
            </p:nvCxnSpPr>
            <p:spPr>
              <a:xfrm>
                <a:off x="2590800" y="2305050"/>
                <a:ext cx="219075" cy="57150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6" name="文本框 66">
              <a:extLst>
                <a:ext uri="{FF2B5EF4-FFF2-40B4-BE49-F238E27FC236}">
                  <a16:creationId xmlns:a16="http://schemas.microsoft.com/office/drawing/2014/main" id="{19050557-6149-FF4A-8313-E9989E9A9796}"/>
                </a:ext>
              </a:extLst>
            </p:cNvPr>
            <p:cNvSpPr txBox="1"/>
            <p:nvPr/>
          </p:nvSpPr>
          <p:spPr>
            <a:xfrm>
              <a:off x="1456410" y="2667568"/>
              <a:ext cx="967519" cy="527314"/>
            </a:xfrm>
            <a:prstGeom prst="rect">
              <a:avLst/>
            </a:prstGeom>
            <a:noFill/>
          </p:spPr>
          <p:txBody>
            <a:bodyPr wrap="square" rtlCol="0">
              <a:spAutoFit/>
            </a:bodyPr>
            <a:lstStyle/>
            <a:p>
              <a:r>
                <a:rPr lang="en-US" altLang="zh-CN" dirty="0">
                  <a:latin typeface="Helvetica Neue Light" panose="02000403000000020004" pitchFamily="2" charset="0"/>
                  <a:ea typeface="Helvetica Neue Light" panose="02000403000000020004" pitchFamily="2" charset="0"/>
                </a:rPr>
                <a:t>Master thread</a:t>
              </a:r>
              <a:endParaRPr lang="zh-CN" altLang="en-US" dirty="0">
                <a:latin typeface="Helvetica Neue Light" panose="02000403000000020004" pitchFamily="2" charset="0"/>
              </a:endParaRPr>
            </a:p>
          </p:txBody>
        </p:sp>
        <p:sp>
          <p:nvSpPr>
            <p:cNvPr id="53" name="文本框 67">
              <a:extLst>
                <a:ext uri="{FF2B5EF4-FFF2-40B4-BE49-F238E27FC236}">
                  <a16:creationId xmlns:a16="http://schemas.microsoft.com/office/drawing/2014/main" id="{6487FC9E-2932-A44A-B476-C23BC1E44C5F}"/>
                </a:ext>
              </a:extLst>
            </p:cNvPr>
            <p:cNvSpPr txBox="1"/>
            <p:nvPr/>
          </p:nvSpPr>
          <p:spPr>
            <a:xfrm>
              <a:off x="2259255" y="2031268"/>
              <a:ext cx="1471614" cy="301322"/>
            </a:xfrm>
            <a:prstGeom prst="rect">
              <a:avLst/>
            </a:prstGeom>
            <a:noFill/>
          </p:spPr>
          <p:txBody>
            <a:bodyPr wrap="square" rtlCol="0">
              <a:spAutoFit/>
            </a:bodyPr>
            <a:lstStyle/>
            <a:p>
              <a:r>
                <a:rPr lang="en-US" altLang="zh-CN" dirty="0">
                  <a:latin typeface="Helvetica Neue Light" panose="02000403000000020004" pitchFamily="2" charset="0"/>
                  <a:ea typeface="Helvetica Neue Light" panose="02000403000000020004" pitchFamily="2" charset="0"/>
                </a:rPr>
                <a:t>Parallel region</a:t>
              </a:r>
              <a:endParaRPr lang="zh-CN" altLang="en-US" dirty="0">
                <a:latin typeface="Helvetica Neue Light" panose="02000403000000020004" pitchFamily="2" charset="0"/>
              </a:endParaRPr>
            </a:p>
          </p:txBody>
        </p:sp>
        <p:sp>
          <p:nvSpPr>
            <p:cNvPr id="54" name="文本框 67">
              <a:extLst>
                <a:ext uri="{FF2B5EF4-FFF2-40B4-BE49-F238E27FC236}">
                  <a16:creationId xmlns:a16="http://schemas.microsoft.com/office/drawing/2014/main" id="{406B5DA4-DF58-A34B-90EE-5DBD3104823C}"/>
                </a:ext>
              </a:extLst>
            </p:cNvPr>
            <p:cNvSpPr txBox="1"/>
            <p:nvPr/>
          </p:nvSpPr>
          <p:spPr>
            <a:xfrm>
              <a:off x="4076700" y="2038620"/>
              <a:ext cx="1471614" cy="301322"/>
            </a:xfrm>
            <a:prstGeom prst="rect">
              <a:avLst/>
            </a:prstGeom>
            <a:noFill/>
          </p:spPr>
          <p:txBody>
            <a:bodyPr wrap="square" rtlCol="0">
              <a:spAutoFit/>
            </a:bodyPr>
            <a:lstStyle/>
            <a:p>
              <a:pPr algn="ctr"/>
              <a:r>
                <a:rPr lang="en-US" altLang="zh-CN" dirty="0">
                  <a:latin typeface="Helvetica Neue Light" panose="02000403000000020004" pitchFamily="2" charset="0"/>
                  <a:ea typeface="Helvetica Neue Light" panose="02000403000000020004" pitchFamily="2" charset="0"/>
                </a:rPr>
                <a:t>Parallel region</a:t>
              </a:r>
              <a:endParaRPr lang="zh-CN" altLang="en-US" dirty="0">
                <a:latin typeface="Helvetica Neue Light" panose="02000403000000020004" pitchFamily="2" charset="0"/>
              </a:endParaRPr>
            </a:p>
          </p:txBody>
        </p:sp>
      </p:grpSp>
    </p:spTree>
    <p:extLst>
      <p:ext uri="{BB962C8B-B14F-4D97-AF65-F5344CB8AC3E}">
        <p14:creationId xmlns:p14="http://schemas.microsoft.com/office/powerpoint/2010/main" val="3812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D533C-592A-274C-993F-117629D510D0}"/>
              </a:ext>
            </a:extLst>
          </p:cNvPr>
          <p:cNvSpPr>
            <a:spLocks noGrp="1"/>
          </p:cNvSpPr>
          <p:nvPr>
            <p:ph type="title"/>
          </p:nvPr>
        </p:nvSpPr>
        <p:spPr/>
        <p:txBody>
          <a:bodyPr>
            <a:normAutofit/>
          </a:bodyPr>
          <a:lstStyle/>
          <a:p>
            <a:r>
              <a:rPr lang="en-US" altLang="zh-CN" sz="2800" dirty="0"/>
              <a:t>Elastic</a:t>
            </a:r>
            <a:r>
              <a:rPr lang="zh-CN" altLang="en-US" sz="2800" dirty="0"/>
              <a:t> </a:t>
            </a:r>
            <a:r>
              <a:rPr lang="en-US" altLang="zh-CN" sz="2800" dirty="0"/>
              <a:t>Memory</a:t>
            </a:r>
            <a:r>
              <a:rPr lang="zh-CN" altLang="en-US" sz="2800" dirty="0"/>
              <a:t> </a:t>
            </a:r>
            <a:r>
              <a:rPr lang="en-US" altLang="zh-CN" sz="2800" dirty="0"/>
              <a:t>–</a:t>
            </a:r>
            <a:r>
              <a:rPr lang="zh-CN" altLang="en-US" sz="2800" dirty="0"/>
              <a:t> </a:t>
            </a:r>
            <a:r>
              <a:rPr lang="en-US" altLang="zh-CN" sz="2800" dirty="0" err="1"/>
              <a:t>HotSpot</a:t>
            </a:r>
            <a:r>
              <a:rPr lang="zh-CN" altLang="en-US" sz="2800" dirty="0"/>
              <a:t> </a:t>
            </a:r>
            <a:r>
              <a:rPr lang="en-US" altLang="zh-CN" sz="2800" dirty="0"/>
              <a:t>Heap</a:t>
            </a:r>
            <a:r>
              <a:rPr lang="zh-CN" altLang="en-US" sz="2800" dirty="0"/>
              <a:t> </a:t>
            </a:r>
            <a:r>
              <a:rPr lang="en-US" altLang="zh-CN" sz="2800" dirty="0"/>
              <a:t>Management</a:t>
            </a:r>
            <a:endParaRPr lang="en-US" sz="2800" dirty="0"/>
          </a:p>
        </p:txBody>
      </p:sp>
      <p:sp>
        <p:nvSpPr>
          <p:cNvPr id="3" name="Content Placeholder 2">
            <a:extLst>
              <a:ext uri="{FF2B5EF4-FFF2-40B4-BE49-F238E27FC236}">
                <a16:creationId xmlns:a16="http://schemas.microsoft.com/office/drawing/2014/main" id="{256C6282-D706-A940-AEF5-871160497431}"/>
              </a:ext>
            </a:extLst>
          </p:cNvPr>
          <p:cNvSpPr>
            <a:spLocks noGrp="1"/>
          </p:cNvSpPr>
          <p:nvPr>
            <p:ph idx="1"/>
          </p:nvPr>
        </p:nvSpPr>
        <p:spPr/>
        <p:txBody>
          <a:bodyPr>
            <a:normAutofit/>
          </a:bodyPr>
          <a:lstStyle/>
          <a:p>
            <a:pPr>
              <a:lnSpc>
                <a:spcPct val="140000"/>
              </a:lnSpc>
            </a:pPr>
            <a:r>
              <a:rPr lang="en-US" dirty="0"/>
              <a:t>The structure of JVM heap</a:t>
            </a:r>
          </a:p>
          <a:p>
            <a:pPr>
              <a:lnSpc>
                <a:spcPct val="140000"/>
              </a:lnSpc>
            </a:pPr>
            <a:endParaRPr lang="en-US" dirty="0"/>
          </a:p>
          <a:p>
            <a:pPr>
              <a:lnSpc>
                <a:spcPct val="140000"/>
              </a:lnSpc>
            </a:pPr>
            <a:endParaRPr lang="en-US" dirty="0"/>
          </a:p>
          <a:p>
            <a:pPr>
              <a:lnSpc>
                <a:spcPct val="140000"/>
              </a:lnSpc>
            </a:pPr>
            <a:r>
              <a:rPr lang="en-US" dirty="0"/>
              <a:t>Adaptive heap sizing algorithm</a:t>
            </a:r>
          </a:p>
          <a:p>
            <a:pPr lvl="1">
              <a:lnSpc>
                <a:spcPct val="140000"/>
              </a:lnSpc>
            </a:pPr>
            <a:r>
              <a:rPr lang="en-US" altLang="zh-CN" dirty="0"/>
              <a:t>Dynamically</a:t>
            </a:r>
            <a:r>
              <a:rPr lang="zh-CN" altLang="en-US" dirty="0"/>
              <a:t> </a:t>
            </a:r>
            <a:r>
              <a:rPr lang="en-US" altLang="zh-CN" dirty="0"/>
              <a:t>change</a:t>
            </a:r>
            <a:r>
              <a:rPr lang="zh-CN" altLang="en-US" dirty="0"/>
              <a:t> </a:t>
            </a:r>
            <a:r>
              <a:rPr lang="en-US" altLang="zh-CN" dirty="0"/>
              <a:t>the</a:t>
            </a:r>
            <a:r>
              <a:rPr lang="zh-CN" altLang="en-US" dirty="0"/>
              <a:t> </a:t>
            </a:r>
            <a:r>
              <a:rPr lang="en-US" altLang="zh-CN" dirty="0"/>
              <a:t>committed</a:t>
            </a:r>
            <a:r>
              <a:rPr lang="zh-CN" altLang="en-US" dirty="0"/>
              <a:t> </a:t>
            </a:r>
            <a:r>
              <a:rPr lang="en-US" altLang="zh-CN" dirty="0"/>
              <a:t>size</a:t>
            </a:r>
          </a:p>
          <a:p>
            <a:pPr lvl="1">
              <a:lnSpc>
                <a:spcPct val="140000"/>
              </a:lnSpc>
            </a:pPr>
            <a:r>
              <a:rPr lang="en-US" altLang="zh-CN" dirty="0"/>
              <a:t>Expand</a:t>
            </a:r>
            <a:r>
              <a:rPr lang="zh-CN" altLang="en-US" dirty="0"/>
              <a:t> </a:t>
            </a:r>
            <a:r>
              <a:rPr lang="en-US" altLang="zh-CN" dirty="0"/>
              <a:t>or</a:t>
            </a:r>
            <a:r>
              <a:rPr lang="zh-CN" altLang="en-US" dirty="0"/>
              <a:t> </a:t>
            </a:r>
            <a:r>
              <a:rPr lang="en-US" altLang="zh-CN" dirty="0"/>
              <a:t>shrink</a:t>
            </a:r>
            <a:r>
              <a:rPr lang="zh-CN" altLang="en-US" dirty="0"/>
              <a:t> </a:t>
            </a:r>
            <a:r>
              <a:rPr lang="en-US" altLang="zh-CN" dirty="0"/>
              <a:t>the</a:t>
            </a:r>
            <a:r>
              <a:rPr lang="zh-CN" altLang="en-US" dirty="0"/>
              <a:t> </a:t>
            </a:r>
            <a:r>
              <a:rPr lang="en-US" altLang="zh-CN" dirty="0"/>
              <a:t>heap</a:t>
            </a:r>
            <a:r>
              <a:rPr lang="zh-CN" altLang="en-US" dirty="0"/>
              <a:t> </a:t>
            </a:r>
            <a:r>
              <a:rPr lang="en-US" altLang="zh-CN" dirty="0"/>
              <a:t>based</a:t>
            </a:r>
            <a:r>
              <a:rPr lang="zh-CN" altLang="en-US" dirty="0"/>
              <a:t> </a:t>
            </a:r>
            <a:r>
              <a:rPr lang="en-US" altLang="zh-CN" dirty="0"/>
              <a:t>on</a:t>
            </a:r>
            <a:r>
              <a:rPr lang="zh-CN" altLang="en-US" dirty="0"/>
              <a:t> </a:t>
            </a:r>
            <a:r>
              <a:rPr lang="en-US" altLang="zh-CN" dirty="0"/>
              <a:t>feedbacks</a:t>
            </a:r>
            <a:r>
              <a:rPr lang="zh-CN" altLang="en-US" dirty="0"/>
              <a:t> </a:t>
            </a:r>
            <a:r>
              <a:rPr lang="en-US" altLang="zh-CN" dirty="0"/>
              <a:t>of</a:t>
            </a:r>
            <a:r>
              <a:rPr lang="zh-CN" altLang="en-US" dirty="0"/>
              <a:t> </a:t>
            </a:r>
            <a:r>
              <a:rPr lang="en-US" altLang="zh-CN" dirty="0"/>
              <a:t>GCs.</a:t>
            </a:r>
            <a:endParaRPr lang="en-US" dirty="0"/>
          </a:p>
        </p:txBody>
      </p:sp>
      <p:sp>
        <p:nvSpPr>
          <p:cNvPr id="4" name="Slide Number Placeholder 3">
            <a:extLst>
              <a:ext uri="{FF2B5EF4-FFF2-40B4-BE49-F238E27FC236}">
                <a16:creationId xmlns:a16="http://schemas.microsoft.com/office/drawing/2014/main" id="{DFBB4ED5-7A8C-8E41-B66C-9473051AD921}"/>
              </a:ext>
            </a:extLst>
          </p:cNvPr>
          <p:cNvSpPr>
            <a:spLocks noGrp="1"/>
          </p:cNvSpPr>
          <p:nvPr>
            <p:ph type="sldNum" sz="quarter" idx="12"/>
          </p:nvPr>
        </p:nvSpPr>
        <p:spPr/>
        <p:txBody>
          <a:bodyPr/>
          <a:lstStyle/>
          <a:p>
            <a:fld id="{72E3C5E5-1620-704A-B1BC-D84381C5FEE1}" type="slidenum">
              <a:rPr lang="en-US" smtClean="0"/>
              <a:t>26</a:t>
            </a:fld>
            <a:endParaRPr lang="en-US"/>
          </a:p>
        </p:txBody>
      </p:sp>
      <p:grpSp>
        <p:nvGrpSpPr>
          <p:cNvPr id="16" name="Group 15">
            <a:extLst>
              <a:ext uri="{FF2B5EF4-FFF2-40B4-BE49-F238E27FC236}">
                <a16:creationId xmlns:a16="http://schemas.microsoft.com/office/drawing/2014/main" id="{E3FF4EAE-9CD5-FB46-94F6-25EFF7B0DE64}"/>
              </a:ext>
            </a:extLst>
          </p:cNvPr>
          <p:cNvGrpSpPr/>
          <p:nvPr/>
        </p:nvGrpSpPr>
        <p:grpSpPr>
          <a:xfrm>
            <a:off x="2140225" y="2411894"/>
            <a:ext cx="4863549" cy="1537415"/>
            <a:chOff x="2140225" y="2411894"/>
            <a:chExt cx="4863549" cy="1537415"/>
          </a:xfrm>
        </p:grpSpPr>
        <p:grpSp>
          <p:nvGrpSpPr>
            <p:cNvPr id="8" name="Group 7">
              <a:extLst>
                <a:ext uri="{FF2B5EF4-FFF2-40B4-BE49-F238E27FC236}">
                  <a16:creationId xmlns:a16="http://schemas.microsoft.com/office/drawing/2014/main" id="{21438E73-E447-EC47-AB6E-3BF93A1D8B9D}"/>
                </a:ext>
              </a:extLst>
            </p:cNvPr>
            <p:cNvGrpSpPr/>
            <p:nvPr/>
          </p:nvGrpSpPr>
          <p:grpSpPr>
            <a:xfrm>
              <a:off x="2140226" y="2411894"/>
              <a:ext cx="4863548" cy="715618"/>
              <a:chOff x="967409" y="2637182"/>
              <a:chExt cx="3750365" cy="901148"/>
            </a:xfrm>
          </p:grpSpPr>
          <p:sp>
            <p:nvSpPr>
              <p:cNvPr id="5" name="Rectangle 4">
                <a:extLst>
                  <a:ext uri="{FF2B5EF4-FFF2-40B4-BE49-F238E27FC236}">
                    <a16:creationId xmlns:a16="http://schemas.microsoft.com/office/drawing/2014/main" id="{F11F7258-21F8-5649-8DC7-4D514B987E34}"/>
                  </a:ext>
                </a:extLst>
              </p:cNvPr>
              <p:cNvSpPr/>
              <p:nvPr/>
            </p:nvSpPr>
            <p:spPr>
              <a:xfrm>
                <a:off x="967409" y="2637183"/>
                <a:ext cx="1643269" cy="90114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Used</a:t>
                </a:r>
              </a:p>
            </p:txBody>
          </p:sp>
          <p:sp>
            <p:nvSpPr>
              <p:cNvPr id="6" name="Rectangle 5">
                <a:extLst>
                  <a:ext uri="{FF2B5EF4-FFF2-40B4-BE49-F238E27FC236}">
                    <a16:creationId xmlns:a16="http://schemas.microsoft.com/office/drawing/2014/main" id="{12E95CF9-D765-9E4A-AD5D-5F265F4BC8C1}"/>
                  </a:ext>
                </a:extLst>
              </p:cNvPr>
              <p:cNvSpPr/>
              <p:nvPr/>
            </p:nvSpPr>
            <p:spPr>
              <a:xfrm>
                <a:off x="2610678" y="2637182"/>
                <a:ext cx="821635" cy="90114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EF15DC-C89A-F64D-BA92-7AC21FCEB8B5}"/>
                  </a:ext>
                </a:extLst>
              </p:cNvPr>
              <p:cNvSpPr/>
              <p:nvPr/>
            </p:nvSpPr>
            <p:spPr>
              <a:xfrm>
                <a:off x="3432313" y="2637182"/>
                <a:ext cx="1285461" cy="9011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Free</a:t>
                </a:r>
              </a:p>
            </p:txBody>
          </p:sp>
        </p:grpSp>
        <p:cxnSp>
          <p:nvCxnSpPr>
            <p:cNvPr id="10" name="Straight Arrow Connector 9">
              <a:extLst>
                <a:ext uri="{FF2B5EF4-FFF2-40B4-BE49-F238E27FC236}">
                  <a16:creationId xmlns:a16="http://schemas.microsoft.com/office/drawing/2014/main" id="{06A6CE0A-B23F-9F42-9798-4439F0A62ACB}"/>
                </a:ext>
              </a:extLst>
            </p:cNvPr>
            <p:cNvCxnSpPr>
              <a:cxnSpLocks/>
            </p:cNvCxnSpPr>
            <p:nvPr/>
          </p:nvCxnSpPr>
          <p:spPr>
            <a:xfrm>
              <a:off x="2140226" y="3286538"/>
              <a:ext cx="3196537" cy="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4D4143-B33C-3740-8F2B-8500FCFE5F66}"/>
                </a:ext>
              </a:extLst>
            </p:cNvPr>
            <p:cNvSpPr txBox="1"/>
            <p:nvPr/>
          </p:nvSpPr>
          <p:spPr>
            <a:xfrm>
              <a:off x="3091522" y="3262447"/>
              <a:ext cx="1293944"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Committed</a:t>
              </a:r>
            </a:p>
          </p:txBody>
        </p:sp>
        <p:cxnSp>
          <p:nvCxnSpPr>
            <p:cNvPr id="13" name="Straight Arrow Connector 12">
              <a:extLst>
                <a:ext uri="{FF2B5EF4-FFF2-40B4-BE49-F238E27FC236}">
                  <a16:creationId xmlns:a16="http://schemas.microsoft.com/office/drawing/2014/main" id="{3F4C51F7-EC30-5448-ABB8-B789D251FBCD}"/>
                </a:ext>
              </a:extLst>
            </p:cNvPr>
            <p:cNvCxnSpPr>
              <a:cxnSpLocks/>
            </p:cNvCxnSpPr>
            <p:nvPr/>
          </p:nvCxnSpPr>
          <p:spPr>
            <a:xfrm>
              <a:off x="2140225" y="3598648"/>
              <a:ext cx="4863549" cy="0"/>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8AD9E6F-E633-464F-9A7A-01F5E8FCD1A8}"/>
                </a:ext>
              </a:extLst>
            </p:cNvPr>
            <p:cNvSpPr txBox="1"/>
            <p:nvPr/>
          </p:nvSpPr>
          <p:spPr>
            <a:xfrm>
              <a:off x="4042818" y="3579977"/>
              <a:ext cx="1122423" cy="369332"/>
            </a:xfrm>
            <a:prstGeom prst="rect">
              <a:avLst/>
            </a:prstGeom>
            <a:noFill/>
          </p:spPr>
          <p:txBody>
            <a:bodyPr wrap="none" rtlCol="0">
              <a:spAutoFit/>
            </a:bodyPr>
            <a:lstStyle/>
            <a:p>
              <a:r>
                <a:rPr lang="en-US" b="1" dirty="0">
                  <a:solidFill>
                    <a:srgbClr val="C00000"/>
                  </a:solidFill>
                  <a:latin typeface="Helvetica Neue Light" panose="02000403000000020004" pitchFamily="2" charset="0"/>
                  <a:ea typeface="Helvetica Neue Light" panose="02000403000000020004" pitchFamily="2" charset="0"/>
                </a:rPr>
                <a:t>Reserved</a:t>
              </a:r>
            </a:p>
          </p:txBody>
        </p:sp>
      </p:grpSp>
    </p:spTree>
    <p:extLst>
      <p:ext uri="{BB962C8B-B14F-4D97-AF65-F5344CB8AC3E}">
        <p14:creationId xmlns:p14="http://schemas.microsoft.com/office/powerpoint/2010/main" val="87168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D587C-3194-B440-90AD-2CBB0D310847}"/>
              </a:ext>
            </a:extLst>
          </p:cNvPr>
          <p:cNvSpPr>
            <a:spLocks noGrp="1"/>
          </p:cNvSpPr>
          <p:nvPr>
            <p:ph type="title"/>
          </p:nvPr>
        </p:nvSpPr>
        <p:spPr/>
        <p:txBody>
          <a:bodyPr/>
          <a:lstStyle/>
          <a:p>
            <a:r>
              <a:rPr lang="en-US" altLang="zh-CN" dirty="0"/>
              <a:t>Elastic</a:t>
            </a:r>
            <a:r>
              <a:rPr lang="zh-CN" altLang="en-US" dirty="0"/>
              <a:t> </a:t>
            </a:r>
            <a:r>
              <a:rPr lang="en-US" altLang="zh-CN" dirty="0"/>
              <a:t>Memory</a:t>
            </a:r>
            <a:r>
              <a:rPr lang="zh-CN" altLang="en-US" dirty="0"/>
              <a:t> </a:t>
            </a:r>
            <a:r>
              <a:rPr lang="en-US" altLang="zh-CN" dirty="0"/>
              <a:t>–</a:t>
            </a:r>
            <a:r>
              <a:rPr lang="zh-CN" altLang="en-US" dirty="0"/>
              <a:t> </a:t>
            </a:r>
            <a:r>
              <a:rPr lang="en-US" altLang="zh-CN" dirty="0"/>
              <a:t>cont’d</a:t>
            </a:r>
            <a:endParaRPr lang="en-US" dirty="0"/>
          </a:p>
        </p:txBody>
      </p:sp>
      <p:sp>
        <p:nvSpPr>
          <p:cNvPr id="3" name="Content Placeholder 2">
            <a:extLst>
              <a:ext uri="{FF2B5EF4-FFF2-40B4-BE49-F238E27FC236}">
                <a16:creationId xmlns:a16="http://schemas.microsoft.com/office/drawing/2014/main" id="{48938479-FA9B-7A46-92A9-49CFBF9A766E}"/>
              </a:ext>
            </a:extLst>
          </p:cNvPr>
          <p:cNvSpPr>
            <a:spLocks noGrp="1"/>
          </p:cNvSpPr>
          <p:nvPr>
            <p:ph idx="1"/>
          </p:nvPr>
        </p:nvSpPr>
        <p:spPr/>
        <p:txBody>
          <a:bodyPr/>
          <a:lstStyle/>
          <a:p>
            <a:r>
              <a:rPr lang="en-US" altLang="zh-CN" dirty="0"/>
              <a:t>Scale</a:t>
            </a:r>
            <a:r>
              <a:rPr lang="zh-CN" altLang="en-US" dirty="0"/>
              <a:t> </a:t>
            </a:r>
            <a:r>
              <a:rPr lang="en-US" altLang="zh-CN" dirty="0"/>
              <a:t>up</a:t>
            </a:r>
          </a:p>
          <a:p>
            <a:pPr lvl="1"/>
            <a:r>
              <a:rPr lang="en-US" altLang="zh-CN" dirty="0"/>
              <a:t>Set</a:t>
            </a:r>
            <a:r>
              <a:rPr lang="zh-CN" altLang="en-US" dirty="0"/>
              <a:t> </a:t>
            </a:r>
            <a:r>
              <a:rPr lang="en-US" altLang="zh-CN" dirty="0"/>
              <a:t>reserved</a:t>
            </a:r>
            <a:r>
              <a:rPr lang="zh-CN" altLang="en-US" dirty="0"/>
              <a:t> </a:t>
            </a:r>
            <a:r>
              <a:rPr lang="en-US" altLang="zh-CN" dirty="0"/>
              <a:t>memory</a:t>
            </a:r>
            <a:r>
              <a:rPr lang="zh-CN" altLang="en-US" dirty="0"/>
              <a:t> </a:t>
            </a:r>
            <a:r>
              <a:rPr lang="en-US" altLang="zh-CN" dirty="0"/>
              <a:t>to</a:t>
            </a:r>
            <a:r>
              <a:rPr lang="zh-CN" altLang="en-US" dirty="0"/>
              <a:t> </a:t>
            </a:r>
            <a:r>
              <a:rPr lang="en-US" altLang="zh-CN" dirty="0"/>
              <a:t>effective</a:t>
            </a:r>
            <a:r>
              <a:rPr lang="zh-CN" altLang="en-US" dirty="0"/>
              <a:t> </a:t>
            </a:r>
            <a:r>
              <a:rPr lang="en-US" altLang="zh-CN" dirty="0"/>
              <a:t>memory</a:t>
            </a:r>
            <a:r>
              <a:rPr lang="zh-CN" altLang="en-US" dirty="0"/>
              <a:t> </a:t>
            </a:r>
            <a:r>
              <a:rPr lang="en-US" altLang="zh-CN" dirty="0"/>
              <a:t>and</a:t>
            </a:r>
            <a:r>
              <a:rPr lang="zh-CN" altLang="en-US" dirty="0"/>
              <a:t> </a:t>
            </a:r>
            <a:r>
              <a:rPr lang="en-US" altLang="zh-CN" dirty="0"/>
              <a:t>rely</a:t>
            </a:r>
            <a:r>
              <a:rPr lang="zh-CN" altLang="en-US" dirty="0"/>
              <a:t> </a:t>
            </a:r>
            <a:r>
              <a:rPr lang="en-US" altLang="zh-CN" dirty="0"/>
              <a:t>on</a:t>
            </a:r>
            <a:r>
              <a:rPr lang="zh-CN" altLang="en-US" dirty="0"/>
              <a:t> </a:t>
            </a:r>
            <a:r>
              <a:rPr lang="en-US" altLang="zh-CN" dirty="0"/>
              <a:t>the</a:t>
            </a:r>
            <a:r>
              <a:rPr lang="zh-CN" altLang="en-US" dirty="0"/>
              <a:t> </a:t>
            </a:r>
            <a:r>
              <a:rPr lang="en-US" altLang="zh-CN" dirty="0"/>
              <a:t>sizing</a:t>
            </a:r>
            <a:r>
              <a:rPr lang="zh-CN" altLang="en-US" dirty="0"/>
              <a:t> </a:t>
            </a:r>
            <a:r>
              <a:rPr lang="en-US" altLang="zh-CN" dirty="0"/>
              <a:t>algorithm</a:t>
            </a:r>
            <a:r>
              <a:rPr lang="zh-CN" altLang="en-US" dirty="0"/>
              <a:t> </a:t>
            </a:r>
            <a:r>
              <a:rPr lang="en-US" altLang="zh-CN" dirty="0"/>
              <a:t>to</a:t>
            </a:r>
            <a:r>
              <a:rPr lang="zh-CN" altLang="en-US" dirty="0"/>
              <a:t> </a:t>
            </a:r>
            <a:r>
              <a:rPr lang="en-US" altLang="zh-CN" dirty="0"/>
              <a:t>expand</a:t>
            </a:r>
            <a:r>
              <a:rPr lang="zh-CN" altLang="en-US" dirty="0"/>
              <a:t> </a:t>
            </a:r>
            <a:r>
              <a:rPr lang="en-US" altLang="zh-CN" dirty="0"/>
              <a:t>committed</a:t>
            </a:r>
            <a:r>
              <a:rPr lang="zh-CN" altLang="en-US" dirty="0"/>
              <a:t> </a:t>
            </a:r>
            <a:r>
              <a:rPr lang="en-US" altLang="zh-CN" dirty="0"/>
              <a:t>space</a:t>
            </a:r>
          </a:p>
          <a:p>
            <a:r>
              <a:rPr lang="en-US" altLang="zh-CN" dirty="0"/>
              <a:t>Scale</a:t>
            </a:r>
            <a:r>
              <a:rPr lang="zh-CN" altLang="en-US" dirty="0"/>
              <a:t> </a:t>
            </a:r>
            <a:r>
              <a:rPr lang="en-US" altLang="zh-CN" dirty="0"/>
              <a:t>down</a:t>
            </a:r>
          </a:p>
          <a:p>
            <a:pPr lvl="1"/>
            <a:r>
              <a:rPr lang="en-US" altLang="zh-CN" dirty="0"/>
              <a:t>Trigger</a:t>
            </a:r>
            <a:r>
              <a:rPr lang="zh-CN" altLang="en-US" dirty="0"/>
              <a:t> </a:t>
            </a:r>
            <a:r>
              <a:rPr lang="en-US" altLang="zh-CN" dirty="0"/>
              <a:t>GC</a:t>
            </a:r>
            <a:r>
              <a:rPr lang="zh-CN" altLang="en-US" dirty="0"/>
              <a:t> </a:t>
            </a:r>
            <a:r>
              <a:rPr lang="en-US" altLang="zh-CN" dirty="0"/>
              <a:t>to</a:t>
            </a:r>
            <a:r>
              <a:rPr lang="zh-CN" altLang="en-US" dirty="0"/>
              <a:t> </a:t>
            </a:r>
            <a:r>
              <a:rPr lang="en-US" altLang="zh-CN" dirty="0"/>
              <a:t>free</a:t>
            </a:r>
            <a:r>
              <a:rPr lang="zh-CN" altLang="en-US" dirty="0"/>
              <a:t> </a:t>
            </a:r>
            <a:r>
              <a:rPr lang="en-US" altLang="zh-CN" dirty="0"/>
              <a:t>memory</a:t>
            </a:r>
            <a:r>
              <a:rPr lang="zh-CN" altLang="en-US" dirty="0"/>
              <a:t> </a:t>
            </a:r>
            <a:r>
              <a:rPr lang="en-US" altLang="zh-CN" dirty="0"/>
              <a:t>if:</a:t>
            </a:r>
            <a:r>
              <a:rPr lang="zh-CN" altLang="en-US" dirty="0"/>
              <a:t> </a:t>
            </a:r>
            <a:r>
              <a:rPr lang="en-US" altLang="zh-CN" dirty="0">
                <a:solidFill>
                  <a:srgbClr val="0432FF"/>
                </a:solidFill>
              </a:rPr>
              <a:t>1)</a:t>
            </a:r>
            <a:r>
              <a:rPr lang="zh-CN" altLang="en-US" dirty="0">
                <a:solidFill>
                  <a:srgbClr val="0432FF"/>
                </a:solidFill>
              </a:rPr>
              <a:t> </a:t>
            </a:r>
            <a:r>
              <a:rPr lang="en-US" altLang="zh-CN" dirty="0"/>
              <a:t>new</a:t>
            </a:r>
            <a:r>
              <a:rPr lang="zh-CN" altLang="en-US" dirty="0"/>
              <a:t> </a:t>
            </a:r>
            <a:r>
              <a:rPr lang="en-US" altLang="zh-CN" dirty="0"/>
              <a:t>memory</a:t>
            </a:r>
            <a:r>
              <a:rPr lang="zh-CN" altLang="en-US" dirty="0"/>
              <a:t> </a:t>
            </a:r>
            <a:r>
              <a:rPr lang="en-US" altLang="zh-CN" dirty="0"/>
              <a:t>size</a:t>
            </a:r>
            <a:r>
              <a:rPr lang="zh-CN" altLang="en-US" dirty="0"/>
              <a:t> </a:t>
            </a:r>
            <a:r>
              <a:rPr lang="en-US" altLang="zh-CN" dirty="0"/>
              <a:t>is</a:t>
            </a:r>
            <a:r>
              <a:rPr lang="zh-CN" altLang="en-US" dirty="0"/>
              <a:t> </a:t>
            </a:r>
            <a:r>
              <a:rPr lang="en-US" altLang="zh-CN" dirty="0"/>
              <a:t>smaller</a:t>
            </a:r>
            <a:r>
              <a:rPr lang="zh-CN" altLang="en-US" dirty="0"/>
              <a:t> </a:t>
            </a:r>
            <a:r>
              <a:rPr lang="en-US" altLang="zh-CN" dirty="0"/>
              <a:t>than</a:t>
            </a:r>
            <a:r>
              <a:rPr lang="zh-CN" altLang="en-US" dirty="0"/>
              <a:t> </a:t>
            </a:r>
            <a:r>
              <a:rPr lang="en-US" altLang="zh-CN" dirty="0"/>
              <a:t>used</a:t>
            </a:r>
            <a:r>
              <a:rPr lang="zh-CN" altLang="en-US" dirty="0"/>
              <a:t> </a:t>
            </a:r>
            <a:r>
              <a:rPr lang="en-US" altLang="zh-CN" dirty="0"/>
              <a:t>and</a:t>
            </a:r>
            <a:r>
              <a:rPr lang="zh-CN" altLang="en-US" dirty="0"/>
              <a:t> </a:t>
            </a:r>
            <a:r>
              <a:rPr lang="en-US" altLang="zh-CN" dirty="0">
                <a:solidFill>
                  <a:srgbClr val="0432FF"/>
                </a:solidFill>
              </a:rPr>
              <a:t>2)</a:t>
            </a:r>
            <a:r>
              <a:rPr lang="zh-CN" altLang="en-US" dirty="0">
                <a:solidFill>
                  <a:srgbClr val="0432FF"/>
                </a:solidFill>
              </a:rPr>
              <a:t> </a:t>
            </a:r>
            <a:r>
              <a:rPr lang="en-US" altLang="zh-CN" dirty="0"/>
              <a:t>adjustment</a:t>
            </a:r>
            <a:r>
              <a:rPr lang="zh-CN" altLang="en-US" dirty="0"/>
              <a:t> </a:t>
            </a:r>
            <a:r>
              <a:rPr lang="en-US" altLang="zh-CN" dirty="0"/>
              <a:t>is</a:t>
            </a:r>
            <a:r>
              <a:rPr lang="zh-CN" altLang="en-US" dirty="0"/>
              <a:t> </a:t>
            </a:r>
            <a:r>
              <a:rPr lang="en-US" altLang="zh-CN" dirty="0"/>
              <a:t>needed</a:t>
            </a:r>
            <a:r>
              <a:rPr lang="zh-CN" altLang="en-US" dirty="0"/>
              <a:t> </a:t>
            </a:r>
            <a:r>
              <a:rPr lang="en-US" altLang="zh-CN" dirty="0"/>
              <a:t>to</a:t>
            </a:r>
            <a:r>
              <a:rPr lang="zh-CN" altLang="en-US" dirty="0"/>
              <a:t> </a:t>
            </a:r>
            <a:r>
              <a:rPr lang="en-US" altLang="zh-CN" dirty="0"/>
              <a:t>maintain</a:t>
            </a:r>
            <a:r>
              <a:rPr lang="zh-CN" altLang="en-US" dirty="0"/>
              <a:t> </a:t>
            </a:r>
            <a:r>
              <a:rPr lang="en-US" altLang="zh-CN" dirty="0"/>
              <a:t>the</a:t>
            </a:r>
            <a:r>
              <a:rPr lang="zh-CN" altLang="en-US" dirty="0"/>
              <a:t> </a:t>
            </a:r>
            <a:r>
              <a:rPr lang="en-US" altLang="zh-CN" dirty="0"/>
              <a:t>ratio</a:t>
            </a:r>
            <a:r>
              <a:rPr lang="zh-CN" altLang="en-US" dirty="0"/>
              <a:t> </a:t>
            </a:r>
            <a:r>
              <a:rPr lang="en-US" altLang="zh-CN" dirty="0"/>
              <a:t>of</a:t>
            </a:r>
            <a:r>
              <a:rPr lang="zh-CN" altLang="en-US" dirty="0"/>
              <a:t> </a:t>
            </a:r>
            <a:r>
              <a:rPr lang="en-US" altLang="zh-CN" dirty="0"/>
              <a:t>young</a:t>
            </a:r>
          </a:p>
          <a:p>
            <a:pPr marL="457200" lvl="1" indent="0">
              <a:buNone/>
            </a:pPr>
            <a:r>
              <a:rPr lang="zh-CN" altLang="en-US" dirty="0"/>
              <a:t>   </a:t>
            </a:r>
            <a:r>
              <a:rPr lang="en-US" altLang="zh-CN" dirty="0"/>
              <a:t>and</a:t>
            </a:r>
            <a:r>
              <a:rPr lang="zh-CN" altLang="en-US" dirty="0"/>
              <a:t> </a:t>
            </a:r>
            <a:r>
              <a:rPr lang="en-US" altLang="zh-CN" dirty="0"/>
              <a:t>old</a:t>
            </a:r>
            <a:r>
              <a:rPr lang="zh-CN" altLang="en-US" dirty="0"/>
              <a:t> </a:t>
            </a:r>
            <a:r>
              <a:rPr lang="en-US" altLang="zh-CN" dirty="0"/>
              <a:t>generations</a:t>
            </a:r>
            <a:endParaRPr lang="en-US" dirty="0"/>
          </a:p>
        </p:txBody>
      </p:sp>
      <p:sp>
        <p:nvSpPr>
          <p:cNvPr id="4" name="Slide Number Placeholder 3">
            <a:extLst>
              <a:ext uri="{FF2B5EF4-FFF2-40B4-BE49-F238E27FC236}">
                <a16:creationId xmlns:a16="http://schemas.microsoft.com/office/drawing/2014/main" id="{C8D2FEBA-CFB3-F14C-86BA-EC9B82C02E52}"/>
              </a:ext>
            </a:extLst>
          </p:cNvPr>
          <p:cNvSpPr>
            <a:spLocks noGrp="1"/>
          </p:cNvSpPr>
          <p:nvPr>
            <p:ph type="sldNum" sz="quarter" idx="12"/>
          </p:nvPr>
        </p:nvSpPr>
        <p:spPr/>
        <p:txBody>
          <a:bodyPr/>
          <a:lstStyle/>
          <a:p>
            <a:fld id="{72E3C5E5-1620-704A-B1BC-D84381C5FEE1}" type="slidenum">
              <a:rPr lang="en-US" smtClean="0"/>
              <a:t>27</a:t>
            </a:fld>
            <a:endParaRPr lang="en-US"/>
          </a:p>
        </p:txBody>
      </p:sp>
      <p:pic>
        <p:nvPicPr>
          <p:cNvPr id="5" name="图片 3">
            <a:extLst>
              <a:ext uri="{FF2B5EF4-FFF2-40B4-BE49-F238E27FC236}">
                <a16:creationId xmlns:a16="http://schemas.microsoft.com/office/drawing/2014/main" id="{AA0B73A9-9BD5-0D4A-B2A1-4D2B22A65035}"/>
              </a:ext>
            </a:extLst>
          </p:cNvPr>
          <p:cNvPicPr>
            <a:picLocks noChangeAspect="1"/>
          </p:cNvPicPr>
          <p:nvPr/>
        </p:nvPicPr>
        <p:blipFill>
          <a:blip r:embed="rId3"/>
          <a:stretch>
            <a:fillRect/>
          </a:stretch>
        </p:blipFill>
        <p:spPr>
          <a:xfrm>
            <a:off x="4965454" y="4884578"/>
            <a:ext cx="4178546" cy="1973422"/>
          </a:xfrm>
          <a:prstGeom prst="rect">
            <a:avLst/>
          </a:prstGeom>
        </p:spPr>
      </p:pic>
    </p:spTree>
    <p:extLst>
      <p:ext uri="{BB962C8B-B14F-4D97-AF65-F5344CB8AC3E}">
        <p14:creationId xmlns:p14="http://schemas.microsoft.com/office/powerpoint/2010/main" val="562540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14400" y="607481"/>
            <a:ext cx="7057293" cy="646331"/>
          </a:xfrm>
          <a:prstGeom prst="rect">
            <a:avLst/>
          </a:prstGeom>
        </p:spPr>
        <p:txBody>
          <a:bodyPr wrap="square">
            <a:spAutoFit/>
          </a:bodyPr>
          <a:lstStyle/>
          <a:p>
            <a:pPr algn="ctr"/>
            <a:r>
              <a:rPr lang="en-US" altLang="zh-CN" sz="3600" dirty="0">
                <a:latin typeface="Helvetica Neue" panose="02000503000000020004" pitchFamily="2" charset="0"/>
                <a:ea typeface="Helvetica Neue" panose="02000503000000020004" pitchFamily="2" charset="0"/>
                <a:cs typeface="Helvetica Neue" panose="02000503000000020004" pitchFamily="2" charset="0"/>
              </a:rPr>
              <a:t>Evaluation</a:t>
            </a:r>
          </a:p>
        </p:txBody>
      </p:sp>
      <p:sp>
        <p:nvSpPr>
          <p:cNvPr id="4" name="文本框 3"/>
          <p:cNvSpPr txBox="1"/>
          <p:nvPr/>
        </p:nvSpPr>
        <p:spPr>
          <a:xfrm>
            <a:off x="707537" y="1408996"/>
            <a:ext cx="2813539" cy="369332"/>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Experimental Settings</a:t>
            </a:r>
            <a:endParaRPr lang="zh-CN" altLang="en-US" dirty="0">
              <a:latin typeface="Helvetica Neue" panose="02000503000000020004" pitchFamily="2" charset="0"/>
              <a:cs typeface="Helvetica Neue" panose="02000503000000020004" pitchFamily="2"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3642816309"/>
              </p:ext>
            </p:extLst>
          </p:nvPr>
        </p:nvGraphicFramePr>
        <p:xfrm>
          <a:off x="707537" y="1799682"/>
          <a:ext cx="7264156" cy="3708400"/>
        </p:xfrm>
        <a:graphic>
          <a:graphicData uri="http://schemas.openxmlformats.org/drawingml/2006/table">
            <a:tbl>
              <a:tblPr firstRow="1" bandRow="1">
                <a:tableStyleId>{5C22544A-7EE6-4342-B048-85BDC9FD1C3A}</a:tableStyleId>
              </a:tblPr>
              <a:tblGrid>
                <a:gridCol w="1816039">
                  <a:extLst>
                    <a:ext uri="{9D8B030D-6E8A-4147-A177-3AD203B41FA5}">
                      <a16:colId xmlns:a16="http://schemas.microsoft.com/office/drawing/2014/main" val="3940108172"/>
                    </a:ext>
                  </a:extLst>
                </a:gridCol>
                <a:gridCol w="5448117">
                  <a:extLst>
                    <a:ext uri="{9D8B030D-6E8A-4147-A177-3AD203B41FA5}">
                      <a16:colId xmlns:a16="http://schemas.microsoft.com/office/drawing/2014/main" val="646252936"/>
                    </a:ext>
                  </a:extLst>
                </a:gridCol>
              </a:tblGrid>
              <a:tr h="370840">
                <a:tc gridSpan="2">
                  <a:txBody>
                    <a:bodyPr/>
                    <a:lstStyle/>
                    <a:p>
                      <a:pPr algn="ctr"/>
                      <a:r>
                        <a:rPr lang="en-US" altLang="zh-CN" sz="1800" b="1" i="0" dirty="0">
                          <a:solidFill>
                            <a:schemeClr val="tx1"/>
                          </a:solidFill>
                          <a:latin typeface="Helvetica Neue Light" panose="02000403000000020004" pitchFamily="2" charset="0"/>
                          <a:ea typeface="Helvetica Neue Light" panose="02000403000000020004" pitchFamily="2" charset="0"/>
                        </a:rPr>
                        <a:t>Hardware</a:t>
                      </a:r>
                      <a:endParaRPr lang="zh-CN" altLang="en-US" sz="1800" b="1" i="0" dirty="0">
                        <a:solidFill>
                          <a:schemeClr val="tx1"/>
                        </a:solidFill>
                        <a:latin typeface="Helvetica Neue Light" panose="02000403000000020004" pitchFamily="2" charset="0"/>
                      </a:endParaRPr>
                    </a:p>
                  </a:txBody>
                  <a:tcPr>
                    <a:solidFill>
                      <a:schemeClr val="bg1">
                        <a:lumMod val="85000"/>
                      </a:schemeClr>
                    </a:solidFill>
                  </a:tcPr>
                </a:tc>
                <a:tc hMerge="1">
                  <a:txBody>
                    <a:bodyPr/>
                    <a:lstStyle/>
                    <a:p>
                      <a:pPr algn="ctr"/>
                      <a:endParaRPr lang="zh-CN" altLang="en-US" dirty="0">
                        <a:solidFill>
                          <a:schemeClr val="tx1"/>
                        </a:solidFill>
                      </a:endParaRPr>
                    </a:p>
                  </a:txBody>
                  <a:tcPr>
                    <a:solidFill>
                      <a:schemeClr val="bg1">
                        <a:lumMod val="85000"/>
                      </a:schemeClr>
                    </a:solidFill>
                  </a:tcPr>
                </a:tc>
                <a:extLst>
                  <a:ext uri="{0D108BD9-81ED-4DB2-BD59-A6C34878D82A}">
                    <a16:rowId xmlns:a16="http://schemas.microsoft.com/office/drawing/2014/main" val="2759849694"/>
                  </a:ext>
                </a:extLst>
              </a:tr>
              <a:tr h="370840">
                <a:tc>
                  <a:txBody>
                    <a:bodyPr/>
                    <a:lstStyle/>
                    <a:p>
                      <a:pPr algn="ctr"/>
                      <a:r>
                        <a:rPr lang="en-US" altLang="zh-CN" sz="1600" b="0" i="0" dirty="0">
                          <a:solidFill>
                            <a:schemeClr val="tx1"/>
                          </a:solidFill>
                          <a:latin typeface="Helvetica Neue Light" panose="02000403000000020004" pitchFamily="2" charset="0"/>
                          <a:ea typeface="Helvetica Neue Light" panose="02000403000000020004" pitchFamily="2" charset="0"/>
                        </a:rPr>
                        <a:t>Server</a:t>
                      </a:r>
                      <a:endParaRPr lang="zh-CN" altLang="en-US" sz="1600" b="0" i="0" dirty="0">
                        <a:solidFill>
                          <a:schemeClr val="tx1"/>
                        </a:solidFill>
                        <a:latin typeface="Helvetica Neue Light" panose="02000403000000020004" pitchFamily="2" charset="0"/>
                      </a:endParaRPr>
                    </a:p>
                  </a:txBody>
                  <a:tcPr>
                    <a:solidFill>
                      <a:schemeClr val="bg1">
                        <a:lumMod val="95000"/>
                      </a:schemeClr>
                    </a:solidFill>
                  </a:tcPr>
                </a:tc>
                <a:tc>
                  <a:txBody>
                    <a:bodyPr/>
                    <a:lstStyle/>
                    <a:p>
                      <a:pPr algn="ctr"/>
                      <a:r>
                        <a:rPr lang="en-US" altLang="zh-CN" sz="1600" b="0" i="0" u="none" strike="noStrike" kern="1200" baseline="0" dirty="0">
                          <a:solidFill>
                            <a:schemeClr val="tx1"/>
                          </a:solidFill>
                          <a:latin typeface="Helvetica Neue Light" panose="02000403000000020004" pitchFamily="2" charset="0"/>
                          <a:ea typeface="Helvetica Neue Light" panose="02000403000000020004" pitchFamily="2" charset="0"/>
                          <a:cs typeface="+mn-cs"/>
                        </a:rPr>
                        <a:t>PowerEdge R730</a:t>
                      </a:r>
                      <a:endParaRPr lang="zh-CN" altLang="en-US" sz="1600" b="0" i="0" dirty="0">
                        <a:solidFill>
                          <a:schemeClr val="tx1"/>
                        </a:solidFill>
                        <a:latin typeface="Helvetica Neue Light" panose="02000403000000020004" pitchFamily="2" charset="0"/>
                      </a:endParaRPr>
                    </a:p>
                  </a:txBody>
                  <a:tcPr>
                    <a:solidFill>
                      <a:schemeClr val="bg1">
                        <a:lumMod val="95000"/>
                      </a:schemeClr>
                    </a:solidFill>
                  </a:tcPr>
                </a:tc>
                <a:extLst>
                  <a:ext uri="{0D108BD9-81ED-4DB2-BD59-A6C34878D82A}">
                    <a16:rowId xmlns:a16="http://schemas.microsoft.com/office/drawing/2014/main" val="1796698471"/>
                  </a:ext>
                </a:extLst>
              </a:tr>
              <a:tr h="370840">
                <a:tc>
                  <a:txBody>
                    <a:bodyPr/>
                    <a:lstStyle/>
                    <a:p>
                      <a:pPr algn="ctr"/>
                      <a:r>
                        <a:rPr lang="en-US" altLang="zh-CN" sz="1600" b="0" i="0" dirty="0">
                          <a:solidFill>
                            <a:schemeClr val="tx1"/>
                          </a:solidFill>
                          <a:latin typeface="Helvetica Neue Light" panose="02000403000000020004" pitchFamily="2" charset="0"/>
                          <a:ea typeface="Helvetica Neue Light" panose="02000403000000020004" pitchFamily="2" charset="0"/>
                        </a:rPr>
                        <a:t>CPU</a:t>
                      </a:r>
                      <a:endParaRPr lang="zh-CN" altLang="en-US" sz="1600" b="0" i="0" dirty="0">
                        <a:solidFill>
                          <a:schemeClr val="tx1"/>
                        </a:solidFill>
                        <a:latin typeface="Helvetica Neue Light" panose="02000403000000020004" pitchFamily="2" charset="0"/>
                      </a:endParaRPr>
                    </a:p>
                  </a:txBody>
                  <a:tcPr>
                    <a:solidFill>
                      <a:schemeClr val="bg1">
                        <a:lumMod val="95000"/>
                      </a:schemeClr>
                    </a:solidFill>
                  </a:tcPr>
                </a:tc>
                <a:tc>
                  <a:txBody>
                    <a:bodyPr/>
                    <a:lstStyle/>
                    <a:p>
                      <a:pPr algn="ctr"/>
                      <a:r>
                        <a:rPr lang="en-US" altLang="zh-CN" sz="1600" b="0" i="0" dirty="0">
                          <a:solidFill>
                            <a:schemeClr val="tx1"/>
                          </a:solidFill>
                          <a:latin typeface="Helvetica Neue Light" panose="02000403000000020004" pitchFamily="2" charset="0"/>
                          <a:ea typeface="Helvetica Neue Light" panose="02000403000000020004" pitchFamily="2" charset="0"/>
                        </a:rPr>
                        <a:t>dual 10-core Intel Xeon 2.30 GHz</a:t>
                      </a:r>
                      <a:r>
                        <a:rPr lang="en-US" altLang="zh-CN" sz="1600" b="0" i="0" baseline="0" dirty="0">
                          <a:solidFill>
                            <a:schemeClr val="tx1"/>
                          </a:solidFill>
                          <a:latin typeface="Helvetica Neue Light" panose="02000403000000020004" pitchFamily="2" charset="0"/>
                          <a:ea typeface="Helvetica Neue Light" panose="02000403000000020004" pitchFamily="2" charset="0"/>
                        </a:rPr>
                        <a:t> </a:t>
                      </a:r>
                      <a:r>
                        <a:rPr lang="en-US" altLang="zh-CN" sz="1600" b="0" i="0" dirty="0">
                          <a:solidFill>
                            <a:schemeClr val="tx1"/>
                          </a:solidFill>
                          <a:latin typeface="Helvetica Neue Light" panose="02000403000000020004" pitchFamily="2" charset="0"/>
                          <a:ea typeface="Helvetica Neue Light" panose="02000403000000020004" pitchFamily="2" charset="0"/>
                        </a:rPr>
                        <a:t>processors</a:t>
                      </a:r>
                      <a:endParaRPr lang="zh-CN" altLang="en-US" sz="1600" b="0" i="0" dirty="0">
                        <a:solidFill>
                          <a:schemeClr val="tx1"/>
                        </a:solidFill>
                        <a:latin typeface="Helvetica Neue Light" panose="02000403000000020004" pitchFamily="2" charset="0"/>
                      </a:endParaRPr>
                    </a:p>
                  </a:txBody>
                  <a:tcPr>
                    <a:solidFill>
                      <a:schemeClr val="bg1">
                        <a:lumMod val="95000"/>
                      </a:schemeClr>
                    </a:solidFill>
                  </a:tcPr>
                </a:tc>
                <a:extLst>
                  <a:ext uri="{0D108BD9-81ED-4DB2-BD59-A6C34878D82A}">
                    <a16:rowId xmlns:a16="http://schemas.microsoft.com/office/drawing/2014/main" val="341360332"/>
                  </a:ext>
                </a:extLst>
              </a:tr>
              <a:tr h="370840">
                <a:tc>
                  <a:txBody>
                    <a:bodyPr/>
                    <a:lstStyle/>
                    <a:p>
                      <a:pPr algn="ctr"/>
                      <a:r>
                        <a:rPr lang="en-US" altLang="zh-CN" sz="1600" b="0" i="0" dirty="0">
                          <a:solidFill>
                            <a:schemeClr val="tx1"/>
                          </a:solidFill>
                          <a:latin typeface="Helvetica Neue Light" panose="02000403000000020004" pitchFamily="2" charset="0"/>
                          <a:ea typeface="Helvetica Neue Light" panose="02000403000000020004" pitchFamily="2" charset="0"/>
                        </a:rPr>
                        <a:t>RAM</a:t>
                      </a:r>
                      <a:endParaRPr lang="zh-CN" altLang="en-US" sz="1600" b="0" i="0" dirty="0">
                        <a:solidFill>
                          <a:schemeClr val="tx1"/>
                        </a:solidFill>
                        <a:latin typeface="Helvetica Neue Light" panose="02000403000000020004" pitchFamily="2" charset="0"/>
                      </a:endParaRPr>
                    </a:p>
                  </a:txBody>
                  <a:tcPr>
                    <a:solidFill>
                      <a:schemeClr val="bg1">
                        <a:lumMod val="95000"/>
                      </a:schemeClr>
                    </a:solidFill>
                  </a:tcPr>
                </a:tc>
                <a:tc>
                  <a:txBody>
                    <a:bodyPr/>
                    <a:lstStyle/>
                    <a:p>
                      <a:pPr algn="ctr"/>
                      <a:r>
                        <a:rPr lang="en-US" altLang="zh-CN" sz="1600" b="0" i="0" u="none" strike="noStrike" kern="1200" baseline="0" dirty="0">
                          <a:solidFill>
                            <a:schemeClr val="dk1"/>
                          </a:solidFill>
                          <a:latin typeface="Helvetica Neue Light" panose="02000403000000020004" pitchFamily="2" charset="0"/>
                          <a:ea typeface="Helvetica Neue Light" panose="02000403000000020004" pitchFamily="2" charset="0"/>
                          <a:cs typeface="+mn-cs"/>
                        </a:rPr>
                        <a:t>128GB</a:t>
                      </a:r>
                      <a:endParaRPr lang="zh-CN" altLang="en-US" sz="1600" b="0" i="0" dirty="0">
                        <a:solidFill>
                          <a:schemeClr val="tx1"/>
                        </a:solidFill>
                        <a:latin typeface="Helvetica Neue Light" panose="02000403000000020004" pitchFamily="2" charset="0"/>
                      </a:endParaRPr>
                    </a:p>
                  </a:txBody>
                  <a:tcPr>
                    <a:solidFill>
                      <a:schemeClr val="bg1">
                        <a:lumMod val="95000"/>
                      </a:schemeClr>
                    </a:solidFill>
                  </a:tcPr>
                </a:tc>
                <a:extLst>
                  <a:ext uri="{0D108BD9-81ED-4DB2-BD59-A6C34878D82A}">
                    <a16:rowId xmlns:a16="http://schemas.microsoft.com/office/drawing/2014/main" val="2067706143"/>
                  </a:ext>
                </a:extLst>
              </a:tr>
              <a:tr h="370840">
                <a:tc>
                  <a:txBody>
                    <a:bodyPr/>
                    <a:lstStyle/>
                    <a:p>
                      <a:pPr algn="ctr"/>
                      <a:r>
                        <a:rPr lang="en-US" altLang="zh-CN" sz="1600" b="0" i="0" dirty="0">
                          <a:solidFill>
                            <a:schemeClr val="tx1"/>
                          </a:solidFill>
                          <a:latin typeface="Helvetica Neue Light" panose="02000403000000020004" pitchFamily="2" charset="0"/>
                          <a:ea typeface="Helvetica Neue Light" panose="02000403000000020004" pitchFamily="2" charset="0"/>
                        </a:rPr>
                        <a:t>Storage</a:t>
                      </a:r>
                      <a:endParaRPr lang="zh-CN" altLang="en-US" sz="1600" b="0" i="0" dirty="0">
                        <a:solidFill>
                          <a:schemeClr val="tx1"/>
                        </a:solidFill>
                        <a:latin typeface="Helvetica Neue Light" panose="02000403000000020004" pitchFamily="2" charset="0"/>
                      </a:endParaRPr>
                    </a:p>
                  </a:txBody>
                  <a:tcPr>
                    <a:solidFill>
                      <a:schemeClr val="bg1">
                        <a:lumMod val="95000"/>
                      </a:schemeClr>
                    </a:solidFill>
                  </a:tcPr>
                </a:tc>
                <a:tc>
                  <a:txBody>
                    <a:bodyPr/>
                    <a:lstStyle/>
                    <a:p>
                      <a:pPr algn="ctr"/>
                      <a:r>
                        <a:rPr lang="en-US" altLang="zh-CN" sz="1600" b="0" i="0" u="none" strike="noStrike" kern="1200" baseline="0" dirty="0">
                          <a:solidFill>
                            <a:schemeClr val="dk1"/>
                          </a:solidFill>
                          <a:latin typeface="Helvetica Neue Light" panose="02000403000000020004" pitchFamily="2" charset="0"/>
                          <a:ea typeface="Helvetica Neue Light" panose="02000403000000020004" pitchFamily="2" charset="0"/>
                          <a:cs typeface="+mn-cs"/>
                        </a:rPr>
                        <a:t>1TB SATA hard drive</a:t>
                      </a:r>
                      <a:endParaRPr lang="zh-CN" altLang="en-US" sz="1600" b="0" i="0" dirty="0">
                        <a:solidFill>
                          <a:schemeClr val="tx1"/>
                        </a:solidFill>
                        <a:latin typeface="Helvetica Neue Light" panose="02000403000000020004" pitchFamily="2" charset="0"/>
                      </a:endParaRPr>
                    </a:p>
                  </a:txBody>
                  <a:tcPr>
                    <a:solidFill>
                      <a:schemeClr val="bg1">
                        <a:lumMod val="95000"/>
                      </a:schemeClr>
                    </a:solidFill>
                  </a:tcPr>
                </a:tc>
                <a:extLst>
                  <a:ext uri="{0D108BD9-81ED-4DB2-BD59-A6C34878D82A}">
                    <a16:rowId xmlns:a16="http://schemas.microsoft.com/office/drawing/2014/main" val="1453990034"/>
                  </a:ext>
                </a:extLst>
              </a:tr>
              <a:tr h="370840">
                <a:tc gridSpan="2">
                  <a:txBody>
                    <a:bodyPr/>
                    <a:lstStyle/>
                    <a:p>
                      <a:pPr algn="ctr"/>
                      <a:r>
                        <a:rPr lang="en-US" altLang="zh-CN" sz="1800" b="1" i="0" u="none" strike="noStrike" kern="1200" baseline="0" dirty="0">
                          <a:solidFill>
                            <a:schemeClr val="dk1"/>
                          </a:solidFill>
                          <a:latin typeface="Helvetica Neue Light" panose="02000403000000020004" pitchFamily="2" charset="0"/>
                          <a:ea typeface="Helvetica Neue Light" panose="02000403000000020004" pitchFamily="2" charset="0"/>
                          <a:cs typeface="+mn-cs"/>
                        </a:rPr>
                        <a:t>Software</a:t>
                      </a:r>
                      <a:endParaRPr lang="zh-CN" altLang="en-US" sz="1800" b="1" i="0" dirty="0">
                        <a:solidFill>
                          <a:schemeClr val="tx1"/>
                        </a:solidFill>
                        <a:latin typeface="Helvetica Neue Light" panose="02000403000000020004" pitchFamily="2" charset="0"/>
                      </a:endParaRPr>
                    </a:p>
                  </a:txBody>
                  <a:tcPr>
                    <a:solidFill>
                      <a:srgbClr val="D9D9D9"/>
                    </a:solidFill>
                  </a:tcPr>
                </a:tc>
                <a:tc hMerge="1">
                  <a:txBody>
                    <a:bodyPr/>
                    <a:lstStyle/>
                    <a:p>
                      <a:pPr algn="ctr"/>
                      <a:endParaRPr lang="zh-CN" altLang="en-US" dirty="0">
                        <a:solidFill>
                          <a:schemeClr val="tx1"/>
                        </a:solidFill>
                      </a:endParaRPr>
                    </a:p>
                  </a:txBody>
                  <a:tcPr>
                    <a:solidFill>
                      <a:srgbClr val="D9D9D9"/>
                    </a:solidFill>
                  </a:tcPr>
                </a:tc>
                <a:extLst>
                  <a:ext uri="{0D108BD9-81ED-4DB2-BD59-A6C34878D82A}">
                    <a16:rowId xmlns:a16="http://schemas.microsoft.com/office/drawing/2014/main" val="1354692281"/>
                  </a:ext>
                </a:extLst>
              </a:tr>
              <a:tr h="370840">
                <a:tc>
                  <a:txBody>
                    <a:bodyPr/>
                    <a:lstStyle/>
                    <a:p>
                      <a:pPr algn="ctr"/>
                      <a:r>
                        <a:rPr lang="en-US" altLang="zh-CN" sz="1600" b="0" i="0" dirty="0">
                          <a:solidFill>
                            <a:schemeClr val="tx1"/>
                          </a:solidFill>
                          <a:latin typeface="Helvetica Neue Light" panose="02000403000000020004" pitchFamily="2" charset="0"/>
                          <a:ea typeface="Helvetica Neue Light" panose="02000403000000020004" pitchFamily="2" charset="0"/>
                        </a:rPr>
                        <a:t>System</a:t>
                      </a:r>
                      <a:endParaRPr lang="zh-CN" altLang="en-US" sz="1600" b="0" i="0" dirty="0">
                        <a:solidFill>
                          <a:schemeClr val="tx1"/>
                        </a:solidFill>
                        <a:latin typeface="Helvetica Neue Light" panose="02000403000000020004" pitchFamily="2" charset="0"/>
                      </a:endParaRPr>
                    </a:p>
                  </a:txBody>
                  <a:tcPr>
                    <a:solidFill>
                      <a:schemeClr val="bg1">
                        <a:lumMod val="95000"/>
                      </a:schemeClr>
                    </a:solidFill>
                  </a:tcPr>
                </a:tc>
                <a:tc>
                  <a:txBody>
                    <a:bodyPr/>
                    <a:lstStyle/>
                    <a:p>
                      <a:pPr algn="ctr"/>
                      <a:r>
                        <a:rPr lang="en-US" altLang="zh-CN" sz="1600" b="0" i="0" u="none" strike="noStrike" kern="1200" baseline="0" dirty="0">
                          <a:solidFill>
                            <a:schemeClr val="dk1"/>
                          </a:solidFill>
                          <a:latin typeface="Helvetica Neue Light" panose="02000403000000020004" pitchFamily="2" charset="0"/>
                          <a:ea typeface="Helvetica Neue Light" panose="02000403000000020004" pitchFamily="2" charset="0"/>
                          <a:cs typeface="+mn-cs"/>
                        </a:rPr>
                        <a:t>CentOS 7 64bit</a:t>
                      </a:r>
                      <a:endParaRPr lang="zh-CN" altLang="en-US" sz="1600" b="0" i="0" dirty="0">
                        <a:solidFill>
                          <a:schemeClr val="tx1"/>
                        </a:solidFill>
                        <a:latin typeface="Helvetica Neue Light" panose="02000403000000020004" pitchFamily="2" charset="0"/>
                      </a:endParaRPr>
                    </a:p>
                  </a:txBody>
                  <a:tcPr>
                    <a:solidFill>
                      <a:schemeClr val="bg1">
                        <a:lumMod val="95000"/>
                      </a:schemeClr>
                    </a:solidFill>
                  </a:tcPr>
                </a:tc>
                <a:extLst>
                  <a:ext uri="{0D108BD9-81ED-4DB2-BD59-A6C34878D82A}">
                    <a16:rowId xmlns:a16="http://schemas.microsoft.com/office/drawing/2014/main" val="923982655"/>
                  </a:ext>
                </a:extLst>
              </a:tr>
              <a:tr h="370840">
                <a:tc>
                  <a:txBody>
                    <a:bodyPr/>
                    <a:lstStyle/>
                    <a:p>
                      <a:pPr algn="ctr"/>
                      <a:r>
                        <a:rPr lang="en-US" altLang="zh-CN" sz="1600" b="0" i="0" dirty="0">
                          <a:solidFill>
                            <a:schemeClr val="tx1"/>
                          </a:solidFill>
                          <a:latin typeface="Helvetica Neue Light" panose="02000403000000020004" pitchFamily="2" charset="0"/>
                          <a:ea typeface="Helvetica Neue Light" panose="02000403000000020004" pitchFamily="2" charset="0"/>
                        </a:rPr>
                        <a:t>Kernel</a:t>
                      </a:r>
                      <a:endParaRPr lang="zh-CN" altLang="en-US" sz="1600" b="0" i="0" dirty="0">
                        <a:solidFill>
                          <a:schemeClr val="tx1"/>
                        </a:solidFill>
                        <a:latin typeface="Helvetica Neue Light" panose="02000403000000020004" pitchFamily="2" charset="0"/>
                      </a:endParaRPr>
                    </a:p>
                  </a:txBody>
                  <a:tcPr>
                    <a:solidFill>
                      <a:schemeClr val="bg1">
                        <a:lumMod val="95000"/>
                      </a:schemeClr>
                    </a:solidFill>
                  </a:tcPr>
                </a:tc>
                <a:tc>
                  <a:txBody>
                    <a:bodyPr/>
                    <a:lstStyle/>
                    <a:p>
                      <a:pPr algn="ctr"/>
                      <a:r>
                        <a:rPr lang="en-US" altLang="zh-CN" sz="1600" b="0" i="0" dirty="0">
                          <a:solidFill>
                            <a:schemeClr val="tx1"/>
                          </a:solidFill>
                          <a:latin typeface="Helvetica Neue Light" panose="02000403000000020004" pitchFamily="2" charset="0"/>
                          <a:ea typeface="Helvetica Neue Light" panose="02000403000000020004" pitchFamily="2" charset="0"/>
                        </a:rPr>
                        <a:t>4.12.3</a:t>
                      </a:r>
                      <a:endParaRPr lang="zh-CN" altLang="en-US" sz="1600" b="0" i="0" dirty="0">
                        <a:solidFill>
                          <a:schemeClr val="tx1"/>
                        </a:solidFill>
                        <a:latin typeface="Helvetica Neue Light" panose="02000403000000020004" pitchFamily="2" charset="0"/>
                      </a:endParaRPr>
                    </a:p>
                  </a:txBody>
                  <a:tcPr>
                    <a:solidFill>
                      <a:schemeClr val="bg1">
                        <a:lumMod val="95000"/>
                      </a:schemeClr>
                    </a:solidFill>
                  </a:tcPr>
                </a:tc>
                <a:extLst>
                  <a:ext uri="{0D108BD9-81ED-4DB2-BD59-A6C34878D82A}">
                    <a16:rowId xmlns:a16="http://schemas.microsoft.com/office/drawing/2014/main" val="3868552205"/>
                  </a:ext>
                </a:extLst>
              </a:tr>
              <a:tr h="370840">
                <a:tc>
                  <a:txBody>
                    <a:bodyPr/>
                    <a:lstStyle/>
                    <a:p>
                      <a:pPr algn="ctr"/>
                      <a:r>
                        <a:rPr lang="en-US" altLang="zh-CN" sz="1600" b="0" i="0" dirty="0">
                          <a:solidFill>
                            <a:schemeClr val="tx1"/>
                          </a:solidFill>
                          <a:latin typeface="Helvetica Neue Light" panose="02000403000000020004" pitchFamily="2" charset="0"/>
                          <a:ea typeface="Helvetica Neue Light" panose="02000403000000020004" pitchFamily="2" charset="0"/>
                        </a:rPr>
                        <a:t>Docker</a:t>
                      </a:r>
                      <a:endParaRPr lang="zh-CN" altLang="en-US" sz="1600" b="0" i="0" dirty="0">
                        <a:solidFill>
                          <a:schemeClr val="tx1"/>
                        </a:solidFill>
                        <a:latin typeface="Helvetica Neue Light" panose="02000403000000020004" pitchFamily="2" charset="0"/>
                      </a:endParaRPr>
                    </a:p>
                  </a:txBody>
                  <a:tcPr>
                    <a:solidFill>
                      <a:schemeClr val="bg1">
                        <a:lumMod val="95000"/>
                      </a:schemeClr>
                    </a:solidFill>
                  </a:tcPr>
                </a:tc>
                <a:tc>
                  <a:txBody>
                    <a:bodyPr/>
                    <a:lstStyle/>
                    <a:p>
                      <a:pPr algn="ctr"/>
                      <a:r>
                        <a:rPr lang="en-US" altLang="zh-CN" sz="1600" b="0" i="0" u="none" strike="noStrike" kern="1200" baseline="0" dirty="0">
                          <a:solidFill>
                            <a:schemeClr val="dk1"/>
                          </a:solidFill>
                          <a:latin typeface="Helvetica Neue Light" panose="02000403000000020004" pitchFamily="2" charset="0"/>
                          <a:ea typeface="Helvetica Neue Light" panose="02000403000000020004" pitchFamily="2" charset="0"/>
                          <a:cs typeface="+mn-cs"/>
                        </a:rPr>
                        <a:t>Version 17.06.1</a:t>
                      </a:r>
                      <a:endParaRPr lang="zh-CN" altLang="en-US" sz="1600" b="0" i="0" dirty="0">
                        <a:solidFill>
                          <a:schemeClr val="tx1"/>
                        </a:solidFill>
                        <a:latin typeface="Helvetica Neue Light" panose="02000403000000020004" pitchFamily="2" charset="0"/>
                      </a:endParaRPr>
                    </a:p>
                  </a:txBody>
                  <a:tcPr>
                    <a:solidFill>
                      <a:schemeClr val="bg1">
                        <a:lumMod val="95000"/>
                      </a:schemeClr>
                    </a:solidFill>
                  </a:tcPr>
                </a:tc>
                <a:extLst>
                  <a:ext uri="{0D108BD9-81ED-4DB2-BD59-A6C34878D82A}">
                    <a16:rowId xmlns:a16="http://schemas.microsoft.com/office/drawing/2014/main" val="4096286646"/>
                  </a:ext>
                </a:extLst>
              </a:tr>
              <a:tr h="370840">
                <a:tc>
                  <a:txBody>
                    <a:bodyPr/>
                    <a:lstStyle/>
                    <a:p>
                      <a:pPr algn="ctr"/>
                      <a:r>
                        <a:rPr lang="en-US" altLang="zh-CN" sz="1600" b="0" i="0" dirty="0">
                          <a:solidFill>
                            <a:schemeClr val="tx1"/>
                          </a:solidFill>
                          <a:latin typeface="Helvetica Neue Light" panose="02000403000000020004" pitchFamily="2" charset="0"/>
                          <a:ea typeface="Helvetica Neue Light" panose="02000403000000020004" pitchFamily="2" charset="0"/>
                        </a:rPr>
                        <a:t>Benchmarks</a:t>
                      </a:r>
                      <a:endParaRPr lang="zh-CN" altLang="en-US" sz="1600" b="0" i="0" dirty="0">
                        <a:solidFill>
                          <a:schemeClr val="tx1"/>
                        </a:solidFill>
                        <a:latin typeface="Helvetica Neue Light" panose="02000403000000020004" pitchFamily="2" charset="0"/>
                      </a:endParaRPr>
                    </a:p>
                  </a:txBody>
                  <a:tcPr>
                    <a:solidFill>
                      <a:schemeClr val="bg1">
                        <a:lumMod val="95000"/>
                      </a:schemeClr>
                    </a:solidFill>
                  </a:tcPr>
                </a:tc>
                <a:tc>
                  <a:txBody>
                    <a:bodyPr/>
                    <a:lstStyle/>
                    <a:p>
                      <a:pPr algn="ctr"/>
                      <a:r>
                        <a:rPr lang="en-US" altLang="zh-CN" sz="1350" b="0" i="0" u="none" strike="noStrike" kern="1200" baseline="0" dirty="0" err="1">
                          <a:solidFill>
                            <a:schemeClr val="dk1"/>
                          </a:solidFill>
                          <a:latin typeface="Helvetica Neue Light" panose="02000403000000020004" pitchFamily="2" charset="0"/>
                          <a:ea typeface="Helvetica Neue Light" panose="02000403000000020004" pitchFamily="2" charset="0"/>
                          <a:cs typeface="+mn-cs"/>
                        </a:rPr>
                        <a:t>Dacapo</a:t>
                      </a:r>
                      <a:r>
                        <a:rPr lang="en-US" altLang="zh-CN" sz="1350" b="0" i="0" u="none" strike="noStrike" kern="1200" baseline="0" dirty="0">
                          <a:solidFill>
                            <a:schemeClr val="dk1"/>
                          </a:solidFill>
                          <a:latin typeface="Helvetica Neue Light" panose="02000403000000020004" pitchFamily="2" charset="0"/>
                          <a:ea typeface="Helvetica Neue Light" panose="02000403000000020004" pitchFamily="2" charset="0"/>
                          <a:cs typeface="+mn-cs"/>
                        </a:rPr>
                        <a:t>, PECjvm2008, </a:t>
                      </a:r>
                      <a:r>
                        <a:rPr lang="en-US" altLang="zh-CN" sz="1350" b="0" i="0" u="none" strike="noStrike" kern="1200" baseline="0" dirty="0" err="1">
                          <a:solidFill>
                            <a:schemeClr val="dk1"/>
                          </a:solidFill>
                          <a:latin typeface="Helvetica Neue Light" panose="02000403000000020004" pitchFamily="2" charset="0"/>
                          <a:ea typeface="Helvetica Neue Light" panose="02000403000000020004" pitchFamily="2" charset="0"/>
                          <a:cs typeface="+mn-cs"/>
                        </a:rPr>
                        <a:t>HiBench</a:t>
                      </a:r>
                      <a:r>
                        <a:rPr lang="en-US" altLang="zh-CN" sz="1350" b="0" i="0" u="none" strike="noStrike" kern="1200" baseline="0" dirty="0">
                          <a:solidFill>
                            <a:schemeClr val="dk1"/>
                          </a:solidFill>
                          <a:latin typeface="Helvetica Neue Light" panose="02000403000000020004" pitchFamily="2" charset="0"/>
                          <a:ea typeface="Helvetica Neue Light" panose="02000403000000020004" pitchFamily="2" charset="0"/>
                          <a:cs typeface="+mn-cs"/>
                        </a:rPr>
                        <a:t>, NAS parallel benchmarks</a:t>
                      </a:r>
                      <a:endParaRPr lang="zh-CN" altLang="en-US" sz="1600" b="0" i="0" dirty="0">
                        <a:solidFill>
                          <a:schemeClr val="tx1"/>
                        </a:solidFill>
                        <a:latin typeface="Helvetica Neue Light" panose="02000403000000020004" pitchFamily="2" charset="0"/>
                      </a:endParaRPr>
                    </a:p>
                  </a:txBody>
                  <a:tcPr>
                    <a:solidFill>
                      <a:schemeClr val="bg1">
                        <a:lumMod val="95000"/>
                      </a:schemeClr>
                    </a:solidFill>
                  </a:tcPr>
                </a:tc>
                <a:extLst>
                  <a:ext uri="{0D108BD9-81ED-4DB2-BD59-A6C34878D82A}">
                    <a16:rowId xmlns:a16="http://schemas.microsoft.com/office/drawing/2014/main" val="501052496"/>
                  </a:ext>
                </a:extLst>
              </a:tr>
            </a:tbl>
          </a:graphicData>
        </a:graphic>
      </p:graphicFrame>
    </p:spTree>
    <p:extLst>
      <p:ext uri="{BB962C8B-B14F-4D97-AF65-F5344CB8AC3E}">
        <p14:creationId xmlns:p14="http://schemas.microsoft.com/office/powerpoint/2010/main" val="426358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808EC-FB43-7C4E-B06E-3A7BBF471FBD}"/>
              </a:ext>
            </a:extLst>
          </p:cNvPr>
          <p:cNvSpPr>
            <a:spLocks noGrp="1"/>
          </p:cNvSpPr>
          <p:nvPr>
            <p:ph type="title"/>
          </p:nvPr>
        </p:nvSpPr>
        <p:spPr/>
        <p:txBody>
          <a:bodyPr/>
          <a:lstStyle/>
          <a:p>
            <a:r>
              <a:rPr lang="en-US" altLang="zh-CN" dirty="0"/>
              <a:t>Methodology</a:t>
            </a:r>
            <a:endParaRPr lang="en-US" dirty="0"/>
          </a:p>
        </p:txBody>
      </p:sp>
      <p:sp>
        <p:nvSpPr>
          <p:cNvPr id="4" name="Slide Number Placeholder 3">
            <a:extLst>
              <a:ext uri="{FF2B5EF4-FFF2-40B4-BE49-F238E27FC236}">
                <a16:creationId xmlns:a16="http://schemas.microsoft.com/office/drawing/2014/main" id="{CEF795E1-1D68-6B4E-8BE1-A8ECBC140AD0}"/>
              </a:ext>
            </a:extLst>
          </p:cNvPr>
          <p:cNvSpPr>
            <a:spLocks noGrp="1"/>
          </p:cNvSpPr>
          <p:nvPr>
            <p:ph type="sldNum" sz="quarter" idx="12"/>
          </p:nvPr>
        </p:nvSpPr>
        <p:spPr/>
        <p:txBody>
          <a:bodyPr/>
          <a:lstStyle/>
          <a:p>
            <a:fld id="{72E3C5E5-1620-704A-B1BC-D84381C5FEE1}" type="slidenum">
              <a:rPr lang="en-US" smtClean="0"/>
              <a:t>29</a:t>
            </a:fld>
            <a:endParaRPr lang="en-US"/>
          </a:p>
        </p:txBody>
      </p:sp>
      <p:sp>
        <p:nvSpPr>
          <p:cNvPr id="9" name="Content Placeholder 2">
            <a:extLst>
              <a:ext uri="{FF2B5EF4-FFF2-40B4-BE49-F238E27FC236}">
                <a16:creationId xmlns:a16="http://schemas.microsoft.com/office/drawing/2014/main" id="{400C9035-BDC6-B444-81C9-EF957251BB30}"/>
              </a:ext>
            </a:extLst>
          </p:cNvPr>
          <p:cNvSpPr>
            <a:spLocks noGrp="1"/>
          </p:cNvSpPr>
          <p:nvPr/>
        </p:nvSpPr>
        <p:spPr>
          <a:xfrm>
            <a:off x="628650" y="1690689"/>
            <a:ext cx="7886700" cy="435133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Font typeface="Arial"/>
              <a:buChar char="•"/>
              <a:defRPr sz="2800" b="0" i="0" kern="1200">
                <a:solidFill>
                  <a:schemeClr val="tx1"/>
                </a:solidFill>
                <a:latin typeface="Helvetica Neue Light" panose="02000403000000020004" pitchFamily="2" charset="0"/>
                <a:ea typeface="Helvetica Neue Light" panose="02000403000000020004" pitchFamily="2" charset="0"/>
                <a:cs typeface="Helvetica Neue Light" panose="02000403000000020004" pitchFamily="2" charset="0"/>
              </a:defRPr>
            </a:lvl1pPr>
            <a:lvl2pPr marL="685800" indent="-228600" algn="l" defTabSz="914400" rtl="0" eaLnBrk="1" latinLnBrk="0" hangingPunct="1">
              <a:lnSpc>
                <a:spcPct val="120000"/>
              </a:lnSpc>
              <a:spcBef>
                <a:spcPts val="500"/>
              </a:spcBef>
              <a:buSzPct val="80000"/>
              <a:buFont typeface="Helvetica" charset="0"/>
              <a:buChar char="-"/>
              <a:defRPr sz="2400" b="0" i="0" kern="1200">
                <a:solidFill>
                  <a:schemeClr val="tx1"/>
                </a:solidFill>
                <a:latin typeface="Helvetica Neue Light" panose="02000403000000020004" pitchFamily="2" charset="0"/>
                <a:ea typeface="Helvetica Neue Light" panose="02000403000000020004" pitchFamily="2" charset="0"/>
                <a:cs typeface="Helvetica Neue Light" panose="02000403000000020004" pitchFamily="2" charset="0"/>
              </a:defRPr>
            </a:lvl2pPr>
            <a:lvl3pPr marL="1143000" indent="-228600" algn="l" defTabSz="914400" rtl="0" eaLnBrk="1" latinLnBrk="0" hangingPunct="1">
              <a:lnSpc>
                <a:spcPct val="90000"/>
              </a:lnSpc>
              <a:spcBef>
                <a:spcPts val="500"/>
              </a:spcBef>
              <a:buFont typeface="Helvetica" charset="0"/>
              <a:buChar char="-"/>
              <a:defRPr sz="2000" b="0" i="0" kern="1200">
                <a:solidFill>
                  <a:schemeClr val="tx1"/>
                </a:solidFill>
                <a:latin typeface="Helvetica Neue Light" panose="02000403000000020004" pitchFamily="2" charset="0"/>
                <a:ea typeface="Helvetica Neue Light" panose="02000403000000020004" pitchFamily="2" charset="0"/>
                <a:cs typeface="Helvetica Neue Light" panose="02000403000000020004" pitchFamily="2" charset="0"/>
              </a:defRPr>
            </a:lvl3pPr>
            <a:lvl4pPr marL="1600200" indent="-228600" algn="l" defTabSz="914400" rtl="0" eaLnBrk="1" latinLnBrk="0" hangingPunct="1">
              <a:lnSpc>
                <a:spcPct val="90000"/>
              </a:lnSpc>
              <a:spcBef>
                <a:spcPts val="500"/>
              </a:spcBef>
              <a:buFont typeface="Helvetica" charset="0"/>
              <a:buChar char="-"/>
              <a:defRPr sz="1800" b="0" i="0" kern="1200">
                <a:solidFill>
                  <a:schemeClr val="tx1"/>
                </a:solidFill>
                <a:latin typeface="Helvetica Neue Light" panose="02000403000000020004" pitchFamily="2" charset="0"/>
                <a:ea typeface="Helvetica Neue Light" panose="02000403000000020004" pitchFamily="2" charset="0"/>
                <a:cs typeface="Helvetica Neue Light" panose="02000403000000020004" pitchFamily="2" charset="0"/>
              </a:defRPr>
            </a:lvl4pPr>
            <a:lvl5pPr marL="2057400" indent="-228600" algn="l" defTabSz="914400" rtl="0" eaLnBrk="1" latinLnBrk="0" hangingPunct="1">
              <a:lnSpc>
                <a:spcPct val="90000"/>
              </a:lnSpc>
              <a:spcBef>
                <a:spcPts val="500"/>
              </a:spcBef>
              <a:buFont typeface="Helvetica" charset="0"/>
              <a:buChar char="-"/>
              <a:defRPr sz="1800" b="0" i="0" kern="1200">
                <a:solidFill>
                  <a:schemeClr val="tx1"/>
                </a:solidFill>
                <a:latin typeface="Helvetica Neue Light" panose="02000403000000020004" pitchFamily="2" charset="0"/>
                <a:ea typeface="Helvetica Neue Light" panose="02000403000000020004" pitchFamily="2" charset="0"/>
                <a:cs typeface="Helvetica Neue Light" panose="02000403000000020004" pitchFamily="2"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70000"/>
              </a:lnSpc>
            </a:pPr>
            <a:r>
              <a:rPr lang="en-US" sz="2400" dirty="0">
                <a:latin typeface="Helvetica Neue" panose="02000503000000020004"/>
              </a:rPr>
              <a:t>Study</a:t>
            </a:r>
            <a:r>
              <a:rPr lang="zh-CN" altLang="en-US" sz="2400" dirty="0">
                <a:latin typeface="Helvetica Neue" panose="02000503000000020004"/>
              </a:rPr>
              <a:t> </a:t>
            </a:r>
            <a:r>
              <a:rPr lang="en-US" altLang="zh-CN" sz="2400" dirty="0">
                <a:latin typeface="Helvetica Neue" panose="02000503000000020004"/>
              </a:rPr>
              <a:t>various</a:t>
            </a:r>
            <a:r>
              <a:rPr lang="zh-CN" altLang="en-US" sz="2400" dirty="0">
                <a:latin typeface="Helvetica Neue" panose="02000503000000020004"/>
              </a:rPr>
              <a:t> </a:t>
            </a:r>
            <a:r>
              <a:rPr lang="en-US" altLang="zh-CN" sz="2400" dirty="0">
                <a:latin typeface="Helvetica Neue" panose="02000503000000020004"/>
              </a:rPr>
              <a:t>workload</a:t>
            </a:r>
            <a:r>
              <a:rPr lang="zh-CN" altLang="en-US" sz="2400" dirty="0">
                <a:latin typeface="Helvetica Neue" panose="02000503000000020004"/>
              </a:rPr>
              <a:t> </a:t>
            </a:r>
            <a:r>
              <a:rPr lang="en-US" altLang="zh-CN" sz="2400" dirty="0">
                <a:latin typeface="Helvetica Neue" panose="02000503000000020004"/>
              </a:rPr>
              <a:t>consolidation</a:t>
            </a:r>
            <a:r>
              <a:rPr lang="zh-CN" altLang="en-US" sz="2400" dirty="0">
                <a:latin typeface="Helvetica Neue" panose="02000503000000020004"/>
              </a:rPr>
              <a:t> </a:t>
            </a:r>
            <a:r>
              <a:rPr lang="en-US" altLang="zh-CN" sz="2400" dirty="0">
                <a:latin typeface="Helvetica Neue" panose="02000503000000020004"/>
              </a:rPr>
              <a:t>scenarios</a:t>
            </a:r>
            <a:r>
              <a:rPr lang="zh-CN" altLang="en-US" sz="2400" dirty="0">
                <a:latin typeface="Helvetica Neue" panose="02000503000000020004"/>
              </a:rPr>
              <a:t> </a:t>
            </a:r>
            <a:r>
              <a:rPr lang="en-US" altLang="zh-CN" sz="2400" dirty="0">
                <a:latin typeface="Helvetica Neue" panose="02000503000000020004"/>
              </a:rPr>
              <a:t>to</a:t>
            </a:r>
            <a:r>
              <a:rPr lang="zh-CN" altLang="en-US" sz="2400" dirty="0">
                <a:latin typeface="Helvetica Neue" panose="02000503000000020004"/>
              </a:rPr>
              <a:t> </a:t>
            </a:r>
            <a:r>
              <a:rPr lang="en-US" altLang="zh-CN" sz="2400" dirty="0">
                <a:latin typeface="Helvetica Neue" panose="02000503000000020004"/>
              </a:rPr>
              <a:t>evaluate</a:t>
            </a:r>
          </a:p>
          <a:p>
            <a:pPr lvl="1">
              <a:lnSpc>
                <a:spcPct val="170000"/>
              </a:lnSpc>
            </a:pPr>
            <a:r>
              <a:rPr lang="en-US" altLang="zh-CN" sz="2000" dirty="0">
                <a:latin typeface="Helvetica Neue" panose="02000503000000020004"/>
              </a:rPr>
              <a:t>The</a:t>
            </a:r>
            <a:r>
              <a:rPr lang="zh-CN" altLang="en-US" sz="2000" dirty="0">
                <a:latin typeface="Helvetica Neue" panose="02000503000000020004"/>
              </a:rPr>
              <a:t> </a:t>
            </a:r>
            <a:r>
              <a:rPr lang="en-US" altLang="zh-CN" sz="2000" dirty="0">
                <a:latin typeface="Helvetica Neue" panose="02000503000000020004"/>
              </a:rPr>
              <a:t>(performance)</a:t>
            </a:r>
            <a:r>
              <a:rPr lang="zh-CN" altLang="en-US" sz="2000" dirty="0">
                <a:latin typeface="Helvetica Neue" panose="02000503000000020004"/>
              </a:rPr>
              <a:t> </a:t>
            </a:r>
            <a:r>
              <a:rPr lang="en-US" altLang="zh-CN" sz="2000" dirty="0">
                <a:latin typeface="Helvetica Neue" panose="02000503000000020004"/>
              </a:rPr>
              <a:t>benefits</a:t>
            </a:r>
            <a:r>
              <a:rPr lang="zh-CN" altLang="en-US" sz="2000" dirty="0">
                <a:latin typeface="Helvetica Neue" panose="02000503000000020004"/>
              </a:rPr>
              <a:t> </a:t>
            </a:r>
            <a:r>
              <a:rPr lang="en-US" altLang="zh-CN" sz="2000" dirty="0">
                <a:latin typeface="Helvetica Neue" panose="02000503000000020004"/>
              </a:rPr>
              <a:t>of</a:t>
            </a:r>
            <a:r>
              <a:rPr lang="zh-CN" altLang="en-US" sz="2000" dirty="0">
                <a:latin typeface="Helvetica Neue" panose="02000503000000020004"/>
              </a:rPr>
              <a:t> </a:t>
            </a:r>
            <a:r>
              <a:rPr lang="en-US" altLang="zh-CN" sz="2000" dirty="0">
                <a:latin typeface="Helvetica Neue" panose="02000503000000020004"/>
              </a:rPr>
              <a:t>per-container resource view</a:t>
            </a:r>
          </a:p>
          <a:p>
            <a:pPr lvl="1">
              <a:lnSpc>
                <a:spcPct val="170000"/>
              </a:lnSpc>
            </a:pPr>
            <a:r>
              <a:rPr lang="en-US" altLang="zh-CN" sz="2000" dirty="0">
                <a:latin typeface="Helvetica Neue" panose="02000503000000020004"/>
              </a:rPr>
              <a:t>How</a:t>
            </a:r>
            <a:r>
              <a:rPr lang="zh-CN" altLang="en-US" sz="2000" dirty="0">
                <a:latin typeface="Helvetica Neue" panose="02000503000000020004"/>
              </a:rPr>
              <a:t> </a:t>
            </a:r>
            <a:r>
              <a:rPr lang="en-US" altLang="zh-CN" sz="2000" dirty="0">
                <a:latin typeface="Helvetica Neue" panose="02000503000000020004"/>
              </a:rPr>
              <a:t>well</a:t>
            </a:r>
            <a:r>
              <a:rPr lang="zh-CN" altLang="en-US" sz="2000" dirty="0">
                <a:latin typeface="Helvetica Neue" panose="02000503000000020004"/>
              </a:rPr>
              <a:t> </a:t>
            </a:r>
            <a:r>
              <a:rPr lang="en-US" altLang="zh-CN" sz="2000" dirty="0">
                <a:latin typeface="Helvetica Neue" panose="02000503000000020004"/>
              </a:rPr>
              <a:t>do</a:t>
            </a:r>
            <a:r>
              <a:rPr lang="zh-CN" altLang="en-US" sz="2000" dirty="0">
                <a:latin typeface="Helvetica Neue" panose="02000503000000020004"/>
              </a:rPr>
              <a:t> </a:t>
            </a:r>
            <a:r>
              <a:rPr lang="en-US" altLang="zh-CN" sz="2000" dirty="0">
                <a:latin typeface="Helvetica Neue" panose="02000503000000020004"/>
              </a:rPr>
              <a:t>applications</a:t>
            </a:r>
            <a:r>
              <a:rPr lang="zh-CN" altLang="en-US" sz="2000" dirty="0">
                <a:latin typeface="Helvetica Neue" panose="02000503000000020004"/>
              </a:rPr>
              <a:t> </a:t>
            </a:r>
            <a:r>
              <a:rPr lang="en-US" altLang="zh-CN" sz="2000" dirty="0">
                <a:latin typeface="Helvetica Neue" panose="02000503000000020004"/>
              </a:rPr>
              <a:t>adapt</a:t>
            </a:r>
            <a:r>
              <a:rPr lang="zh-CN" altLang="en-US" sz="2000" dirty="0">
                <a:latin typeface="Helvetica Neue" panose="02000503000000020004"/>
              </a:rPr>
              <a:t> </a:t>
            </a:r>
            <a:r>
              <a:rPr lang="en-US" altLang="zh-CN" sz="2000" dirty="0">
                <a:latin typeface="Helvetica Neue" panose="02000503000000020004"/>
              </a:rPr>
              <a:t>to</a:t>
            </a:r>
            <a:r>
              <a:rPr lang="zh-CN" altLang="en-US" sz="2000" dirty="0">
                <a:latin typeface="Helvetica Neue" panose="02000503000000020004"/>
              </a:rPr>
              <a:t> </a:t>
            </a:r>
            <a:r>
              <a:rPr lang="en-US" altLang="zh-CN" sz="2000" dirty="0">
                <a:latin typeface="Helvetica Neue" panose="02000503000000020004"/>
              </a:rPr>
              <a:t>variable</a:t>
            </a:r>
            <a:r>
              <a:rPr lang="zh-CN" altLang="en-US" sz="2000" dirty="0">
                <a:latin typeface="Helvetica Neue" panose="02000503000000020004"/>
              </a:rPr>
              <a:t> </a:t>
            </a:r>
            <a:r>
              <a:rPr lang="en-US" altLang="zh-CN" sz="2000" dirty="0">
                <a:latin typeface="Helvetica Neue" panose="02000503000000020004"/>
              </a:rPr>
              <a:t>resource</a:t>
            </a:r>
            <a:r>
              <a:rPr lang="zh-CN" altLang="en-US" sz="2000" dirty="0">
                <a:latin typeface="Helvetica Neue" panose="02000503000000020004"/>
              </a:rPr>
              <a:t> </a:t>
            </a:r>
            <a:r>
              <a:rPr lang="en-US" altLang="zh-CN" sz="2000" dirty="0">
                <a:latin typeface="Helvetica Neue" panose="02000503000000020004"/>
              </a:rPr>
              <a:t>availability</a:t>
            </a:r>
          </a:p>
          <a:p>
            <a:pPr>
              <a:lnSpc>
                <a:spcPct val="170000"/>
              </a:lnSpc>
            </a:pPr>
            <a:r>
              <a:rPr lang="en-US" altLang="zh-CN" sz="2400" dirty="0">
                <a:latin typeface="Helvetica Neue" panose="02000503000000020004"/>
              </a:rPr>
              <a:t>Evaluated</a:t>
            </a:r>
            <a:r>
              <a:rPr lang="zh-CN" altLang="en-US" sz="2400" dirty="0">
                <a:latin typeface="Helvetica Neue" panose="02000503000000020004"/>
              </a:rPr>
              <a:t> </a:t>
            </a:r>
            <a:r>
              <a:rPr lang="en-US" altLang="zh-CN" sz="2400" dirty="0">
                <a:latin typeface="Helvetica Neue" panose="02000503000000020004"/>
              </a:rPr>
              <a:t>approaches</a:t>
            </a:r>
          </a:p>
          <a:p>
            <a:pPr lvl="1">
              <a:lnSpc>
                <a:spcPct val="170000"/>
              </a:lnSpc>
            </a:pPr>
            <a:r>
              <a:rPr lang="en-US" altLang="zh-CN" sz="2000" b="1" i="1" dirty="0">
                <a:solidFill>
                  <a:srgbClr val="0432FF"/>
                </a:solidFill>
                <a:latin typeface="Helvetica Neue" panose="02000503000000020004"/>
              </a:rPr>
              <a:t>Vanilla:</a:t>
            </a:r>
            <a:r>
              <a:rPr lang="zh-CN" altLang="en-US" sz="2000" b="1" i="1" dirty="0">
                <a:solidFill>
                  <a:srgbClr val="0432FF"/>
                </a:solidFill>
                <a:latin typeface="Helvetica Neue" panose="02000503000000020004"/>
              </a:rPr>
              <a:t> </a:t>
            </a:r>
            <a:r>
              <a:rPr lang="en-US" altLang="zh-CN" sz="2000" dirty="0">
                <a:latin typeface="Helvetica Neue" panose="02000503000000020004"/>
              </a:rPr>
              <a:t>original JVM 8 and OpenMP without container awareness</a:t>
            </a:r>
          </a:p>
          <a:p>
            <a:pPr lvl="1">
              <a:lnSpc>
                <a:spcPct val="170000"/>
              </a:lnSpc>
            </a:pPr>
            <a:r>
              <a:rPr lang="en-US" altLang="zh-CN" sz="2000" b="1" i="1" dirty="0">
                <a:solidFill>
                  <a:srgbClr val="0432FF"/>
                </a:solidFill>
                <a:latin typeface="Helvetica Neue" panose="02000503000000020004"/>
              </a:rPr>
              <a:t>Dynamic</a:t>
            </a:r>
            <a:r>
              <a:rPr lang="en-US" altLang="zh-CN" sz="2000" dirty="0">
                <a:latin typeface="Helvetica Neue" panose="02000503000000020004"/>
              </a:rPr>
              <a:t>: JVM</a:t>
            </a:r>
            <a:r>
              <a:rPr lang="zh-CN" altLang="en-US" sz="2000" dirty="0">
                <a:latin typeface="Helvetica Neue" panose="02000503000000020004"/>
              </a:rPr>
              <a:t> </a:t>
            </a:r>
            <a:r>
              <a:rPr lang="en-US" altLang="zh-CN" sz="2000" dirty="0">
                <a:latin typeface="Helvetica Neue" panose="02000503000000020004"/>
              </a:rPr>
              <a:t>8</a:t>
            </a:r>
            <a:r>
              <a:rPr lang="zh-CN" altLang="en-US" sz="2000" dirty="0">
                <a:latin typeface="Helvetica Neue" panose="02000503000000020004"/>
              </a:rPr>
              <a:t> </a:t>
            </a:r>
            <a:r>
              <a:rPr lang="en-US" altLang="zh-CN" sz="2000" dirty="0">
                <a:latin typeface="Helvetica Neue" panose="02000503000000020004"/>
              </a:rPr>
              <a:t>and</a:t>
            </a:r>
            <a:r>
              <a:rPr lang="zh-CN" altLang="en-US" sz="2000" dirty="0">
                <a:latin typeface="Helvetica Neue" panose="02000503000000020004"/>
              </a:rPr>
              <a:t> </a:t>
            </a:r>
            <a:r>
              <a:rPr lang="en-US" altLang="zh-CN" sz="2000" dirty="0">
                <a:latin typeface="Helvetica Neue" panose="02000503000000020004"/>
              </a:rPr>
              <a:t>OpenMP</a:t>
            </a:r>
            <a:r>
              <a:rPr lang="zh-CN" altLang="en-US" sz="2000" dirty="0">
                <a:latin typeface="Helvetica Neue" panose="02000503000000020004"/>
              </a:rPr>
              <a:t> </a:t>
            </a:r>
            <a:r>
              <a:rPr lang="en-US" altLang="zh-CN" sz="2000" dirty="0">
                <a:latin typeface="Helvetica Neue" panose="02000503000000020004"/>
              </a:rPr>
              <a:t>with</a:t>
            </a:r>
            <a:r>
              <a:rPr lang="zh-CN" altLang="en-US" sz="2000" dirty="0">
                <a:latin typeface="Helvetica Neue" panose="02000503000000020004"/>
              </a:rPr>
              <a:t> </a:t>
            </a:r>
            <a:r>
              <a:rPr lang="en-US" altLang="zh-CN" sz="2000" dirty="0">
                <a:latin typeface="Helvetica Neue" panose="02000503000000020004"/>
              </a:rPr>
              <a:t>dynamic</a:t>
            </a:r>
            <a:r>
              <a:rPr lang="zh-CN" altLang="en-US" sz="2000" dirty="0">
                <a:latin typeface="Helvetica Neue" panose="02000503000000020004"/>
              </a:rPr>
              <a:t> </a:t>
            </a:r>
            <a:r>
              <a:rPr lang="en-US" altLang="zh-CN" sz="2000" dirty="0">
                <a:latin typeface="Helvetica Neue" panose="02000503000000020004"/>
              </a:rPr>
              <a:t>threads</a:t>
            </a:r>
            <a:r>
              <a:rPr lang="zh-CN" altLang="en-US" sz="2000" dirty="0">
                <a:latin typeface="Helvetica Neue" panose="02000503000000020004"/>
              </a:rPr>
              <a:t> </a:t>
            </a:r>
            <a:r>
              <a:rPr lang="en-US" altLang="zh-CN" sz="2000" dirty="0">
                <a:latin typeface="Helvetica Neue" panose="02000503000000020004"/>
              </a:rPr>
              <a:t>enabled</a:t>
            </a:r>
            <a:r>
              <a:rPr lang="zh-CN" altLang="en-US" sz="2000" dirty="0">
                <a:latin typeface="Helvetica Neue" panose="02000503000000020004"/>
              </a:rPr>
              <a:t> </a:t>
            </a:r>
            <a:r>
              <a:rPr lang="en-US" altLang="zh-CN" sz="2000" dirty="0">
                <a:latin typeface="Helvetica Neue" panose="02000503000000020004"/>
              </a:rPr>
              <a:t>and</a:t>
            </a:r>
            <a:r>
              <a:rPr lang="zh-CN" altLang="en-US" sz="2000" dirty="0">
                <a:latin typeface="Helvetica Neue" panose="02000503000000020004"/>
              </a:rPr>
              <a:t> </a:t>
            </a:r>
            <a:r>
              <a:rPr lang="en-US" altLang="zh-CN" sz="2000" dirty="0">
                <a:latin typeface="Helvetica Neue" panose="02000503000000020004"/>
              </a:rPr>
              <a:t>JVM</a:t>
            </a:r>
            <a:r>
              <a:rPr lang="zh-CN" altLang="en-US" sz="2000" dirty="0">
                <a:latin typeface="Helvetica Neue" panose="02000503000000020004"/>
              </a:rPr>
              <a:t> </a:t>
            </a:r>
            <a:r>
              <a:rPr lang="en-US" altLang="zh-CN" sz="2000" dirty="0">
                <a:latin typeface="Helvetica Neue" panose="02000503000000020004"/>
              </a:rPr>
              <a:t>8</a:t>
            </a:r>
            <a:r>
              <a:rPr lang="zh-CN" altLang="en-US" sz="2000" dirty="0">
                <a:latin typeface="Helvetica Neue" panose="02000503000000020004"/>
              </a:rPr>
              <a:t> </a:t>
            </a:r>
            <a:r>
              <a:rPr lang="en-US" altLang="zh-CN" sz="2000" dirty="0">
                <a:latin typeface="Helvetica Neue" panose="02000503000000020004"/>
              </a:rPr>
              <a:t>with</a:t>
            </a:r>
            <a:r>
              <a:rPr lang="zh-CN" altLang="en-US" sz="2000" dirty="0">
                <a:latin typeface="Helvetica Neue" panose="02000503000000020004"/>
              </a:rPr>
              <a:t> </a:t>
            </a:r>
            <a:r>
              <a:rPr lang="en-US" altLang="zh-CN" sz="2000" dirty="0">
                <a:latin typeface="Helvetica Neue" panose="02000503000000020004"/>
              </a:rPr>
              <a:t>adaptive</a:t>
            </a:r>
            <a:r>
              <a:rPr lang="zh-CN" altLang="en-US" sz="2000" dirty="0">
                <a:latin typeface="Helvetica Neue" panose="02000503000000020004"/>
              </a:rPr>
              <a:t> </a:t>
            </a:r>
            <a:r>
              <a:rPr lang="en-US" altLang="zh-CN" sz="2000" dirty="0">
                <a:latin typeface="Helvetica Neue" panose="02000503000000020004"/>
              </a:rPr>
              <a:t>heap</a:t>
            </a:r>
            <a:r>
              <a:rPr lang="zh-CN" altLang="en-US" sz="2000" dirty="0">
                <a:latin typeface="Helvetica Neue" panose="02000503000000020004"/>
              </a:rPr>
              <a:t> </a:t>
            </a:r>
            <a:r>
              <a:rPr lang="en-US" altLang="zh-CN" sz="2000" dirty="0">
                <a:latin typeface="Helvetica Neue" panose="02000503000000020004"/>
              </a:rPr>
              <a:t>sizing</a:t>
            </a:r>
          </a:p>
          <a:p>
            <a:pPr lvl="1">
              <a:lnSpc>
                <a:spcPct val="170000"/>
              </a:lnSpc>
            </a:pPr>
            <a:r>
              <a:rPr lang="en-US" altLang="zh-CN" sz="2000" b="1" i="1" dirty="0">
                <a:solidFill>
                  <a:srgbClr val="0432FF"/>
                </a:solidFill>
                <a:latin typeface="Helvetica Neue" panose="02000503000000020004"/>
              </a:rPr>
              <a:t>JVM</a:t>
            </a:r>
            <a:r>
              <a:rPr lang="zh-CN" altLang="en-US" sz="2000" b="1" i="1" dirty="0">
                <a:solidFill>
                  <a:srgbClr val="0432FF"/>
                </a:solidFill>
                <a:latin typeface="Helvetica Neue" panose="02000503000000020004"/>
              </a:rPr>
              <a:t> </a:t>
            </a:r>
            <a:r>
              <a:rPr lang="en-US" altLang="zh-CN" sz="2000" b="1" i="1" dirty="0">
                <a:solidFill>
                  <a:srgbClr val="0432FF"/>
                </a:solidFill>
                <a:latin typeface="Helvetica Neue" panose="02000503000000020004"/>
              </a:rPr>
              <a:t>9</a:t>
            </a:r>
            <a:r>
              <a:rPr lang="zh-CN" altLang="en-US" sz="2000" b="1" i="1" dirty="0">
                <a:solidFill>
                  <a:srgbClr val="0432FF"/>
                </a:solidFill>
                <a:latin typeface="Helvetica Neue" panose="02000503000000020004"/>
              </a:rPr>
              <a:t> </a:t>
            </a:r>
            <a:r>
              <a:rPr lang="en-US" altLang="zh-CN" sz="2000" b="1" i="1" dirty="0">
                <a:solidFill>
                  <a:srgbClr val="0432FF"/>
                </a:solidFill>
                <a:latin typeface="Helvetica Neue" panose="02000503000000020004"/>
              </a:rPr>
              <a:t>and</a:t>
            </a:r>
            <a:r>
              <a:rPr lang="zh-CN" altLang="en-US" sz="2000" b="1" i="1" dirty="0">
                <a:solidFill>
                  <a:srgbClr val="0432FF"/>
                </a:solidFill>
                <a:latin typeface="Helvetica Neue" panose="02000503000000020004"/>
              </a:rPr>
              <a:t> </a:t>
            </a:r>
            <a:r>
              <a:rPr lang="en-US" altLang="zh-CN" sz="2000" b="1" i="1" dirty="0">
                <a:solidFill>
                  <a:srgbClr val="0432FF"/>
                </a:solidFill>
                <a:latin typeface="Helvetica Neue" panose="02000503000000020004"/>
              </a:rPr>
              <a:t>JVM</a:t>
            </a:r>
            <a:r>
              <a:rPr lang="zh-CN" altLang="en-US" sz="2000" b="1" i="1" dirty="0">
                <a:solidFill>
                  <a:srgbClr val="0432FF"/>
                </a:solidFill>
                <a:latin typeface="Helvetica Neue" panose="02000503000000020004"/>
              </a:rPr>
              <a:t> </a:t>
            </a:r>
            <a:r>
              <a:rPr lang="en-US" altLang="zh-CN" sz="2000" b="1" i="1" dirty="0">
                <a:solidFill>
                  <a:srgbClr val="0432FF"/>
                </a:solidFill>
                <a:latin typeface="Helvetica Neue" panose="02000503000000020004"/>
              </a:rPr>
              <a:t>10</a:t>
            </a:r>
            <a:r>
              <a:rPr lang="en-US" altLang="zh-CN" sz="2000" dirty="0">
                <a:latin typeface="Helvetica Neue" panose="02000503000000020004"/>
              </a:rPr>
              <a:t>:</a:t>
            </a:r>
            <a:r>
              <a:rPr lang="zh-CN" altLang="en-US" sz="2000" dirty="0">
                <a:latin typeface="Helvetica Neue" panose="02000503000000020004"/>
              </a:rPr>
              <a:t> </a:t>
            </a:r>
            <a:r>
              <a:rPr lang="en-US" altLang="zh-CN" sz="2000" dirty="0">
                <a:latin typeface="Helvetica Neue" panose="02000503000000020004"/>
              </a:rPr>
              <a:t>The</a:t>
            </a:r>
            <a:r>
              <a:rPr lang="zh-CN" altLang="en-US" sz="2000" dirty="0">
                <a:latin typeface="Helvetica Neue" panose="02000503000000020004"/>
              </a:rPr>
              <a:t> </a:t>
            </a:r>
            <a:r>
              <a:rPr lang="en-US" altLang="zh-CN" sz="2000" dirty="0">
                <a:latin typeface="Helvetica Neue" panose="02000503000000020004"/>
              </a:rPr>
              <a:t>new</a:t>
            </a:r>
            <a:r>
              <a:rPr lang="zh-CN" altLang="en-US" sz="2000" dirty="0">
                <a:latin typeface="Helvetica Neue" panose="02000503000000020004"/>
              </a:rPr>
              <a:t> </a:t>
            </a:r>
            <a:r>
              <a:rPr lang="en-US" altLang="zh-CN" sz="2000" dirty="0">
                <a:latin typeface="Helvetica Neue" panose="02000503000000020004"/>
              </a:rPr>
              <a:t>versions</a:t>
            </a:r>
            <a:r>
              <a:rPr lang="zh-CN" altLang="en-US" sz="2000" dirty="0">
                <a:latin typeface="Helvetica Neue" panose="02000503000000020004"/>
              </a:rPr>
              <a:t> </a:t>
            </a:r>
            <a:r>
              <a:rPr lang="en-US" altLang="zh-CN" sz="2000" dirty="0">
                <a:latin typeface="Helvetica Neue" panose="02000503000000020004"/>
              </a:rPr>
              <a:t>of</a:t>
            </a:r>
            <a:r>
              <a:rPr lang="zh-CN" altLang="en-US" sz="2000" dirty="0">
                <a:latin typeface="Helvetica Neue" panose="02000503000000020004"/>
              </a:rPr>
              <a:t> </a:t>
            </a:r>
            <a:r>
              <a:rPr lang="en-US" altLang="zh-CN" sz="2000" dirty="0">
                <a:latin typeface="Helvetica Neue" panose="02000503000000020004"/>
              </a:rPr>
              <a:t>JVMs</a:t>
            </a:r>
            <a:r>
              <a:rPr lang="zh-CN" altLang="en-US" sz="2000" dirty="0">
                <a:latin typeface="Helvetica Neue" panose="02000503000000020004"/>
              </a:rPr>
              <a:t> </a:t>
            </a:r>
            <a:r>
              <a:rPr lang="en-US" altLang="zh-CN" sz="2000" dirty="0">
                <a:latin typeface="Helvetica Neue" panose="02000503000000020004"/>
              </a:rPr>
              <a:t>that</a:t>
            </a:r>
            <a:r>
              <a:rPr lang="zh-CN" altLang="en-US" sz="2000" dirty="0">
                <a:latin typeface="Helvetica Neue" panose="02000503000000020004"/>
              </a:rPr>
              <a:t> </a:t>
            </a:r>
            <a:r>
              <a:rPr lang="en-US" altLang="zh-CN" sz="2000" dirty="0">
                <a:latin typeface="Helvetica Neue" panose="02000503000000020004"/>
              </a:rPr>
              <a:t>add</a:t>
            </a:r>
            <a:r>
              <a:rPr lang="zh-CN" altLang="en-US" sz="2000" dirty="0">
                <a:latin typeface="Helvetica Neue" panose="02000503000000020004"/>
              </a:rPr>
              <a:t> </a:t>
            </a:r>
            <a:r>
              <a:rPr lang="en-US" altLang="zh-CN" sz="2000" dirty="0">
                <a:latin typeface="Helvetica Neue" panose="02000503000000020004"/>
              </a:rPr>
              <a:t>container</a:t>
            </a:r>
            <a:r>
              <a:rPr lang="zh-CN" altLang="en-US" sz="2000" dirty="0">
                <a:latin typeface="Helvetica Neue" panose="02000503000000020004"/>
              </a:rPr>
              <a:t> </a:t>
            </a:r>
            <a:r>
              <a:rPr lang="en-US" altLang="zh-CN" sz="2000" dirty="0">
                <a:latin typeface="Helvetica Neue" panose="02000503000000020004"/>
              </a:rPr>
              <a:t>awareness.</a:t>
            </a:r>
            <a:r>
              <a:rPr lang="zh-CN" altLang="en-US" sz="2000" dirty="0">
                <a:latin typeface="Helvetica Neue" panose="02000503000000020004"/>
              </a:rPr>
              <a:t> </a:t>
            </a:r>
            <a:r>
              <a:rPr lang="en-US" altLang="zh-CN" sz="2000" dirty="0">
                <a:latin typeface="Helvetica Neue" panose="02000503000000020004"/>
              </a:rPr>
              <a:t>JVM</a:t>
            </a:r>
            <a:r>
              <a:rPr lang="zh-CN" altLang="en-US" sz="2000" dirty="0">
                <a:latin typeface="Helvetica Neue" panose="02000503000000020004"/>
              </a:rPr>
              <a:t> </a:t>
            </a:r>
            <a:r>
              <a:rPr lang="en-US" altLang="zh-CN" sz="2000" dirty="0">
                <a:latin typeface="Helvetica Neue" panose="02000503000000020004"/>
              </a:rPr>
              <a:t>9</a:t>
            </a:r>
            <a:r>
              <a:rPr lang="zh-CN" altLang="en-US" sz="2000" dirty="0">
                <a:latin typeface="Helvetica Neue" panose="02000503000000020004"/>
              </a:rPr>
              <a:t> </a:t>
            </a:r>
            <a:r>
              <a:rPr lang="en-US" altLang="zh-CN" sz="2000" dirty="0">
                <a:latin typeface="Helvetica Neue" panose="02000503000000020004"/>
              </a:rPr>
              <a:t>detects</a:t>
            </a:r>
            <a:r>
              <a:rPr lang="zh-CN" altLang="en-US" sz="2000" dirty="0">
                <a:latin typeface="Helvetica Neue" panose="02000503000000020004"/>
              </a:rPr>
              <a:t> </a:t>
            </a:r>
            <a:r>
              <a:rPr lang="en-US" altLang="zh-CN" sz="2000" dirty="0">
                <a:latin typeface="Helvetica Neue" panose="02000503000000020004"/>
              </a:rPr>
              <a:t>static</a:t>
            </a:r>
            <a:r>
              <a:rPr lang="zh-CN" altLang="en-US" sz="2000" dirty="0">
                <a:latin typeface="Helvetica Neue" panose="02000503000000020004"/>
              </a:rPr>
              <a:t> </a:t>
            </a:r>
            <a:r>
              <a:rPr lang="en-US" altLang="zh-CN" sz="2000" dirty="0">
                <a:latin typeface="Helvetica Neue" panose="02000503000000020004"/>
              </a:rPr>
              <a:t>CPU</a:t>
            </a:r>
            <a:r>
              <a:rPr lang="zh-CN" altLang="en-US" sz="2000" dirty="0">
                <a:latin typeface="Helvetica Neue" panose="02000503000000020004"/>
              </a:rPr>
              <a:t> </a:t>
            </a:r>
            <a:r>
              <a:rPr lang="en-US" altLang="zh-CN" sz="2000" dirty="0">
                <a:latin typeface="Helvetica Neue" panose="02000503000000020004"/>
              </a:rPr>
              <a:t>limit</a:t>
            </a:r>
            <a:r>
              <a:rPr lang="zh-CN" altLang="en-US" sz="2000" dirty="0">
                <a:latin typeface="Helvetica Neue" panose="02000503000000020004"/>
              </a:rPr>
              <a:t> </a:t>
            </a:r>
            <a:r>
              <a:rPr lang="en-US" altLang="zh-CN" sz="2000" dirty="0">
                <a:latin typeface="Helvetica Neue" panose="02000503000000020004"/>
              </a:rPr>
              <a:t>and</a:t>
            </a:r>
            <a:r>
              <a:rPr lang="zh-CN" altLang="en-US" sz="2000" dirty="0">
                <a:latin typeface="Helvetica Neue" panose="02000503000000020004"/>
              </a:rPr>
              <a:t> </a:t>
            </a:r>
            <a:r>
              <a:rPr lang="en-US" altLang="zh-CN" sz="2000" dirty="0">
                <a:latin typeface="Helvetica Neue" panose="02000503000000020004"/>
              </a:rPr>
              <a:t>affinity;</a:t>
            </a:r>
            <a:r>
              <a:rPr lang="zh-CN" altLang="en-US" sz="2000" dirty="0">
                <a:latin typeface="Helvetica Neue" panose="02000503000000020004"/>
              </a:rPr>
              <a:t> </a:t>
            </a:r>
            <a:r>
              <a:rPr lang="en-US" altLang="zh-CN" sz="2000" dirty="0">
                <a:latin typeface="Helvetica Neue" panose="02000503000000020004"/>
              </a:rPr>
              <a:t>JVM</a:t>
            </a:r>
            <a:r>
              <a:rPr lang="zh-CN" altLang="en-US" sz="2000" dirty="0">
                <a:latin typeface="Helvetica Neue" panose="02000503000000020004"/>
              </a:rPr>
              <a:t> </a:t>
            </a:r>
            <a:r>
              <a:rPr lang="en-US" altLang="zh-CN" sz="2000" dirty="0">
                <a:latin typeface="Helvetica Neue" panose="02000503000000020004"/>
              </a:rPr>
              <a:t>10</a:t>
            </a:r>
            <a:r>
              <a:rPr lang="zh-CN" altLang="en-US" sz="2000" dirty="0">
                <a:latin typeface="Helvetica Neue" panose="02000503000000020004"/>
              </a:rPr>
              <a:t> </a:t>
            </a:r>
            <a:r>
              <a:rPr lang="en-US" altLang="zh-CN" sz="2000" dirty="0">
                <a:latin typeface="Helvetica Neue" panose="02000503000000020004"/>
              </a:rPr>
              <a:t>detects</a:t>
            </a:r>
            <a:r>
              <a:rPr lang="zh-CN" altLang="en-US" sz="2000" dirty="0">
                <a:latin typeface="Helvetica Neue" panose="02000503000000020004"/>
              </a:rPr>
              <a:t> </a:t>
            </a:r>
            <a:r>
              <a:rPr lang="en-US" altLang="zh-CN" sz="2000" dirty="0">
                <a:latin typeface="Helvetica Neue" panose="02000503000000020004"/>
              </a:rPr>
              <a:t>static</a:t>
            </a:r>
            <a:r>
              <a:rPr lang="zh-CN" altLang="en-US" sz="2000" dirty="0">
                <a:latin typeface="Helvetica Neue" panose="02000503000000020004"/>
              </a:rPr>
              <a:t> </a:t>
            </a:r>
            <a:r>
              <a:rPr lang="en-US" altLang="zh-CN" sz="2000" dirty="0">
                <a:latin typeface="Helvetica Neue" panose="02000503000000020004"/>
              </a:rPr>
              <a:t>CPU</a:t>
            </a:r>
            <a:r>
              <a:rPr lang="zh-CN" altLang="en-US" sz="2000" dirty="0">
                <a:latin typeface="Helvetica Neue" panose="02000503000000020004"/>
              </a:rPr>
              <a:t> </a:t>
            </a:r>
            <a:r>
              <a:rPr lang="en-US" altLang="zh-CN" sz="2000" dirty="0">
                <a:latin typeface="Helvetica Neue" panose="02000503000000020004"/>
              </a:rPr>
              <a:t>share</a:t>
            </a:r>
          </a:p>
          <a:p>
            <a:pPr lvl="1">
              <a:lnSpc>
                <a:spcPct val="170000"/>
              </a:lnSpc>
            </a:pPr>
            <a:r>
              <a:rPr lang="en-US" altLang="zh-CN" sz="2000" b="1" i="1" dirty="0">
                <a:solidFill>
                  <a:srgbClr val="0432FF"/>
                </a:solidFill>
                <a:latin typeface="Helvetica Neue" panose="02000503000000020004"/>
              </a:rPr>
              <a:t>Adaptive:</a:t>
            </a:r>
            <a:r>
              <a:rPr lang="zh-CN" altLang="en-US" sz="2000" b="1" i="1" dirty="0">
                <a:solidFill>
                  <a:srgbClr val="0432FF"/>
                </a:solidFill>
                <a:latin typeface="Helvetica Neue" panose="02000503000000020004"/>
              </a:rPr>
              <a:t> </a:t>
            </a:r>
            <a:r>
              <a:rPr lang="en-US" altLang="zh-CN" sz="2000" dirty="0">
                <a:latin typeface="Helvetica Neue" panose="02000503000000020004"/>
              </a:rPr>
              <a:t>Our</a:t>
            </a:r>
            <a:r>
              <a:rPr lang="zh-CN" altLang="en-US" sz="2000" dirty="0">
                <a:latin typeface="Helvetica Neue" panose="02000503000000020004"/>
              </a:rPr>
              <a:t> </a:t>
            </a:r>
            <a:r>
              <a:rPr lang="en-US" altLang="zh-CN" sz="2000" dirty="0">
                <a:latin typeface="Helvetica Neue" panose="02000503000000020004"/>
              </a:rPr>
              <a:t>proposed</a:t>
            </a:r>
            <a:r>
              <a:rPr lang="zh-CN" altLang="en-US" sz="2000" dirty="0">
                <a:latin typeface="Helvetica Neue" panose="02000503000000020004"/>
              </a:rPr>
              <a:t> </a:t>
            </a:r>
            <a:r>
              <a:rPr lang="en-US" altLang="zh-CN" sz="2000" dirty="0">
                <a:latin typeface="Helvetica Neue" panose="02000503000000020004"/>
              </a:rPr>
              <a:t>elastic</a:t>
            </a:r>
            <a:r>
              <a:rPr lang="zh-CN" altLang="en-US" sz="2000" dirty="0">
                <a:latin typeface="Helvetica Neue" panose="02000503000000020004"/>
              </a:rPr>
              <a:t> </a:t>
            </a:r>
            <a:r>
              <a:rPr lang="en-US" altLang="zh-CN" sz="2000" dirty="0">
                <a:latin typeface="Helvetica Neue" panose="02000503000000020004"/>
              </a:rPr>
              <a:t>apps</a:t>
            </a:r>
            <a:r>
              <a:rPr lang="zh-CN" altLang="en-US" sz="2000" dirty="0">
                <a:latin typeface="Helvetica Neue" panose="02000503000000020004"/>
              </a:rPr>
              <a:t> </a:t>
            </a:r>
            <a:r>
              <a:rPr lang="en-US" altLang="zh-CN" sz="2000" dirty="0">
                <a:latin typeface="Helvetica Neue" panose="02000503000000020004"/>
              </a:rPr>
              <a:t>based</a:t>
            </a:r>
            <a:r>
              <a:rPr lang="zh-CN" altLang="en-US" sz="2000" dirty="0">
                <a:latin typeface="Helvetica Neue" panose="02000503000000020004"/>
              </a:rPr>
              <a:t> </a:t>
            </a:r>
            <a:r>
              <a:rPr lang="en-US" altLang="zh-CN" sz="2000" dirty="0">
                <a:latin typeface="Helvetica Neue" panose="02000503000000020004"/>
              </a:rPr>
              <a:t>on</a:t>
            </a:r>
            <a:r>
              <a:rPr lang="zh-CN" altLang="en-US" sz="2000" dirty="0">
                <a:latin typeface="Helvetica Neue" panose="02000503000000020004"/>
              </a:rPr>
              <a:t> </a:t>
            </a:r>
            <a:r>
              <a:rPr lang="en-US" altLang="zh-CN" sz="2000" dirty="0">
                <a:latin typeface="Helvetica Neue" panose="02000503000000020004"/>
              </a:rPr>
              <a:t>effective</a:t>
            </a:r>
            <a:r>
              <a:rPr lang="zh-CN" altLang="en-US" sz="2000" dirty="0">
                <a:latin typeface="Helvetica Neue" panose="02000503000000020004"/>
              </a:rPr>
              <a:t> </a:t>
            </a:r>
            <a:r>
              <a:rPr lang="en-US" altLang="zh-CN" sz="2000" dirty="0">
                <a:latin typeface="Helvetica Neue" panose="02000503000000020004"/>
              </a:rPr>
              <a:t>CPU</a:t>
            </a:r>
            <a:r>
              <a:rPr lang="zh-CN" altLang="en-US" sz="2000" dirty="0">
                <a:latin typeface="Helvetica Neue" panose="02000503000000020004"/>
              </a:rPr>
              <a:t> </a:t>
            </a:r>
            <a:r>
              <a:rPr lang="en-US" altLang="zh-CN" sz="2000" dirty="0">
                <a:latin typeface="Helvetica Neue" panose="02000503000000020004"/>
              </a:rPr>
              <a:t>and</a:t>
            </a:r>
            <a:r>
              <a:rPr lang="zh-CN" altLang="en-US" sz="2000" dirty="0">
                <a:latin typeface="Helvetica Neue" panose="02000503000000020004"/>
              </a:rPr>
              <a:t> </a:t>
            </a:r>
            <a:r>
              <a:rPr lang="en-US" altLang="zh-CN" sz="2000" dirty="0">
                <a:latin typeface="Helvetica Neue" panose="02000503000000020004"/>
              </a:rPr>
              <a:t>memory</a:t>
            </a:r>
          </a:p>
        </p:txBody>
      </p:sp>
    </p:spTree>
    <p:extLst>
      <p:ext uri="{BB962C8B-B14F-4D97-AF65-F5344CB8AC3E}">
        <p14:creationId xmlns:p14="http://schemas.microsoft.com/office/powerpoint/2010/main" val="2376094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85527-9091-B347-A46D-AB3E2974EDB7}"/>
              </a:ext>
            </a:extLst>
          </p:cNvPr>
          <p:cNvSpPr>
            <a:spLocks noGrp="1"/>
          </p:cNvSpPr>
          <p:nvPr>
            <p:ph type="title"/>
          </p:nvPr>
        </p:nvSpPr>
        <p:spPr/>
        <p:txBody>
          <a:bodyPr/>
          <a:lstStyle/>
          <a:p>
            <a:r>
              <a:rPr lang="en-US" altLang="zh-CN" dirty="0"/>
              <a:t>The</a:t>
            </a:r>
            <a:r>
              <a:rPr lang="zh-CN" altLang="en-US" dirty="0"/>
              <a:t> </a:t>
            </a:r>
            <a:r>
              <a:rPr lang="en-US" altLang="zh-CN" dirty="0"/>
              <a:t>Rise</a:t>
            </a:r>
            <a:r>
              <a:rPr lang="zh-CN" altLang="en-US" dirty="0"/>
              <a:t> </a:t>
            </a:r>
            <a:r>
              <a:rPr lang="en-US" altLang="zh-CN" dirty="0"/>
              <a:t>of</a:t>
            </a:r>
            <a:r>
              <a:rPr lang="zh-CN" altLang="en-US" dirty="0"/>
              <a:t> </a:t>
            </a:r>
            <a:r>
              <a:rPr lang="en-US" altLang="zh-CN" dirty="0"/>
              <a:t>Containers</a:t>
            </a:r>
            <a:endParaRPr lang="en-US" dirty="0"/>
          </a:p>
        </p:txBody>
      </p:sp>
      <p:sp>
        <p:nvSpPr>
          <p:cNvPr id="3" name="Content Placeholder 2">
            <a:extLst>
              <a:ext uri="{FF2B5EF4-FFF2-40B4-BE49-F238E27FC236}">
                <a16:creationId xmlns:a16="http://schemas.microsoft.com/office/drawing/2014/main" id="{0BE2BC03-A18F-D441-A8DA-8AB73A484803}"/>
              </a:ext>
            </a:extLst>
          </p:cNvPr>
          <p:cNvSpPr>
            <a:spLocks noGrp="1"/>
          </p:cNvSpPr>
          <p:nvPr>
            <p:ph idx="1"/>
          </p:nvPr>
        </p:nvSpPr>
        <p:spPr/>
        <p:txBody>
          <a:bodyPr/>
          <a:lstStyle/>
          <a:p>
            <a:r>
              <a:rPr lang="en-US" altLang="zh-CN" dirty="0"/>
              <a:t>Increasingly</a:t>
            </a:r>
            <a:r>
              <a:rPr lang="zh-CN" altLang="en-US" dirty="0"/>
              <a:t> </a:t>
            </a:r>
            <a:r>
              <a:rPr lang="en-US" altLang="zh-CN" dirty="0"/>
              <a:t>and</a:t>
            </a:r>
            <a:r>
              <a:rPr lang="zh-CN" altLang="en-US" dirty="0"/>
              <a:t> </a:t>
            </a:r>
            <a:r>
              <a:rPr lang="en-US" altLang="zh-CN" dirty="0"/>
              <a:t>widely</a:t>
            </a:r>
            <a:r>
              <a:rPr lang="zh-CN" altLang="en-US" dirty="0"/>
              <a:t> </a:t>
            </a:r>
            <a:r>
              <a:rPr lang="en-US" altLang="zh-CN" dirty="0"/>
              <a:t>adopted</a:t>
            </a:r>
            <a:r>
              <a:rPr lang="zh-CN" altLang="en-US" dirty="0"/>
              <a:t> </a:t>
            </a:r>
            <a:r>
              <a:rPr lang="en-US" altLang="zh-CN" dirty="0"/>
              <a:t>in</a:t>
            </a:r>
            <a:r>
              <a:rPr lang="zh-CN" altLang="en-US" dirty="0"/>
              <a:t> </a:t>
            </a:r>
            <a:r>
              <a:rPr lang="en-US" altLang="zh-CN" dirty="0"/>
              <a:t>datacenters</a:t>
            </a:r>
          </a:p>
          <a:p>
            <a:pPr lvl="1"/>
            <a:r>
              <a:rPr lang="en-US" sz="2200" dirty="0"/>
              <a:t>Google Search launches about </a:t>
            </a:r>
            <a:r>
              <a:rPr lang="en-US" sz="2200" dirty="0">
                <a:solidFill>
                  <a:srgbClr val="FF0000"/>
                </a:solidFill>
              </a:rPr>
              <a:t>7,000</a:t>
            </a:r>
            <a:r>
              <a:rPr lang="en-US" sz="2200" dirty="0"/>
              <a:t> containers every second</a:t>
            </a:r>
          </a:p>
          <a:p>
            <a:pPr lvl="1"/>
            <a:endParaRPr lang="en-US" dirty="0"/>
          </a:p>
          <a:p>
            <a:endParaRPr lang="en-US" dirty="0"/>
          </a:p>
        </p:txBody>
      </p:sp>
      <p:sp>
        <p:nvSpPr>
          <p:cNvPr id="4" name="Slide Number Placeholder 3">
            <a:extLst>
              <a:ext uri="{FF2B5EF4-FFF2-40B4-BE49-F238E27FC236}">
                <a16:creationId xmlns:a16="http://schemas.microsoft.com/office/drawing/2014/main" id="{82C89F20-D74A-BA43-B188-1FADB6256E08}"/>
              </a:ext>
            </a:extLst>
          </p:cNvPr>
          <p:cNvSpPr>
            <a:spLocks noGrp="1"/>
          </p:cNvSpPr>
          <p:nvPr>
            <p:ph type="sldNum" sz="quarter" idx="12"/>
          </p:nvPr>
        </p:nvSpPr>
        <p:spPr/>
        <p:txBody>
          <a:bodyPr/>
          <a:lstStyle/>
          <a:p>
            <a:fld id="{72E3C5E5-1620-704A-B1BC-D84381C5FEE1}" type="slidenum">
              <a:rPr lang="en-US" smtClean="0"/>
              <a:t>3</a:t>
            </a:fld>
            <a:endParaRPr lang="en-US"/>
          </a:p>
        </p:txBody>
      </p:sp>
      <p:pic>
        <p:nvPicPr>
          <p:cNvPr id="5" name="Picture 4">
            <a:extLst>
              <a:ext uri="{FF2B5EF4-FFF2-40B4-BE49-F238E27FC236}">
                <a16:creationId xmlns:a16="http://schemas.microsoft.com/office/drawing/2014/main" id="{3EFD486E-14F1-9543-9E11-179BE1159F38}"/>
              </a:ext>
            </a:extLst>
          </p:cNvPr>
          <p:cNvPicPr>
            <a:picLocks noChangeAspect="1"/>
          </p:cNvPicPr>
          <p:nvPr/>
        </p:nvPicPr>
        <p:blipFill>
          <a:blip r:embed="rId3"/>
          <a:stretch>
            <a:fillRect/>
          </a:stretch>
        </p:blipFill>
        <p:spPr>
          <a:xfrm>
            <a:off x="1840101" y="3441649"/>
            <a:ext cx="5290042" cy="3279827"/>
          </a:xfrm>
          <a:prstGeom prst="rect">
            <a:avLst/>
          </a:prstGeom>
        </p:spPr>
      </p:pic>
    </p:spTree>
    <p:extLst>
      <p:ext uri="{BB962C8B-B14F-4D97-AF65-F5344CB8AC3E}">
        <p14:creationId xmlns:p14="http://schemas.microsoft.com/office/powerpoint/2010/main" val="3969224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461959"/>
            <a:ext cx="9249508" cy="584775"/>
          </a:xfrm>
          <a:prstGeom prst="rect">
            <a:avLst/>
          </a:prstGeom>
        </p:spPr>
        <p:txBody>
          <a:bodyPr wrap="square">
            <a:spAutoFit/>
          </a:bodyPr>
          <a:lstStyle/>
          <a:p>
            <a:pPr algn="ct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Improvement on Application Performance</a:t>
            </a:r>
          </a:p>
        </p:txBody>
      </p:sp>
      <p:graphicFrame>
        <p:nvGraphicFramePr>
          <p:cNvPr id="12" name="图表 11"/>
          <p:cNvGraphicFramePr/>
          <p:nvPr>
            <p:extLst>
              <p:ext uri="{D42A27DB-BD31-4B8C-83A1-F6EECF244321}">
                <p14:modId xmlns:p14="http://schemas.microsoft.com/office/powerpoint/2010/main" val="3182707637"/>
              </p:ext>
            </p:extLst>
          </p:nvPr>
        </p:nvGraphicFramePr>
        <p:xfrm>
          <a:off x="204722" y="1368560"/>
          <a:ext cx="4290862" cy="479982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图表 6"/>
          <p:cNvGraphicFramePr/>
          <p:nvPr>
            <p:extLst>
              <p:ext uri="{D42A27DB-BD31-4B8C-83A1-F6EECF244321}">
                <p14:modId xmlns:p14="http://schemas.microsoft.com/office/powerpoint/2010/main" val="459936004"/>
              </p:ext>
            </p:extLst>
          </p:nvPr>
        </p:nvGraphicFramePr>
        <p:xfrm>
          <a:off x="4495584" y="1393229"/>
          <a:ext cx="4290862" cy="4799826"/>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6"/>
          <p:cNvSpPr txBox="1"/>
          <p:nvPr/>
        </p:nvSpPr>
        <p:spPr>
          <a:xfrm>
            <a:off x="2497921" y="1089861"/>
            <a:ext cx="1997663" cy="400110"/>
          </a:xfrm>
          <a:prstGeom prst="rect">
            <a:avLst/>
          </a:prstGeom>
          <a:noFill/>
        </p:spPr>
        <p:txBody>
          <a:bodyPr wrap="none" rtlCol="0">
            <a:spAutoFit/>
          </a:bodyPr>
          <a:lstStyle/>
          <a:p>
            <a:r>
              <a:rPr lang="en-US" altLang="zh-CN" sz="2000" dirty="0">
                <a:solidFill>
                  <a:srgbClr val="C00000"/>
                </a:solidFill>
                <a:latin typeface="Helvetica Neue" panose="02000503000000020004"/>
              </a:rPr>
              <a:t>Lower</a:t>
            </a:r>
            <a:r>
              <a:rPr lang="zh-CN" altLang="en-US" sz="2000" dirty="0">
                <a:solidFill>
                  <a:srgbClr val="C00000"/>
                </a:solidFill>
                <a:latin typeface="Helvetica Neue" panose="02000503000000020004"/>
              </a:rPr>
              <a:t> </a:t>
            </a:r>
            <a:r>
              <a:rPr lang="en-US" altLang="zh-CN" sz="2000" dirty="0">
                <a:solidFill>
                  <a:srgbClr val="C00000"/>
                </a:solidFill>
                <a:latin typeface="Helvetica Neue" panose="02000503000000020004"/>
              </a:rPr>
              <a:t>is</a:t>
            </a:r>
            <a:r>
              <a:rPr lang="zh-CN" altLang="en-US" sz="2000" dirty="0">
                <a:solidFill>
                  <a:srgbClr val="C00000"/>
                </a:solidFill>
                <a:latin typeface="Helvetica Neue" panose="02000503000000020004"/>
              </a:rPr>
              <a:t> </a:t>
            </a:r>
            <a:r>
              <a:rPr lang="en-US" altLang="zh-CN" sz="2000" dirty="0">
                <a:solidFill>
                  <a:srgbClr val="C00000"/>
                </a:solidFill>
                <a:latin typeface="Helvetica Neue" panose="02000503000000020004"/>
              </a:rPr>
              <a:t>better</a:t>
            </a:r>
            <a:endParaRPr lang="en-US" sz="2000" dirty="0">
              <a:solidFill>
                <a:srgbClr val="C00000"/>
              </a:solidFill>
              <a:latin typeface="Helvetica Neue" panose="02000503000000020004"/>
            </a:endParaRPr>
          </a:p>
        </p:txBody>
      </p:sp>
      <p:sp>
        <p:nvSpPr>
          <p:cNvPr id="9" name="TextBox 6"/>
          <p:cNvSpPr txBox="1"/>
          <p:nvPr/>
        </p:nvSpPr>
        <p:spPr>
          <a:xfrm>
            <a:off x="6697413" y="1112967"/>
            <a:ext cx="2089033" cy="400110"/>
          </a:xfrm>
          <a:prstGeom prst="rect">
            <a:avLst/>
          </a:prstGeom>
          <a:noFill/>
        </p:spPr>
        <p:txBody>
          <a:bodyPr wrap="none" rtlCol="0">
            <a:spAutoFit/>
          </a:bodyPr>
          <a:lstStyle/>
          <a:p>
            <a:r>
              <a:rPr lang="en-US" altLang="zh-CN" sz="2000" dirty="0">
                <a:solidFill>
                  <a:srgbClr val="C00000"/>
                </a:solidFill>
                <a:latin typeface="Helvetica Neue" panose="02000503000000020004"/>
              </a:rPr>
              <a:t>Higher</a:t>
            </a:r>
            <a:r>
              <a:rPr lang="zh-CN" altLang="en-US" sz="2000" dirty="0">
                <a:solidFill>
                  <a:srgbClr val="C00000"/>
                </a:solidFill>
                <a:latin typeface="Helvetica Neue" panose="02000503000000020004"/>
              </a:rPr>
              <a:t> </a:t>
            </a:r>
            <a:r>
              <a:rPr lang="en-US" altLang="zh-CN" sz="2000" dirty="0">
                <a:solidFill>
                  <a:srgbClr val="C00000"/>
                </a:solidFill>
                <a:latin typeface="Helvetica Neue" panose="02000503000000020004"/>
              </a:rPr>
              <a:t>is</a:t>
            </a:r>
            <a:r>
              <a:rPr lang="zh-CN" altLang="en-US" sz="2000" dirty="0">
                <a:solidFill>
                  <a:srgbClr val="C00000"/>
                </a:solidFill>
                <a:latin typeface="Helvetica Neue" panose="02000503000000020004"/>
              </a:rPr>
              <a:t> </a:t>
            </a:r>
            <a:r>
              <a:rPr lang="en-US" altLang="zh-CN" sz="2000" dirty="0">
                <a:solidFill>
                  <a:srgbClr val="C00000"/>
                </a:solidFill>
                <a:latin typeface="Helvetica Neue" panose="02000503000000020004"/>
              </a:rPr>
              <a:t>better</a:t>
            </a:r>
            <a:endParaRPr lang="en-US" sz="2000" dirty="0">
              <a:solidFill>
                <a:srgbClr val="C00000"/>
              </a:solidFill>
              <a:latin typeface="Helvetica Neue" panose="02000503000000020004"/>
            </a:endParaRPr>
          </a:p>
        </p:txBody>
      </p:sp>
      <p:cxnSp>
        <p:nvCxnSpPr>
          <p:cNvPr id="5" name="直接箭头连接符 4"/>
          <p:cNvCxnSpPr/>
          <p:nvPr/>
        </p:nvCxnSpPr>
        <p:spPr>
          <a:xfrm>
            <a:off x="2909455" y="2147455"/>
            <a:ext cx="0" cy="1371600"/>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24255" y="2660748"/>
            <a:ext cx="665018" cy="307777"/>
          </a:xfrm>
          <a:prstGeom prst="rect">
            <a:avLst/>
          </a:prstGeom>
          <a:noFill/>
        </p:spPr>
        <p:txBody>
          <a:bodyPr wrap="square" rtlCol="0">
            <a:spAutoFit/>
          </a:bodyPr>
          <a:lstStyle/>
          <a:p>
            <a:r>
              <a:rPr lang="en-US" altLang="zh-CN" sz="1400" dirty="0">
                <a:solidFill>
                  <a:srgbClr val="FF0000"/>
                </a:solidFill>
                <a:latin typeface="Helvetica Neue" panose="02000503000000020004"/>
              </a:rPr>
              <a:t>49%</a:t>
            </a:r>
            <a:endParaRPr lang="zh-CN" altLang="en-US" sz="1400" dirty="0">
              <a:solidFill>
                <a:srgbClr val="FF0000"/>
              </a:solidFill>
              <a:latin typeface="Helvetica Neue" panose="02000503000000020004"/>
            </a:endParaRPr>
          </a:p>
        </p:txBody>
      </p:sp>
      <p:cxnSp>
        <p:nvCxnSpPr>
          <p:cNvPr id="13" name="直接箭头连接符 12"/>
          <p:cNvCxnSpPr/>
          <p:nvPr/>
        </p:nvCxnSpPr>
        <p:spPr>
          <a:xfrm flipH="1">
            <a:off x="6683559" y="2469761"/>
            <a:ext cx="13854" cy="1191491"/>
          </a:xfrm>
          <a:prstGeom prst="straightConnector1">
            <a:avLst/>
          </a:prstGeom>
          <a:ln w="31750">
            <a:solidFill>
              <a:srgbClr val="FF0000">
                <a:alpha val="99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671541" y="2759892"/>
            <a:ext cx="665018" cy="307777"/>
          </a:xfrm>
          <a:prstGeom prst="rect">
            <a:avLst/>
          </a:prstGeom>
          <a:noFill/>
        </p:spPr>
        <p:txBody>
          <a:bodyPr wrap="square" rtlCol="0">
            <a:spAutoFit/>
          </a:bodyPr>
          <a:lstStyle/>
          <a:p>
            <a:r>
              <a:rPr lang="en-US" altLang="zh-CN" sz="1400" dirty="0">
                <a:solidFill>
                  <a:srgbClr val="FF0000"/>
                </a:solidFill>
                <a:latin typeface="Helvetica Neue" panose="02000503000000020004"/>
              </a:rPr>
              <a:t>18%</a:t>
            </a:r>
            <a:endParaRPr lang="zh-CN" altLang="en-US" sz="1400" dirty="0">
              <a:solidFill>
                <a:srgbClr val="FF0000"/>
              </a:solidFill>
              <a:latin typeface="Helvetica Neue" panose="02000503000000020004"/>
            </a:endParaRPr>
          </a:p>
        </p:txBody>
      </p:sp>
    </p:spTree>
    <p:extLst>
      <p:ext uri="{BB962C8B-B14F-4D97-AF65-F5344CB8AC3E}">
        <p14:creationId xmlns:p14="http://schemas.microsoft.com/office/powerpoint/2010/main" val="642960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46922" y="532298"/>
            <a:ext cx="7057293" cy="646331"/>
          </a:xfrm>
          <a:prstGeom prst="rect">
            <a:avLst/>
          </a:prstGeom>
        </p:spPr>
        <p:txBody>
          <a:bodyPr wrap="square">
            <a:spAutoFit/>
          </a:bodyPr>
          <a:lstStyle/>
          <a:p>
            <a:pPr algn="ctr"/>
            <a:r>
              <a:rPr lang="en-US" altLang="zh-CN" sz="3600" dirty="0">
                <a:latin typeface="Helvetica Neue" panose="02000503000000020004" pitchFamily="2" charset="0"/>
                <a:ea typeface="Helvetica Neue" panose="02000503000000020004" pitchFamily="2" charset="0"/>
                <a:cs typeface="Helvetica Neue" panose="02000503000000020004" pitchFamily="2" charset="0"/>
              </a:rPr>
              <a:t>Improvement on GC time</a:t>
            </a:r>
          </a:p>
        </p:txBody>
      </p:sp>
      <p:graphicFrame>
        <p:nvGraphicFramePr>
          <p:cNvPr id="12" name="图表 11"/>
          <p:cNvGraphicFramePr/>
          <p:nvPr/>
        </p:nvGraphicFramePr>
        <p:xfrm>
          <a:off x="562492" y="1349298"/>
          <a:ext cx="8026151" cy="4799826"/>
        </p:xfrm>
        <a:graphic>
          <a:graphicData uri="http://schemas.openxmlformats.org/drawingml/2006/chart">
            <c:chart xmlns:c="http://schemas.openxmlformats.org/drawingml/2006/chart" xmlns:r="http://schemas.openxmlformats.org/officeDocument/2006/relationships" r:id="rId3"/>
          </a:graphicData>
        </a:graphic>
      </p:graphicFrame>
      <p:sp>
        <p:nvSpPr>
          <p:cNvPr id="2" name="文本框 1"/>
          <p:cNvSpPr txBox="1"/>
          <p:nvPr/>
        </p:nvSpPr>
        <p:spPr>
          <a:xfrm>
            <a:off x="2787805" y="1650380"/>
            <a:ext cx="1787762" cy="369332"/>
          </a:xfrm>
          <a:prstGeom prst="rect">
            <a:avLst/>
          </a:prstGeom>
          <a:noFill/>
        </p:spPr>
        <p:txBody>
          <a:bodyPr wrap="square" rtlCol="0">
            <a:spAutoFit/>
          </a:bodyPr>
          <a:lstStyle/>
          <a:p>
            <a:r>
              <a:rPr lang="en-US" altLang="zh-CN" b="1" dirty="0">
                <a:solidFill>
                  <a:srgbClr val="FF0000"/>
                </a:solidFill>
              </a:rPr>
              <a:t>More</a:t>
            </a:r>
            <a:r>
              <a:rPr lang="zh-CN" altLang="en-US" b="1" dirty="0">
                <a:solidFill>
                  <a:srgbClr val="FF0000"/>
                </a:solidFill>
              </a:rPr>
              <a:t> </a:t>
            </a:r>
            <a:r>
              <a:rPr lang="en-US" altLang="zh-CN" b="1" dirty="0">
                <a:solidFill>
                  <a:srgbClr val="FF0000"/>
                </a:solidFill>
              </a:rPr>
              <a:t>than</a:t>
            </a:r>
            <a:r>
              <a:rPr lang="zh-CN" altLang="en-US" b="1" dirty="0">
                <a:solidFill>
                  <a:srgbClr val="FF0000"/>
                </a:solidFill>
              </a:rPr>
              <a:t> </a:t>
            </a:r>
            <a:r>
              <a:rPr lang="en-US" altLang="zh-CN" b="1" dirty="0">
                <a:solidFill>
                  <a:srgbClr val="FF0000"/>
                </a:solidFill>
              </a:rPr>
              <a:t>80%</a:t>
            </a:r>
          </a:p>
        </p:txBody>
      </p:sp>
      <p:cxnSp>
        <p:nvCxnSpPr>
          <p:cNvPr id="4" name="直接箭头连接符 3"/>
          <p:cNvCxnSpPr/>
          <p:nvPr/>
        </p:nvCxnSpPr>
        <p:spPr>
          <a:xfrm>
            <a:off x="3479180" y="2118732"/>
            <a:ext cx="0" cy="2542478"/>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97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46922" y="532298"/>
            <a:ext cx="7667587" cy="523220"/>
          </a:xfrm>
          <a:prstGeom prst="rect">
            <a:avLst/>
          </a:prstGeom>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Improvement with varying CPU availability</a:t>
            </a:r>
          </a:p>
        </p:txBody>
      </p:sp>
      <p:graphicFrame>
        <p:nvGraphicFramePr>
          <p:cNvPr id="12" name="图表 11"/>
          <p:cNvGraphicFramePr/>
          <p:nvPr>
            <p:extLst>
              <p:ext uri="{D42A27DB-BD31-4B8C-83A1-F6EECF244321}">
                <p14:modId xmlns:p14="http://schemas.microsoft.com/office/powerpoint/2010/main" val="2722194065"/>
              </p:ext>
            </p:extLst>
          </p:nvPr>
        </p:nvGraphicFramePr>
        <p:xfrm>
          <a:off x="562492" y="1349298"/>
          <a:ext cx="8026151" cy="4799826"/>
        </p:xfrm>
        <a:graphic>
          <a:graphicData uri="http://schemas.openxmlformats.org/drawingml/2006/chart">
            <c:chart xmlns:c="http://schemas.openxmlformats.org/drawingml/2006/chart" xmlns:r="http://schemas.openxmlformats.org/officeDocument/2006/relationships" r:id="rId3"/>
          </a:graphicData>
        </a:graphic>
      </p:graphicFrame>
      <p:sp>
        <p:nvSpPr>
          <p:cNvPr id="2" name="文本框 1"/>
          <p:cNvSpPr txBox="1"/>
          <p:nvPr/>
        </p:nvSpPr>
        <p:spPr>
          <a:xfrm>
            <a:off x="4575567" y="1801031"/>
            <a:ext cx="1787762" cy="369332"/>
          </a:xfrm>
          <a:prstGeom prst="rect">
            <a:avLst/>
          </a:prstGeom>
          <a:noFill/>
        </p:spPr>
        <p:txBody>
          <a:bodyPr wrap="square" rtlCol="0">
            <a:spAutoFit/>
          </a:bodyPr>
          <a:lstStyle/>
          <a:p>
            <a:r>
              <a:rPr lang="en-US" altLang="zh-CN" b="1" dirty="0">
                <a:solidFill>
                  <a:srgbClr val="FF0000"/>
                </a:solidFill>
              </a:rPr>
              <a:t>More</a:t>
            </a:r>
            <a:r>
              <a:rPr lang="zh-CN" altLang="en-US" b="1" dirty="0">
                <a:solidFill>
                  <a:srgbClr val="FF0000"/>
                </a:solidFill>
              </a:rPr>
              <a:t> </a:t>
            </a:r>
            <a:r>
              <a:rPr lang="en-US" altLang="zh-CN" b="1" dirty="0">
                <a:solidFill>
                  <a:srgbClr val="FF0000"/>
                </a:solidFill>
              </a:rPr>
              <a:t>than</a:t>
            </a:r>
            <a:r>
              <a:rPr lang="zh-CN" altLang="en-US" b="1" dirty="0">
                <a:solidFill>
                  <a:srgbClr val="FF0000"/>
                </a:solidFill>
              </a:rPr>
              <a:t> </a:t>
            </a:r>
            <a:r>
              <a:rPr lang="en-US" altLang="zh-CN" b="1" dirty="0">
                <a:solidFill>
                  <a:srgbClr val="FF0000"/>
                </a:solidFill>
              </a:rPr>
              <a:t>70%</a:t>
            </a:r>
          </a:p>
        </p:txBody>
      </p:sp>
      <p:cxnSp>
        <p:nvCxnSpPr>
          <p:cNvPr id="4" name="直接箭头连接符 3"/>
          <p:cNvCxnSpPr/>
          <p:nvPr/>
        </p:nvCxnSpPr>
        <p:spPr>
          <a:xfrm>
            <a:off x="5307980" y="2132587"/>
            <a:ext cx="12166" cy="2093049"/>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0668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6839" y="532298"/>
            <a:ext cx="8519532" cy="646331"/>
          </a:xfrm>
          <a:prstGeom prst="rect">
            <a:avLst/>
          </a:prstGeom>
        </p:spPr>
        <p:txBody>
          <a:bodyPr wrap="square">
            <a:spAutoFit/>
          </a:bodyPr>
          <a:lstStyle/>
          <a:p>
            <a:pPr algn="ctr"/>
            <a:r>
              <a:rPr lang="en-US" altLang="zh-CN" sz="3600" dirty="0">
                <a:latin typeface="Helvetica Neue" panose="02000503000000020004" pitchFamily="2" charset="0"/>
                <a:ea typeface="Helvetica Neue" panose="02000503000000020004" pitchFamily="2" charset="0"/>
                <a:cs typeface="Helvetica Neue" panose="02000503000000020004" pitchFamily="2" charset="0"/>
              </a:rPr>
              <a:t>Results on  Different Versions of JVM</a:t>
            </a:r>
          </a:p>
        </p:txBody>
      </p:sp>
      <p:grpSp>
        <p:nvGrpSpPr>
          <p:cNvPr id="4" name="组合 3"/>
          <p:cNvGrpSpPr/>
          <p:nvPr/>
        </p:nvGrpSpPr>
        <p:grpSpPr>
          <a:xfrm>
            <a:off x="554182" y="1464376"/>
            <a:ext cx="7129685" cy="4358361"/>
            <a:chOff x="914400" y="1727094"/>
            <a:chExt cx="7129685" cy="4358361"/>
          </a:xfrm>
        </p:grpSpPr>
        <p:graphicFrame>
          <p:nvGraphicFramePr>
            <p:cNvPr id="11" name="图表 10"/>
            <p:cNvGraphicFramePr/>
            <p:nvPr>
              <p:extLst>
                <p:ext uri="{D42A27DB-BD31-4B8C-83A1-F6EECF244321}">
                  <p14:modId xmlns:p14="http://schemas.microsoft.com/office/powerpoint/2010/main" val="482127284"/>
                </p:ext>
              </p:extLst>
            </p:nvPr>
          </p:nvGraphicFramePr>
          <p:xfrm>
            <a:off x="914400" y="1727094"/>
            <a:ext cx="7129685" cy="4358361"/>
          </p:xfrm>
          <a:graphic>
            <a:graphicData uri="http://schemas.openxmlformats.org/drawingml/2006/chart">
              <c:chart xmlns:c="http://schemas.openxmlformats.org/drawingml/2006/chart" xmlns:r="http://schemas.openxmlformats.org/officeDocument/2006/relationships" r:id="rId3"/>
            </a:graphicData>
          </a:graphic>
        </p:graphicFrame>
        <p:cxnSp>
          <p:nvCxnSpPr>
            <p:cNvPr id="15" name="直接连接符 14"/>
            <p:cNvCxnSpPr/>
            <p:nvPr/>
          </p:nvCxnSpPr>
          <p:spPr>
            <a:xfrm>
              <a:off x="2110844" y="5237119"/>
              <a:ext cx="0" cy="58672"/>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862495" y="5237119"/>
              <a:ext cx="0" cy="58672"/>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365797" y="5237119"/>
              <a:ext cx="0" cy="58672"/>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869098" y="5237119"/>
              <a:ext cx="0" cy="58672"/>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372399" y="5237119"/>
              <a:ext cx="0" cy="58672"/>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614146" y="5237119"/>
              <a:ext cx="0" cy="58672"/>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117447" y="5237119"/>
              <a:ext cx="0" cy="58672"/>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620749" y="5237119"/>
              <a:ext cx="0" cy="58672"/>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660584" y="5321103"/>
              <a:ext cx="797630" cy="401283"/>
            </a:xfrm>
            <a:prstGeom prst="rect">
              <a:avLst/>
            </a:prstGeom>
            <a:noFill/>
          </p:spPr>
          <p:txBody>
            <a:bodyPr wrap="square" rtlCol="0">
              <a:spAutoFit/>
            </a:bodyPr>
            <a:lstStyle/>
            <a:p>
              <a:r>
                <a:rPr lang="en-US" altLang="zh-CN" dirty="0">
                  <a:solidFill>
                    <a:schemeClr val="tx1">
                      <a:lumMod val="65000"/>
                      <a:lumOff val="35000"/>
                    </a:schemeClr>
                  </a:solidFill>
                  <a:latin typeface="Helvetica Neue" panose="02000503000000020004"/>
                </a:rPr>
                <a:t>20</a:t>
              </a:r>
              <a:endParaRPr lang="zh-CN" altLang="en-US" dirty="0">
                <a:solidFill>
                  <a:schemeClr val="tx1">
                    <a:lumMod val="65000"/>
                    <a:lumOff val="35000"/>
                  </a:schemeClr>
                </a:solidFill>
                <a:latin typeface="Helvetica Neue" panose="02000503000000020004"/>
              </a:endParaRPr>
            </a:p>
          </p:txBody>
        </p:sp>
        <p:sp>
          <p:nvSpPr>
            <p:cNvPr id="27" name="文本框 26"/>
            <p:cNvSpPr txBox="1"/>
            <p:nvPr/>
          </p:nvSpPr>
          <p:spPr>
            <a:xfrm>
              <a:off x="3419737" y="5304988"/>
              <a:ext cx="797630" cy="401283"/>
            </a:xfrm>
            <a:prstGeom prst="rect">
              <a:avLst/>
            </a:prstGeom>
            <a:noFill/>
          </p:spPr>
          <p:txBody>
            <a:bodyPr wrap="square" rtlCol="0">
              <a:spAutoFit/>
            </a:bodyPr>
            <a:lstStyle/>
            <a:p>
              <a:r>
                <a:rPr lang="en-US" altLang="zh-CN" dirty="0">
                  <a:solidFill>
                    <a:schemeClr val="tx1">
                      <a:lumMod val="65000"/>
                      <a:lumOff val="35000"/>
                    </a:schemeClr>
                  </a:solidFill>
                  <a:latin typeface="Helvetica Neue" panose="02000503000000020004"/>
                </a:rPr>
                <a:t>40</a:t>
              </a:r>
              <a:endParaRPr lang="zh-CN" altLang="en-US" dirty="0">
                <a:solidFill>
                  <a:schemeClr val="tx1">
                    <a:lumMod val="65000"/>
                    <a:lumOff val="35000"/>
                  </a:schemeClr>
                </a:solidFill>
                <a:latin typeface="Helvetica Neue" panose="02000503000000020004"/>
              </a:endParaRPr>
            </a:p>
          </p:txBody>
        </p:sp>
        <p:sp>
          <p:nvSpPr>
            <p:cNvPr id="28" name="文本框 27"/>
            <p:cNvSpPr txBox="1"/>
            <p:nvPr/>
          </p:nvSpPr>
          <p:spPr>
            <a:xfrm>
              <a:off x="4194377" y="5304988"/>
              <a:ext cx="797630" cy="401283"/>
            </a:xfrm>
            <a:prstGeom prst="rect">
              <a:avLst/>
            </a:prstGeom>
            <a:noFill/>
          </p:spPr>
          <p:txBody>
            <a:bodyPr wrap="square" rtlCol="0">
              <a:spAutoFit/>
            </a:bodyPr>
            <a:lstStyle/>
            <a:p>
              <a:r>
                <a:rPr lang="en-US" altLang="zh-CN" dirty="0">
                  <a:solidFill>
                    <a:schemeClr val="tx1">
                      <a:lumMod val="65000"/>
                      <a:lumOff val="35000"/>
                    </a:schemeClr>
                  </a:solidFill>
                  <a:latin typeface="Helvetica Neue" panose="02000503000000020004"/>
                </a:rPr>
                <a:t>60</a:t>
              </a:r>
              <a:endParaRPr lang="zh-CN" altLang="en-US" dirty="0">
                <a:solidFill>
                  <a:schemeClr val="tx1">
                    <a:lumMod val="65000"/>
                    <a:lumOff val="35000"/>
                  </a:schemeClr>
                </a:solidFill>
                <a:latin typeface="Helvetica Neue" panose="02000503000000020004"/>
              </a:endParaRPr>
            </a:p>
          </p:txBody>
        </p:sp>
        <p:sp>
          <p:nvSpPr>
            <p:cNvPr id="29" name="文本框 28"/>
            <p:cNvSpPr txBox="1"/>
            <p:nvPr/>
          </p:nvSpPr>
          <p:spPr>
            <a:xfrm>
              <a:off x="4945775" y="5321103"/>
              <a:ext cx="797630" cy="401283"/>
            </a:xfrm>
            <a:prstGeom prst="rect">
              <a:avLst/>
            </a:prstGeom>
            <a:noFill/>
          </p:spPr>
          <p:txBody>
            <a:bodyPr wrap="square" rtlCol="0">
              <a:spAutoFit/>
            </a:bodyPr>
            <a:lstStyle/>
            <a:p>
              <a:r>
                <a:rPr lang="en-US" altLang="zh-CN" dirty="0">
                  <a:solidFill>
                    <a:schemeClr val="tx1">
                      <a:lumMod val="65000"/>
                      <a:lumOff val="35000"/>
                    </a:schemeClr>
                  </a:solidFill>
                  <a:latin typeface="Helvetica Neue" panose="02000503000000020004"/>
                </a:rPr>
                <a:t>80</a:t>
              </a:r>
              <a:endParaRPr lang="zh-CN" altLang="en-US" dirty="0">
                <a:solidFill>
                  <a:schemeClr val="tx1">
                    <a:lumMod val="65000"/>
                    <a:lumOff val="35000"/>
                  </a:schemeClr>
                </a:solidFill>
                <a:latin typeface="Helvetica Neue" panose="02000503000000020004"/>
              </a:endParaRPr>
            </a:p>
          </p:txBody>
        </p:sp>
        <p:sp>
          <p:nvSpPr>
            <p:cNvPr id="30" name="文本框 29"/>
            <p:cNvSpPr txBox="1"/>
            <p:nvPr/>
          </p:nvSpPr>
          <p:spPr>
            <a:xfrm>
              <a:off x="5607217" y="5321103"/>
              <a:ext cx="1084497" cy="401283"/>
            </a:xfrm>
            <a:prstGeom prst="rect">
              <a:avLst/>
            </a:prstGeom>
            <a:noFill/>
          </p:spPr>
          <p:txBody>
            <a:bodyPr wrap="square" rtlCol="0">
              <a:spAutoFit/>
            </a:bodyPr>
            <a:lstStyle/>
            <a:p>
              <a:r>
                <a:rPr lang="en-US" altLang="zh-CN" dirty="0">
                  <a:solidFill>
                    <a:schemeClr val="tx1">
                      <a:lumMod val="65000"/>
                      <a:lumOff val="35000"/>
                    </a:schemeClr>
                  </a:solidFill>
                  <a:latin typeface="Helvetica Neue" panose="02000503000000020004"/>
                </a:rPr>
                <a:t>100</a:t>
              </a:r>
              <a:endParaRPr lang="zh-CN" altLang="en-US" dirty="0">
                <a:solidFill>
                  <a:schemeClr val="tx1">
                    <a:lumMod val="65000"/>
                    <a:lumOff val="35000"/>
                  </a:schemeClr>
                </a:solidFill>
                <a:latin typeface="Helvetica Neue" panose="02000503000000020004"/>
              </a:endParaRPr>
            </a:p>
          </p:txBody>
        </p:sp>
        <p:sp>
          <p:nvSpPr>
            <p:cNvPr id="31" name="文本框 30"/>
            <p:cNvSpPr txBox="1"/>
            <p:nvPr/>
          </p:nvSpPr>
          <p:spPr>
            <a:xfrm>
              <a:off x="6404848" y="5328018"/>
              <a:ext cx="1084497" cy="401283"/>
            </a:xfrm>
            <a:prstGeom prst="rect">
              <a:avLst/>
            </a:prstGeom>
            <a:noFill/>
          </p:spPr>
          <p:txBody>
            <a:bodyPr wrap="square" rtlCol="0">
              <a:spAutoFit/>
            </a:bodyPr>
            <a:lstStyle/>
            <a:p>
              <a:r>
                <a:rPr lang="en-US" altLang="zh-CN" dirty="0">
                  <a:solidFill>
                    <a:schemeClr val="tx1">
                      <a:lumMod val="65000"/>
                      <a:lumOff val="35000"/>
                    </a:schemeClr>
                  </a:solidFill>
                  <a:latin typeface="Helvetica Neue" panose="02000503000000020004"/>
                </a:rPr>
                <a:t>120</a:t>
              </a:r>
              <a:endParaRPr lang="zh-CN" altLang="en-US" dirty="0">
                <a:solidFill>
                  <a:schemeClr val="tx1">
                    <a:lumMod val="65000"/>
                    <a:lumOff val="35000"/>
                  </a:schemeClr>
                </a:solidFill>
                <a:latin typeface="Helvetica Neue" panose="02000503000000020004"/>
              </a:endParaRPr>
            </a:p>
          </p:txBody>
        </p:sp>
        <p:sp>
          <p:nvSpPr>
            <p:cNvPr id="32" name="文本框 31"/>
            <p:cNvSpPr txBox="1"/>
            <p:nvPr/>
          </p:nvSpPr>
          <p:spPr>
            <a:xfrm>
              <a:off x="7151250" y="5304988"/>
              <a:ext cx="676188" cy="401283"/>
            </a:xfrm>
            <a:prstGeom prst="rect">
              <a:avLst/>
            </a:prstGeom>
            <a:noFill/>
          </p:spPr>
          <p:txBody>
            <a:bodyPr wrap="square" rtlCol="0">
              <a:spAutoFit/>
            </a:bodyPr>
            <a:lstStyle/>
            <a:p>
              <a:r>
                <a:rPr lang="en-US" altLang="zh-CN" dirty="0">
                  <a:solidFill>
                    <a:schemeClr val="tx1">
                      <a:lumMod val="65000"/>
                      <a:lumOff val="35000"/>
                    </a:schemeClr>
                  </a:solidFill>
                  <a:latin typeface="Helvetica Neue" panose="02000503000000020004"/>
                </a:rPr>
                <a:t>140</a:t>
              </a:r>
              <a:endParaRPr lang="zh-CN" altLang="en-US" dirty="0">
                <a:solidFill>
                  <a:schemeClr val="tx1">
                    <a:lumMod val="65000"/>
                    <a:lumOff val="35000"/>
                  </a:schemeClr>
                </a:solidFill>
                <a:latin typeface="Helvetica Neue" panose="02000503000000020004"/>
              </a:endParaRPr>
            </a:p>
          </p:txBody>
        </p:sp>
      </p:grpSp>
      <p:sp>
        <p:nvSpPr>
          <p:cNvPr id="34" name="文本框 33"/>
          <p:cNvSpPr txBox="1"/>
          <p:nvPr/>
        </p:nvSpPr>
        <p:spPr>
          <a:xfrm>
            <a:off x="2501900" y="5845767"/>
            <a:ext cx="4289132" cy="400110"/>
          </a:xfrm>
          <a:prstGeom prst="rect">
            <a:avLst/>
          </a:prstGeom>
          <a:noFill/>
        </p:spPr>
        <p:txBody>
          <a:bodyPr wrap="square" rtlCol="0">
            <a:spAutoFit/>
          </a:bodyPr>
          <a:lstStyle/>
          <a:p>
            <a:r>
              <a:rPr lang="en-US" altLang="zh-CN" sz="2000" dirty="0">
                <a:latin typeface="Helvetica Neue" panose="02000503000000020004"/>
              </a:rPr>
              <a:t>Number of GC threads in </a:t>
            </a:r>
            <a:r>
              <a:rPr lang="en-US" altLang="zh-CN" sz="2000" dirty="0" err="1">
                <a:latin typeface="Helvetica Neue" panose="02000503000000020004"/>
              </a:rPr>
              <a:t>sunflow</a:t>
            </a:r>
            <a:endParaRPr lang="zh-CN" altLang="en-US" sz="2000" dirty="0">
              <a:latin typeface="Helvetica Neue" panose="02000503000000020004"/>
            </a:endParaRPr>
          </a:p>
        </p:txBody>
      </p:sp>
    </p:spTree>
    <p:extLst>
      <p:ext uri="{BB962C8B-B14F-4D97-AF65-F5344CB8AC3E}">
        <p14:creationId xmlns:p14="http://schemas.microsoft.com/office/powerpoint/2010/main" val="2079802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70870" y="685054"/>
            <a:ext cx="7057293" cy="523220"/>
          </a:xfrm>
          <a:prstGeom prst="rect">
            <a:avLst/>
          </a:prstGeom>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Improvement on </a:t>
            </a:r>
            <a:r>
              <a:rPr lang="en-US" altLang="zh-CN" sz="2800" dirty="0" err="1">
                <a:latin typeface="Helvetica Neue" panose="02000503000000020004" pitchFamily="2" charset="0"/>
                <a:ea typeface="Helvetica Neue" panose="02000503000000020004" pitchFamily="2" charset="0"/>
                <a:cs typeface="Helvetica Neue" panose="02000503000000020004" pitchFamily="2" charset="0"/>
              </a:rPr>
              <a:t>OpenMP</a:t>
            </a:r>
            <a:endParaRPr lang="en-US" altLang="zh-CN" sz="2800" b="1" dirty="0"/>
          </a:p>
        </p:txBody>
      </p:sp>
      <p:graphicFrame>
        <p:nvGraphicFramePr>
          <p:cNvPr id="8" name="图表 7"/>
          <p:cNvGraphicFramePr/>
          <p:nvPr>
            <p:extLst>
              <p:ext uri="{D42A27DB-BD31-4B8C-83A1-F6EECF244321}">
                <p14:modId xmlns:p14="http://schemas.microsoft.com/office/powerpoint/2010/main" val="2966449359"/>
              </p:ext>
            </p:extLst>
          </p:nvPr>
        </p:nvGraphicFramePr>
        <p:xfrm>
          <a:off x="434898" y="1408997"/>
          <a:ext cx="8129239" cy="4668418"/>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直接箭头连接符 2"/>
          <p:cNvCxnSpPr/>
          <p:nvPr/>
        </p:nvCxnSpPr>
        <p:spPr>
          <a:xfrm flipH="1">
            <a:off x="2497870" y="2062976"/>
            <a:ext cx="11151" cy="2341756"/>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141035" y="1693644"/>
            <a:ext cx="1416204" cy="369332"/>
          </a:xfrm>
          <a:prstGeom prst="rect">
            <a:avLst/>
          </a:prstGeom>
          <a:noFill/>
        </p:spPr>
        <p:txBody>
          <a:bodyPr wrap="square" rtlCol="0">
            <a:spAutoFit/>
          </a:bodyPr>
          <a:lstStyle/>
          <a:p>
            <a:r>
              <a:rPr lang="en-US" altLang="zh-CN" b="1" dirty="0">
                <a:solidFill>
                  <a:srgbClr val="FF0000"/>
                </a:solidFill>
                <a:latin typeface="Helvetica Neue" panose="02000503000000020004"/>
              </a:rPr>
              <a:t>2.5x worse</a:t>
            </a:r>
            <a:endParaRPr lang="zh-CN" altLang="en-US" b="1" dirty="0">
              <a:solidFill>
                <a:srgbClr val="FF0000"/>
              </a:solidFill>
              <a:latin typeface="Helvetica Neue" panose="02000503000000020004"/>
            </a:endParaRPr>
          </a:p>
        </p:txBody>
      </p:sp>
      <p:cxnSp>
        <p:nvCxnSpPr>
          <p:cNvPr id="10" name="直接箭头连接符 9"/>
          <p:cNvCxnSpPr/>
          <p:nvPr/>
        </p:nvCxnSpPr>
        <p:spPr>
          <a:xfrm>
            <a:off x="8162693" y="4404732"/>
            <a:ext cx="1" cy="73598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713034" y="4066178"/>
            <a:ext cx="1773044" cy="338554"/>
          </a:xfrm>
          <a:prstGeom prst="rect">
            <a:avLst/>
          </a:prstGeom>
          <a:noFill/>
        </p:spPr>
        <p:txBody>
          <a:bodyPr wrap="square" rtlCol="0">
            <a:spAutoFit/>
          </a:bodyPr>
          <a:lstStyle/>
          <a:p>
            <a:r>
              <a:rPr lang="en-US" altLang="zh-CN" sz="1600" b="1" dirty="0">
                <a:solidFill>
                  <a:srgbClr val="FF0000"/>
                </a:solidFill>
                <a:latin typeface="Helvetica Neue" panose="02000503000000020004"/>
              </a:rPr>
              <a:t>More</a:t>
            </a:r>
            <a:r>
              <a:rPr lang="zh-CN" altLang="en-US" sz="1600" b="1" dirty="0">
                <a:solidFill>
                  <a:srgbClr val="FF0000"/>
                </a:solidFill>
                <a:latin typeface="Helvetica Neue" panose="02000503000000020004"/>
              </a:rPr>
              <a:t> </a:t>
            </a:r>
            <a:r>
              <a:rPr lang="en-US" altLang="zh-CN" sz="1600" b="1" dirty="0">
                <a:solidFill>
                  <a:srgbClr val="FF0000"/>
                </a:solidFill>
                <a:latin typeface="Helvetica Neue" panose="02000503000000020004"/>
              </a:rPr>
              <a:t>than</a:t>
            </a:r>
            <a:r>
              <a:rPr lang="zh-CN" altLang="en-US" sz="1600" b="1" dirty="0">
                <a:solidFill>
                  <a:srgbClr val="FF0000"/>
                </a:solidFill>
                <a:latin typeface="Helvetica Neue" panose="02000503000000020004"/>
              </a:rPr>
              <a:t> </a:t>
            </a:r>
            <a:r>
              <a:rPr lang="en-US" altLang="zh-CN" sz="1600" b="1" dirty="0">
                <a:solidFill>
                  <a:srgbClr val="FF0000"/>
                </a:solidFill>
                <a:latin typeface="Helvetica Neue" panose="02000503000000020004"/>
              </a:rPr>
              <a:t>70%</a:t>
            </a:r>
          </a:p>
        </p:txBody>
      </p:sp>
    </p:spTree>
    <p:extLst>
      <p:ext uri="{BB962C8B-B14F-4D97-AF65-F5344CB8AC3E}">
        <p14:creationId xmlns:p14="http://schemas.microsoft.com/office/powerpoint/2010/main" val="1893880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14400" y="885776"/>
            <a:ext cx="7057293" cy="523220"/>
          </a:xfrm>
          <a:prstGeom prst="rect">
            <a:avLst/>
          </a:prstGeom>
        </p:spPr>
        <p:txBody>
          <a:bodyPr wrap="square">
            <a:spAutoFit/>
          </a:bodyPr>
          <a:lstStyle/>
          <a:p>
            <a:pPr algn="ctr"/>
            <a:r>
              <a:rPr lang="en-US" altLang="zh-CN" sz="2800" b="1" dirty="0"/>
              <a:t>Results on Elastic Heap</a:t>
            </a:r>
          </a:p>
        </p:txBody>
      </p:sp>
      <p:sp>
        <p:nvSpPr>
          <p:cNvPr id="8" name="文本框 7"/>
          <p:cNvSpPr txBox="1"/>
          <p:nvPr/>
        </p:nvSpPr>
        <p:spPr>
          <a:xfrm>
            <a:off x="914400" y="5869919"/>
            <a:ext cx="2056071" cy="338554"/>
          </a:xfrm>
          <a:prstGeom prst="rect">
            <a:avLst/>
          </a:prstGeom>
          <a:noFill/>
        </p:spPr>
        <p:txBody>
          <a:bodyPr wrap="square" rtlCol="0">
            <a:spAutoFit/>
          </a:bodyPr>
          <a:lstStyle/>
          <a:p>
            <a:r>
              <a:rPr lang="en-US" altLang="zh-CN" sz="1600" dirty="0">
                <a:latin typeface="Helvetica Neue" panose="02000503000000020004"/>
              </a:rPr>
              <a:t>Vanilla JVM(Single)</a:t>
            </a:r>
            <a:endParaRPr lang="zh-CN" altLang="en-US" sz="1600" dirty="0">
              <a:latin typeface="Helvetica Neue" panose="02000503000000020004"/>
            </a:endParaRPr>
          </a:p>
        </p:txBody>
      </p:sp>
      <p:sp>
        <p:nvSpPr>
          <p:cNvPr id="29" name="文本框 28"/>
          <p:cNvSpPr txBox="1"/>
          <p:nvPr/>
        </p:nvSpPr>
        <p:spPr>
          <a:xfrm>
            <a:off x="6615399" y="5840090"/>
            <a:ext cx="2342876" cy="338554"/>
          </a:xfrm>
          <a:prstGeom prst="rect">
            <a:avLst/>
          </a:prstGeom>
          <a:noFill/>
        </p:spPr>
        <p:txBody>
          <a:bodyPr wrap="square" rtlCol="0">
            <a:spAutoFit/>
          </a:bodyPr>
          <a:lstStyle/>
          <a:p>
            <a:r>
              <a:rPr lang="en-US" altLang="zh-CN" sz="1600" dirty="0">
                <a:latin typeface="Helvetica Neue" panose="02000503000000020004"/>
              </a:rPr>
              <a:t>Elastic JVM(Multiple)</a:t>
            </a:r>
            <a:endParaRPr lang="zh-CN" altLang="en-US" sz="1600" dirty="0">
              <a:latin typeface="Helvetica Neue" panose="02000503000000020004"/>
            </a:endParaRPr>
          </a:p>
        </p:txBody>
      </p:sp>
      <p:grpSp>
        <p:nvGrpSpPr>
          <p:cNvPr id="73" name="组合 72"/>
          <p:cNvGrpSpPr/>
          <p:nvPr/>
        </p:nvGrpSpPr>
        <p:grpSpPr>
          <a:xfrm>
            <a:off x="2970471" y="1671970"/>
            <a:ext cx="3184360" cy="4569804"/>
            <a:chOff x="2792055" y="1660819"/>
            <a:chExt cx="3184360" cy="4133465"/>
          </a:xfrm>
        </p:grpSpPr>
        <p:sp>
          <p:nvSpPr>
            <p:cNvPr id="59" name="文本框 58"/>
            <p:cNvSpPr txBox="1"/>
            <p:nvPr/>
          </p:nvSpPr>
          <p:spPr>
            <a:xfrm>
              <a:off x="3451736" y="5455730"/>
              <a:ext cx="2110866" cy="338554"/>
            </a:xfrm>
            <a:prstGeom prst="rect">
              <a:avLst/>
            </a:prstGeom>
            <a:noFill/>
          </p:spPr>
          <p:txBody>
            <a:bodyPr wrap="square" rtlCol="0">
              <a:spAutoFit/>
            </a:bodyPr>
            <a:lstStyle/>
            <a:p>
              <a:r>
                <a:rPr lang="en-US" altLang="zh-CN" sz="1600" dirty="0">
                  <a:latin typeface="Helvetica Neue" panose="02000503000000020004"/>
                </a:rPr>
                <a:t>Elastic JVM(Single)</a:t>
              </a:r>
              <a:endParaRPr lang="zh-CN" altLang="en-US" sz="1600" dirty="0">
                <a:latin typeface="Helvetica Neue" panose="02000503000000020004"/>
              </a:endParaRPr>
            </a:p>
          </p:txBody>
        </p:sp>
        <p:graphicFrame>
          <p:nvGraphicFramePr>
            <p:cNvPr id="60" name="图表 59"/>
            <p:cNvGraphicFramePr/>
            <p:nvPr>
              <p:extLst>
                <p:ext uri="{D42A27DB-BD31-4B8C-83A1-F6EECF244321}">
                  <p14:modId xmlns:p14="http://schemas.microsoft.com/office/powerpoint/2010/main" val="3403596033"/>
                </p:ext>
              </p:extLst>
            </p:nvPr>
          </p:nvGraphicFramePr>
          <p:xfrm>
            <a:off x="2792055" y="1660819"/>
            <a:ext cx="3049327" cy="3712365"/>
          </p:xfrm>
          <a:graphic>
            <a:graphicData uri="http://schemas.openxmlformats.org/drawingml/2006/chart">
              <c:chart xmlns:c="http://schemas.openxmlformats.org/drawingml/2006/chart" xmlns:r="http://schemas.openxmlformats.org/officeDocument/2006/relationships" r:id="rId3"/>
            </a:graphicData>
          </a:graphic>
        </p:graphicFrame>
        <p:cxnSp>
          <p:nvCxnSpPr>
            <p:cNvPr id="62" name="直接连接符 61"/>
            <p:cNvCxnSpPr/>
            <p:nvPr/>
          </p:nvCxnSpPr>
          <p:spPr>
            <a:xfrm>
              <a:off x="3811859" y="4839502"/>
              <a:ext cx="0" cy="90000"/>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280210" y="4839502"/>
              <a:ext cx="0" cy="90000"/>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748561" y="4839502"/>
              <a:ext cx="0" cy="90000"/>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16912" y="4839502"/>
              <a:ext cx="0" cy="90000"/>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5685264" y="4839502"/>
              <a:ext cx="0" cy="90000"/>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3586700" y="4940831"/>
              <a:ext cx="568712" cy="276999"/>
            </a:xfrm>
            <a:prstGeom prst="rect">
              <a:avLst/>
            </a:prstGeom>
            <a:noFill/>
          </p:spPr>
          <p:txBody>
            <a:bodyPr wrap="square" rtlCol="0">
              <a:spAutoFit/>
            </a:bodyPr>
            <a:lstStyle/>
            <a:p>
              <a:r>
                <a:rPr lang="en-US" altLang="zh-CN" sz="1200" dirty="0">
                  <a:latin typeface="Helvetica Neue" panose="02000503000000020004"/>
                </a:rPr>
                <a:t>200</a:t>
              </a:r>
              <a:endParaRPr lang="zh-CN" altLang="en-US" sz="1200" dirty="0">
                <a:latin typeface="Helvetica Neue" panose="02000503000000020004"/>
              </a:endParaRPr>
            </a:p>
          </p:txBody>
        </p:sp>
        <p:sp>
          <p:nvSpPr>
            <p:cNvPr id="68" name="文本框 67"/>
            <p:cNvSpPr txBox="1"/>
            <p:nvPr/>
          </p:nvSpPr>
          <p:spPr>
            <a:xfrm>
              <a:off x="4050333" y="4940831"/>
              <a:ext cx="568712" cy="276999"/>
            </a:xfrm>
            <a:prstGeom prst="rect">
              <a:avLst/>
            </a:prstGeom>
            <a:noFill/>
          </p:spPr>
          <p:txBody>
            <a:bodyPr wrap="square" rtlCol="0">
              <a:spAutoFit/>
            </a:bodyPr>
            <a:lstStyle/>
            <a:p>
              <a:r>
                <a:rPr lang="en-US" altLang="zh-CN" sz="1200" dirty="0">
                  <a:latin typeface="Helvetica Neue" panose="02000503000000020004"/>
                </a:rPr>
                <a:t>400</a:t>
              </a:r>
              <a:endParaRPr lang="zh-CN" altLang="en-US" sz="1200" dirty="0">
                <a:latin typeface="Helvetica Neue" panose="02000503000000020004"/>
              </a:endParaRPr>
            </a:p>
          </p:txBody>
        </p:sp>
        <p:sp>
          <p:nvSpPr>
            <p:cNvPr id="69" name="文本框 68"/>
            <p:cNvSpPr txBox="1"/>
            <p:nvPr/>
          </p:nvSpPr>
          <p:spPr>
            <a:xfrm>
              <a:off x="4513966" y="4940831"/>
              <a:ext cx="568712" cy="276999"/>
            </a:xfrm>
            <a:prstGeom prst="rect">
              <a:avLst/>
            </a:prstGeom>
            <a:noFill/>
          </p:spPr>
          <p:txBody>
            <a:bodyPr wrap="square" rtlCol="0">
              <a:spAutoFit/>
            </a:bodyPr>
            <a:lstStyle/>
            <a:p>
              <a:r>
                <a:rPr lang="en-US" altLang="zh-CN" sz="1200" dirty="0">
                  <a:latin typeface="Helvetica Neue" panose="02000503000000020004"/>
                </a:rPr>
                <a:t>600</a:t>
              </a:r>
              <a:endParaRPr lang="zh-CN" altLang="en-US" sz="1200" dirty="0">
                <a:latin typeface="Helvetica Neue" panose="02000503000000020004"/>
              </a:endParaRPr>
            </a:p>
          </p:txBody>
        </p:sp>
        <p:sp>
          <p:nvSpPr>
            <p:cNvPr id="70" name="文本框 69"/>
            <p:cNvSpPr txBox="1"/>
            <p:nvPr/>
          </p:nvSpPr>
          <p:spPr>
            <a:xfrm>
              <a:off x="4977599" y="4940831"/>
              <a:ext cx="535185" cy="276999"/>
            </a:xfrm>
            <a:prstGeom prst="rect">
              <a:avLst/>
            </a:prstGeom>
            <a:noFill/>
          </p:spPr>
          <p:txBody>
            <a:bodyPr wrap="square" rtlCol="0">
              <a:spAutoFit/>
            </a:bodyPr>
            <a:lstStyle/>
            <a:p>
              <a:r>
                <a:rPr lang="en-US" altLang="zh-CN" sz="1200" dirty="0">
                  <a:latin typeface="Helvetica Neue" panose="02000503000000020004"/>
                </a:rPr>
                <a:t>800</a:t>
              </a:r>
              <a:endParaRPr lang="zh-CN" altLang="en-US" sz="1200" dirty="0">
                <a:latin typeface="Helvetica Neue" panose="02000503000000020004"/>
              </a:endParaRPr>
            </a:p>
          </p:txBody>
        </p:sp>
        <p:sp>
          <p:nvSpPr>
            <p:cNvPr id="71" name="文本框 70"/>
            <p:cNvSpPr txBox="1"/>
            <p:nvPr/>
          </p:nvSpPr>
          <p:spPr>
            <a:xfrm>
              <a:off x="5407703" y="4940831"/>
              <a:ext cx="568712" cy="276999"/>
            </a:xfrm>
            <a:prstGeom prst="rect">
              <a:avLst/>
            </a:prstGeom>
            <a:noFill/>
          </p:spPr>
          <p:txBody>
            <a:bodyPr wrap="square" rtlCol="0">
              <a:spAutoFit/>
            </a:bodyPr>
            <a:lstStyle/>
            <a:p>
              <a:r>
                <a:rPr lang="en-US" altLang="zh-CN" sz="1200" dirty="0">
                  <a:latin typeface="Helvetica Neue" panose="02000503000000020004"/>
                </a:rPr>
                <a:t>1000</a:t>
              </a:r>
              <a:endParaRPr lang="zh-CN" altLang="en-US" sz="1200" dirty="0">
                <a:latin typeface="Helvetica Neue" panose="02000503000000020004"/>
              </a:endParaRPr>
            </a:p>
          </p:txBody>
        </p:sp>
      </p:grpSp>
      <p:grpSp>
        <p:nvGrpSpPr>
          <p:cNvPr id="2" name="组合 1"/>
          <p:cNvGrpSpPr/>
          <p:nvPr/>
        </p:nvGrpSpPr>
        <p:grpSpPr>
          <a:xfrm>
            <a:off x="50712" y="1660819"/>
            <a:ext cx="3200034" cy="4115095"/>
            <a:chOff x="50712" y="1660819"/>
            <a:chExt cx="3200034" cy="3806062"/>
          </a:xfrm>
        </p:grpSpPr>
        <p:graphicFrame>
          <p:nvGraphicFramePr>
            <p:cNvPr id="6" name="图表 5"/>
            <p:cNvGraphicFramePr/>
            <p:nvPr>
              <p:extLst>
                <p:ext uri="{D42A27DB-BD31-4B8C-83A1-F6EECF244321}">
                  <p14:modId xmlns:p14="http://schemas.microsoft.com/office/powerpoint/2010/main" val="421836101"/>
                </p:ext>
              </p:extLst>
            </p:nvPr>
          </p:nvGraphicFramePr>
          <p:xfrm>
            <a:off x="50712" y="1660819"/>
            <a:ext cx="3049327" cy="3806062"/>
          </p:xfrm>
          <a:graphic>
            <a:graphicData uri="http://schemas.openxmlformats.org/drawingml/2006/chart">
              <c:chart xmlns:c="http://schemas.openxmlformats.org/drawingml/2006/chart" xmlns:r="http://schemas.openxmlformats.org/officeDocument/2006/relationships" r:id="rId4"/>
            </a:graphicData>
          </a:graphic>
        </p:graphicFrame>
        <p:cxnSp>
          <p:nvCxnSpPr>
            <p:cNvPr id="16" name="直接连接符 15"/>
            <p:cNvCxnSpPr/>
            <p:nvPr/>
          </p:nvCxnSpPr>
          <p:spPr>
            <a:xfrm>
              <a:off x="1070516" y="4908777"/>
              <a:ext cx="0" cy="90000"/>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538867" y="4908777"/>
              <a:ext cx="0" cy="90000"/>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07218" y="4908777"/>
              <a:ext cx="0" cy="90000"/>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475569" y="4908777"/>
              <a:ext cx="0" cy="90000"/>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845357" y="5010106"/>
              <a:ext cx="568712" cy="276999"/>
            </a:xfrm>
            <a:prstGeom prst="rect">
              <a:avLst/>
            </a:prstGeom>
            <a:noFill/>
          </p:spPr>
          <p:txBody>
            <a:bodyPr wrap="square" rtlCol="0">
              <a:spAutoFit/>
            </a:bodyPr>
            <a:lstStyle/>
            <a:p>
              <a:r>
                <a:rPr lang="en-US" altLang="zh-CN" sz="1200" dirty="0">
                  <a:latin typeface="Helvetica Neue" panose="02000503000000020004"/>
                </a:rPr>
                <a:t>200</a:t>
              </a:r>
              <a:endParaRPr lang="zh-CN" altLang="en-US" sz="1200" dirty="0">
                <a:latin typeface="Helvetica Neue" panose="02000503000000020004"/>
              </a:endParaRPr>
            </a:p>
          </p:txBody>
        </p:sp>
        <p:sp>
          <p:nvSpPr>
            <p:cNvPr id="24" name="文本框 23"/>
            <p:cNvSpPr txBox="1"/>
            <p:nvPr/>
          </p:nvSpPr>
          <p:spPr>
            <a:xfrm>
              <a:off x="1308990" y="5010106"/>
              <a:ext cx="568712" cy="276999"/>
            </a:xfrm>
            <a:prstGeom prst="rect">
              <a:avLst/>
            </a:prstGeom>
            <a:noFill/>
          </p:spPr>
          <p:txBody>
            <a:bodyPr wrap="square" rtlCol="0">
              <a:spAutoFit/>
            </a:bodyPr>
            <a:lstStyle/>
            <a:p>
              <a:r>
                <a:rPr lang="en-US" altLang="zh-CN" sz="1200" dirty="0">
                  <a:latin typeface="Helvetica Neue" panose="02000503000000020004"/>
                </a:rPr>
                <a:t>400</a:t>
              </a:r>
              <a:endParaRPr lang="zh-CN" altLang="en-US" sz="1200" dirty="0">
                <a:latin typeface="Helvetica Neue" panose="02000503000000020004"/>
              </a:endParaRPr>
            </a:p>
          </p:txBody>
        </p:sp>
        <p:sp>
          <p:nvSpPr>
            <p:cNvPr id="25" name="文本框 24"/>
            <p:cNvSpPr txBox="1"/>
            <p:nvPr/>
          </p:nvSpPr>
          <p:spPr>
            <a:xfrm>
              <a:off x="1772623" y="5010106"/>
              <a:ext cx="568712" cy="276999"/>
            </a:xfrm>
            <a:prstGeom prst="rect">
              <a:avLst/>
            </a:prstGeom>
            <a:noFill/>
          </p:spPr>
          <p:txBody>
            <a:bodyPr wrap="square" rtlCol="0">
              <a:spAutoFit/>
            </a:bodyPr>
            <a:lstStyle/>
            <a:p>
              <a:r>
                <a:rPr lang="en-US" altLang="zh-CN" sz="1200" dirty="0">
                  <a:latin typeface="Helvetica Neue" panose="02000503000000020004"/>
                </a:rPr>
                <a:t>600</a:t>
              </a:r>
              <a:endParaRPr lang="zh-CN" altLang="en-US" sz="1200" dirty="0">
                <a:latin typeface="Helvetica Neue" panose="02000503000000020004"/>
              </a:endParaRPr>
            </a:p>
          </p:txBody>
        </p:sp>
        <p:sp>
          <p:nvSpPr>
            <p:cNvPr id="26" name="文本框 25"/>
            <p:cNvSpPr txBox="1"/>
            <p:nvPr/>
          </p:nvSpPr>
          <p:spPr>
            <a:xfrm>
              <a:off x="2236256" y="5010106"/>
              <a:ext cx="535185" cy="276999"/>
            </a:xfrm>
            <a:prstGeom prst="rect">
              <a:avLst/>
            </a:prstGeom>
            <a:noFill/>
          </p:spPr>
          <p:txBody>
            <a:bodyPr wrap="square" rtlCol="0">
              <a:spAutoFit/>
            </a:bodyPr>
            <a:lstStyle/>
            <a:p>
              <a:r>
                <a:rPr lang="en-US" altLang="zh-CN" sz="1200" dirty="0">
                  <a:latin typeface="Helvetica Neue" panose="02000503000000020004"/>
                </a:rPr>
                <a:t>800</a:t>
              </a:r>
              <a:endParaRPr lang="zh-CN" altLang="en-US" sz="1200" dirty="0">
                <a:latin typeface="Helvetica Neue" panose="02000503000000020004"/>
              </a:endParaRPr>
            </a:p>
          </p:txBody>
        </p:sp>
        <p:sp>
          <p:nvSpPr>
            <p:cNvPr id="27" name="文本框 26"/>
            <p:cNvSpPr txBox="1"/>
            <p:nvPr/>
          </p:nvSpPr>
          <p:spPr>
            <a:xfrm>
              <a:off x="2682034" y="5006334"/>
              <a:ext cx="568712" cy="276999"/>
            </a:xfrm>
            <a:prstGeom prst="rect">
              <a:avLst/>
            </a:prstGeom>
            <a:noFill/>
          </p:spPr>
          <p:txBody>
            <a:bodyPr wrap="square" rtlCol="0">
              <a:spAutoFit/>
            </a:bodyPr>
            <a:lstStyle/>
            <a:p>
              <a:r>
                <a:rPr lang="en-US" altLang="zh-CN" sz="1200" dirty="0">
                  <a:latin typeface="Helvetica Neue" panose="02000503000000020004"/>
                </a:rPr>
                <a:t>1000</a:t>
              </a:r>
              <a:endParaRPr lang="zh-CN" altLang="en-US" sz="1200" dirty="0">
                <a:latin typeface="Helvetica Neue" panose="02000503000000020004"/>
              </a:endParaRPr>
            </a:p>
          </p:txBody>
        </p:sp>
        <p:sp>
          <p:nvSpPr>
            <p:cNvPr id="75" name="文本框 74"/>
            <p:cNvSpPr txBox="1"/>
            <p:nvPr/>
          </p:nvSpPr>
          <p:spPr>
            <a:xfrm>
              <a:off x="1239204" y="3637965"/>
              <a:ext cx="1497092" cy="307777"/>
            </a:xfrm>
            <a:prstGeom prst="rect">
              <a:avLst/>
            </a:prstGeom>
            <a:noFill/>
          </p:spPr>
          <p:txBody>
            <a:bodyPr wrap="square" rtlCol="0">
              <a:spAutoFit/>
            </a:bodyPr>
            <a:lstStyle/>
            <a:p>
              <a:r>
                <a:rPr lang="en-US" altLang="zh-CN" sz="1400" b="1" dirty="0">
                  <a:solidFill>
                    <a:srgbClr val="FF0000"/>
                  </a:solidFill>
                  <a:latin typeface="Helvetica Neue" panose="02000503000000020004"/>
                </a:rPr>
                <a:t>Expend quickly</a:t>
              </a:r>
              <a:endParaRPr lang="zh-CN" altLang="en-US" sz="1400" b="1" dirty="0">
                <a:solidFill>
                  <a:srgbClr val="FF0000"/>
                </a:solidFill>
                <a:latin typeface="Helvetica Neue" panose="02000503000000020004"/>
              </a:endParaRPr>
            </a:p>
          </p:txBody>
        </p:sp>
        <p:cxnSp>
          <p:nvCxnSpPr>
            <p:cNvPr id="77" name="直接箭头连接符 76"/>
            <p:cNvCxnSpPr/>
            <p:nvPr/>
          </p:nvCxnSpPr>
          <p:spPr>
            <a:xfrm flipH="1" flipV="1">
              <a:off x="1102003" y="3539777"/>
              <a:ext cx="173911" cy="1538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8" name="文本框 77"/>
          <p:cNvSpPr txBox="1"/>
          <p:nvPr/>
        </p:nvSpPr>
        <p:spPr>
          <a:xfrm>
            <a:off x="4611830" y="3973940"/>
            <a:ext cx="1297869" cy="461665"/>
          </a:xfrm>
          <a:prstGeom prst="rect">
            <a:avLst/>
          </a:prstGeom>
          <a:noFill/>
        </p:spPr>
        <p:txBody>
          <a:bodyPr wrap="square" rtlCol="0">
            <a:spAutoFit/>
          </a:bodyPr>
          <a:lstStyle/>
          <a:p>
            <a:r>
              <a:rPr lang="en-US" altLang="zh-CN" sz="1200" b="1" dirty="0">
                <a:solidFill>
                  <a:srgbClr val="FF0000"/>
                </a:solidFill>
                <a:latin typeface="Helvetica Neue" panose="02000503000000020004"/>
              </a:rPr>
              <a:t>Expend</a:t>
            </a:r>
          </a:p>
          <a:p>
            <a:r>
              <a:rPr lang="en-US" altLang="zh-CN" sz="1200" b="1" dirty="0">
                <a:solidFill>
                  <a:srgbClr val="FF0000"/>
                </a:solidFill>
                <a:latin typeface="Helvetica Neue" panose="02000503000000020004"/>
              </a:rPr>
              <a:t>(usage &gt; 90%) </a:t>
            </a:r>
            <a:endParaRPr lang="zh-CN" altLang="en-US" sz="1200" b="1" dirty="0">
              <a:solidFill>
                <a:srgbClr val="FF0000"/>
              </a:solidFill>
              <a:latin typeface="Helvetica Neue" panose="02000503000000020004"/>
            </a:endParaRPr>
          </a:p>
        </p:txBody>
      </p:sp>
      <p:cxnSp>
        <p:nvCxnSpPr>
          <p:cNvPr id="79" name="直接箭头连接符 78"/>
          <p:cNvCxnSpPr/>
          <p:nvPr/>
        </p:nvCxnSpPr>
        <p:spPr>
          <a:xfrm flipH="1" flipV="1">
            <a:off x="4733965" y="3787911"/>
            <a:ext cx="173911" cy="1538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955718" y="1642449"/>
            <a:ext cx="3268303" cy="4133465"/>
            <a:chOff x="5955718" y="1642449"/>
            <a:chExt cx="3268303" cy="3712365"/>
          </a:xfrm>
        </p:grpSpPr>
        <p:graphicFrame>
          <p:nvGraphicFramePr>
            <p:cNvPr id="30" name="图表 29"/>
            <p:cNvGraphicFramePr/>
            <p:nvPr>
              <p:extLst>
                <p:ext uri="{D42A27DB-BD31-4B8C-83A1-F6EECF244321}">
                  <p14:modId xmlns:p14="http://schemas.microsoft.com/office/powerpoint/2010/main" val="4036189874"/>
                </p:ext>
              </p:extLst>
            </p:nvPr>
          </p:nvGraphicFramePr>
          <p:xfrm>
            <a:off x="5955718" y="1642449"/>
            <a:ext cx="3049327" cy="3712365"/>
          </p:xfrm>
          <a:graphic>
            <a:graphicData uri="http://schemas.openxmlformats.org/drawingml/2006/chart">
              <c:chart xmlns:c="http://schemas.openxmlformats.org/drawingml/2006/chart" xmlns:r="http://schemas.openxmlformats.org/officeDocument/2006/relationships" r:id="rId5"/>
            </a:graphicData>
          </a:graphic>
        </p:graphicFrame>
        <p:cxnSp>
          <p:nvCxnSpPr>
            <p:cNvPr id="32" name="直接连接符 31"/>
            <p:cNvCxnSpPr/>
            <p:nvPr/>
          </p:nvCxnSpPr>
          <p:spPr>
            <a:xfrm>
              <a:off x="6897464" y="4821132"/>
              <a:ext cx="0" cy="90000"/>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287757" y="4821132"/>
              <a:ext cx="0" cy="90000"/>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678050" y="4821132"/>
              <a:ext cx="0" cy="90000"/>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8068343" y="4821132"/>
              <a:ext cx="0" cy="90000"/>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458636" y="4821132"/>
              <a:ext cx="0" cy="90000"/>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8848927" y="4821132"/>
              <a:ext cx="0" cy="90000"/>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6615399" y="4934422"/>
              <a:ext cx="568712" cy="276999"/>
            </a:xfrm>
            <a:prstGeom prst="rect">
              <a:avLst/>
            </a:prstGeom>
            <a:noFill/>
          </p:spPr>
          <p:txBody>
            <a:bodyPr wrap="square" rtlCol="0">
              <a:spAutoFit/>
            </a:bodyPr>
            <a:lstStyle/>
            <a:p>
              <a:r>
                <a:rPr lang="en-US" altLang="zh-CN" sz="1200" dirty="0">
                  <a:latin typeface="Helvetica Neue" panose="02000503000000020004"/>
                </a:rPr>
                <a:t>200</a:t>
              </a:r>
              <a:endParaRPr lang="zh-CN" altLang="en-US" sz="1200" dirty="0">
                <a:latin typeface="Helvetica Neue" panose="02000503000000020004"/>
              </a:endParaRPr>
            </a:p>
          </p:txBody>
        </p:sp>
        <p:sp>
          <p:nvSpPr>
            <p:cNvPr id="39" name="文本框 38"/>
            <p:cNvSpPr txBox="1"/>
            <p:nvPr/>
          </p:nvSpPr>
          <p:spPr>
            <a:xfrm>
              <a:off x="7058623" y="4934421"/>
              <a:ext cx="568712" cy="276999"/>
            </a:xfrm>
            <a:prstGeom prst="rect">
              <a:avLst/>
            </a:prstGeom>
            <a:noFill/>
          </p:spPr>
          <p:txBody>
            <a:bodyPr wrap="square" rtlCol="0">
              <a:spAutoFit/>
            </a:bodyPr>
            <a:lstStyle/>
            <a:p>
              <a:r>
                <a:rPr lang="en-US" altLang="zh-CN" sz="1200" dirty="0">
                  <a:latin typeface="Helvetica Neue" panose="02000503000000020004"/>
                </a:rPr>
                <a:t>400</a:t>
              </a:r>
              <a:endParaRPr lang="zh-CN" altLang="en-US" sz="1200" dirty="0">
                <a:latin typeface="Helvetica Neue" panose="02000503000000020004"/>
              </a:endParaRPr>
            </a:p>
          </p:txBody>
        </p:sp>
        <p:sp>
          <p:nvSpPr>
            <p:cNvPr id="40" name="文本框 39"/>
            <p:cNvSpPr txBox="1"/>
            <p:nvPr/>
          </p:nvSpPr>
          <p:spPr>
            <a:xfrm>
              <a:off x="7474273" y="4933840"/>
              <a:ext cx="568712" cy="276999"/>
            </a:xfrm>
            <a:prstGeom prst="rect">
              <a:avLst/>
            </a:prstGeom>
            <a:noFill/>
          </p:spPr>
          <p:txBody>
            <a:bodyPr wrap="square" rtlCol="0">
              <a:spAutoFit/>
            </a:bodyPr>
            <a:lstStyle/>
            <a:p>
              <a:r>
                <a:rPr lang="en-US" altLang="zh-CN" sz="1200" dirty="0">
                  <a:latin typeface="Helvetica Neue" panose="02000503000000020004"/>
                </a:rPr>
                <a:t>600</a:t>
              </a:r>
              <a:endParaRPr lang="zh-CN" altLang="en-US" sz="1200" dirty="0">
                <a:latin typeface="Helvetica Neue" panose="02000503000000020004"/>
              </a:endParaRPr>
            </a:p>
          </p:txBody>
        </p:sp>
        <p:sp>
          <p:nvSpPr>
            <p:cNvPr id="41" name="文本框 40"/>
            <p:cNvSpPr txBox="1"/>
            <p:nvPr/>
          </p:nvSpPr>
          <p:spPr>
            <a:xfrm>
              <a:off x="7867621" y="4933259"/>
              <a:ext cx="535185" cy="276999"/>
            </a:xfrm>
            <a:prstGeom prst="rect">
              <a:avLst/>
            </a:prstGeom>
            <a:noFill/>
          </p:spPr>
          <p:txBody>
            <a:bodyPr wrap="square" rtlCol="0">
              <a:spAutoFit/>
            </a:bodyPr>
            <a:lstStyle/>
            <a:p>
              <a:r>
                <a:rPr lang="en-US" altLang="zh-CN" sz="1200" dirty="0">
                  <a:latin typeface="Helvetica Neue" panose="02000503000000020004"/>
                </a:rPr>
                <a:t>800</a:t>
              </a:r>
              <a:endParaRPr lang="zh-CN" altLang="en-US" sz="1200" dirty="0">
                <a:latin typeface="Helvetica Neue" panose="02000503000000020004"/>
              </a:endParaRPr>
            </a:p>
          </p:txBody>
        </p:sp>
        <p:sp>
          <p:nvSpPr>
            <p:cNvPr id="42" name="文本框 41"/>
            <p:cNvSpPr txBox="1"/>
            <p:nvPr/>
          </p:nvSpPr>
          <p:spPr>
            <a:xfrm>
              <a:off x="8239659" y="4930936"/>
              <a:ext cx="568712" cy="276999"/>
            </a:xfrm>
            <a:prstGeom prst="rect">
              <a:avLst/>
            </a:prstGeom>
            <a:noFill/>
          </p:spPr>
          <p:txBody>
            <a:bodyPr wrap="square" rtlCol="0">
              <a:spAutoFit/>
            </a:bodyPr>
            <a:lstStyle/>
            <a:p>
              <a:r>
                <a:rPr lang="en-US" altLang="zh-CN" sz="1200" dirty="0">
                  <a:latin typeface="Helvetica Neue" panose="02000503000000020004"/>
                </a:rPr>
                <a:t>1000</a:t>
              </a:r>
              <a:endParaRPr lang="zh-CN" altLang="en-US" sz="1200" dirty="0">
                <a:latin typeface="Helvetica Neue" panose="02000503000000020004"/>
              </a:endParaRPr>
            </a:p>
          </p:txBody>
        </p:sp>
        <p:sp>
          <p:nvSpPr>
            <p:cNvPr id="43" name="文本框 42"/>
            <p:cNvSpPr txBox="1"/>
            <p:nvPr/>
          </p:nvSpPr>
          <p:spPr>
            <a:xfrm>
              <a:off x="8655309" y="4924380"/>
              <a:ext cx="568712" cy="276999"/>
            </a:xfrm>
            <a:prstGeom prst="rect">
              <a:avLst/>
            </a:prstGeom>
            <a:noFill/>
          </p:spPr>
          <p:txBody>
            <a:bodyPr wrap="square" rtlCol="0">
              <a:spAutoFit/>
            </a:bodyPr>
            <a:lstStyle/>
            <a:p>
              <a:r>
                <a:rPr lang="en-US" altLang="zh-CN" sz="1200" dirty="0">
                  <a:latin typeface="Helvetica Neue" panose="02000503000000020004"/>
                </a:rPr>
                <a:t>1400</a:t>
              </a:r>
              <a:endParaRPr lang="zh-CN" altLang="en-US" sz="1200" dirty="0">
                <a:latin typeface="Helvetica Neue" panose="02000503000000020004"/>
              </a:endParaRPr>
            </a:p>
          </p:txBody>
        </p:sp>
        <p:sp>
          <p:nvSpPr>
            <p:cNvPr id="81" name="文本框 80"/>
            <p:cNvSpPr txBox="1"/>
            <p:nvPr/>
          </p:nvSpPr>
          <p:spPr>
            <a:xfrm>
              <a:off x="7817931" y="3419497"/>
              <a:ext cx="1140344" cy="461665"/>
            </a:xfrm>
            <a:prstGeom prst="rect">
              <a:avLst/>
            </a:prstGeom>
            <a:noFill/>
          </p:spPr>
          <p:txBody>
            <a:bodyPr wrap="square" rtlCol="0">
              <a:spAutoFit/>
            </a:bodyPr>
            <a:lstStyle/>
            <a:p>
              <a:r>
                <a:rPr lang="en-US" altLang="zh-CN" sz="1200" b="1" dirty="0">
                  <a:solidFill>
                    <a:srgbClr val="FF0000"/>
                  </a:solidFill>
                  <a:latin typeface="Helvetica Neue" panose="02000503000000020004"/>
                </a:rPr>
                <a:t>Can’t expend</a:t>
              </a:r>
            </a:p>
            <a:p>
              <a:r>
                <a:rPr lang="en-US" altLang="zh-CN" sz="1200" b="1" dirty="0">
                  <a:solidFill>
                    <a:srgbClr val="FF0000"/>
                  </a:solidFill>
                  <a:latin typeface="Helvetica Neue" panose="02000503000000020004"/>
                </a:rPr>
                <a:t>(high load)</a:t>
              </a:r>
              <a:endParaRPr lang="zh-CN" altLang="en-US" sz="1200" b="1" dirty="0">
                <a:solidFill>
                  <a:srgbClr val="FF0000"/>
                </a:solidFill>
                <a:latin typeface="Helvetica Neue" panose="02000503000000020004"/>
              </a:endParaRPr>
            </a:p>
          </p:txBody>
        </p:sp>
        <p:cxnSp>
          <p:nvCxnSpPr>
            <p:cNvPr id="82" name="直接箭头连接符 81"/>
            <p:cNvCxnSpPr/>
            <p:nvPr/>
          </p:nvCxnSpPr>
          <p:spPr>
            <a:xfrm flipV="1">
              <a:off x="8458636" y="2631060"/>
              <a:ext cx="0" cy="7686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8050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004332" y="539587"/>
            <a:ext cx="5724525" cy="523220"/>
          </a:xfrm>
          <a:prstGeom prst="rect">
            <a:avLst/>
          </a:prstGeom>
          <a:noFill/>
        </p:spPr>
        <p:txBody>
          <a:bodyPr wrap="square" rtlCol="0">
            <a:spAutoFit/>
          </a:bodyPr>
          <a:lstStyle/>
          <a:p>
            <a:r>
              <a:rPr lang="en-US" altLang="zh-CN" sz="2800" b="1" dirty="0"/>
              <a:t>Conclusions and further research</a:t>
            </a:r>
            <a:endParaRPr lang="zh-CN" altLang="en-US" sz="2800" b="1" dirty="0"/>
          </a:p>
        </p:txBody>
      </p:sp>
      <p:sp>
        <p:nvSpPr>
          <p:cNvPr id="5" name="Content Placeholder 2">
            <a:extLst>
              <a:ext uri="{FF2B5EF4-FFF2-40B4-BE49-F238E27FC236}">
                <a16:creationId xmlns:a16="http://schemas.microsoft.com/office/drawing/2014/main" id="{ACC06481-1412-9343-99ED-090B692C4C67}"/>
              </a:ext>
            </a:extLst>
          </p:cNvPr>
          <p:cNvSpPr txBox="1">
            <a:spLocks/>
          </p:cNvSpPr>
          <p:nvPr/>
        </p:nvSpPr>
        <p:spPr>
          <a:xfrm>
            <a:off x="59321" y="1062807"/>
            <a:ext cx="9084679" cy="5795193"/>
          </a:xfrm>
          <a:prstGeom prst="rect">
            <a:avLst/>
          </a:prstGeom>
        </p:spPr>
        <p:txBody>
          <a:bodyPr>
            <a:noAutofit/>
          </a:bodyPr>
          <a:lstStyle>
            <a:lvl1pPr marL="228600" indent="-228600" algn="l" defTabSz="914400" rtl="0" eaLnBrk="1" latinLnBrk="0" hangingPunct="1">
              <a:lnSpc>
                <a:spcPct val="120000"/>
              </a:lnSpc>
              <a:spcBef>
                <a:spcPts val="1000"/>
              </a:spcBef>
              <a:buFont typeface="Arial"/>
              <a:buChar char="•"/>
              <a:defRPr sz="2800" b="0" i="0" kern="1200">
                <a:solidFill>
                  <a:schemeClr val="tx1"/>
                </a:solidFill>
                <a:latin typeface="Helvetica Neue Light" panose="02000403000000020004" pitchFamily="2" charset="0"/>
                <a:ea typeface="Helvetica Neue Light" panose="02000403000000020004" pitchFamily="2" charset="0"/>
                <a:cs typeface="+mn-cs"/>
              </a:defRPr>
            </a:lvl1pPr>
            <a:lvl2pPr marL="685800" indent="-228600" algn="l" defTabSz="914400" rtl="0" eaLnBrk="1" latinLnBrk="0" hangingPunct="1">
              <a:lnSpc>
                <a:spcPct val="120000"/>
              </a:lnSpc>
              <a:spcBef>
                <a:spcPts val="500"/>
              </a:spcBef>
              <a:buSzPct val="80000"/>
              <a:buFont typeface="Wingdings" charset="2"/>
              <a:buChar char="ü"/>
              <a:defRPr sz="2400" b="0" i="0" kern="1200">
                <a:solidFill>
                  <a:schemeClr val="tx1"/>
                </a:solidFill>
                <a:latin typeface="Helvetica Neue Light" panose="02000403000000020004" pitchFamily="2" charset="0"/>
                <a:ea typeface="Helvetica Neue Light" panose="02000403000000020004" pitchFamily="2" charset="0"/>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Neue Light" panose="02000403000000020004" pitchFamily="2" charset="0"/>
                <a:ea typeface="Helvetica Neue Light" panose="02000403000000020004" pitchFamily="2" charset="0"/>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Neue Light" panose="02000403000000020004" pitchFamily="2" charset="0"/>
                <a:ea typeface="Helvetica Neue Light" panose="02000403000000020004" pitchFamily="2" charset="0"/>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Neue Light" panose="02000403000000020004" pitchFamily="2" charset="0"/>
                <a:ea typeface="Helvetica Neue Light" panose="02000403000000020004" pitchFamily="2" charset="0"/>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altLang="zh-CN" b="1" dirty="0">
                <a:solidFill>
                  <a:schemeClr val="accent1">
                    <a:lumMod val="75000"/>
                  </a:schemeClr>
                </a:solidFill>
                <a:ea typeface="Open Sans" panose="020B0606030504020204" pitchFamily="34" charset="0"/>
                <a:cs typeface="Open Sans" panose="020B0606030504020204" pitchFamily="34" charset="0"/>
              </a:rPr>
              <a:t>Motivation:</a:t>
            </a:r>
          </a:p>
          <a:p>
            <a:pPr marL="457200" lvl="1" indent="0">
              <a:buNone/>
            </a:pPr>
            <a:r>
              <a:rPr lang="en-US" altLang="zh-CN" sz="2000" dirty="0">
                <a:ea typeface="Open Sans" panose="020B0606030504020204" pitchFamily="34" charset="0"/>
                <a:cs typeface="Open Sans" panose="020B0606030504020204" pitchFamily="34" charset="0"/>
              </a:rPr>
              <a:t>We identified an important semantic between</a:t>
            </a:r>
            <a:r>
              <a:rPr lang="zh-CN" altLang="en-US" sz="2000" dirty="0">
                <a:ea typeface="Open Sans" panose="020B0606030504020204" pitchFamily="34" charset="0"/>
                <a:cs typeface="Open Sans" panose="020B0606030504020204" pitchFamily="34" charset="0"/>
              </a:rPr>
              <a:t> </a:t>
            </a:r>
            <a:r>
              <a:rPr lang="en-US" altLang="zh-CN" sz="2000" dirty="0">
                <a:ea typeface="Open Sans" panose="020B0606030504020204" pitchFamily="34" charset="0"/>
                <a:cs typeface="Open Sans" panose="020B0606030504020204" pitchFamily="34" charset="0"/>
              </a:rPr>
              <a:t>resource</a:t>
            </a:r>
            <a:r>
              <a:rPr lang="zh-CN" altLang="en-US" sz="2000" dirty="0">
                <a:ea typeface="Open Sans" panose="020B0606030504020204" pitchFamily="34" charset="0"/>
                <a:cs typeface="Open Sans" panose="020B0606030504020204" pitchFamily="34" charset="0"/>
              </a:rPr>
              <a:t> </a:t>
            </a:r>
            <a:r>
              <a:rPr lang="en-US" altLang="zh-CN" sz="2000" dirty="0">
                <a:ea typeface="Open Sans" panose="020B0606030504020204" pitchFamily="34" charset="0"/>
                <a:cs typeface="Open Sans" panose="020B0606030504020204" pitchFamily="34" charset="0"/>
              </a:rPr>
              <a:t>availability</a:t>
            </a:r>
            <a:r>
              <a:rPr lang="zh-CN" altLang="en-US" sz="2000" dirty="0">
                <a:ea typeface="Open Sans" panose="020B0606030504020204" pitchFamily="34" charset="0"/>
                <a:cs typeface="Open Sans" panose="020B0606030504020204" pitchFamily="34" charset="0"/>
              </a:rPr>
              <a:t> </a:t>
            </a:r>
            <a:r>
              <a:rPr lang="en-US" altLang="zh-CN" sz="2000" dirty="0">
                <a:ea typeface="Open Sans" panose="020B0606030504020204" pitchFamily="34" charset="0"/>
                <a:cs typeface="Open Sans" panose="020B0606030504020204" pitchFamily="34" charset="0"/>
              </a:rPr>
              <a:t>and</a:t>
            </a:r>
            <a:r>
              <a:rPr lang="zh-CN" altLang="en-US" sz="2000" dirty="0">
                <a:ea typeface="Open Sans" panose="020B0606030504020204" pitchFamily="34" charset="0"/>
                <a:cs typeface="Open Sans" panose="020B0606030504020204" pitchFamily="34" charset="0"/>
              </a:rPr>
              <a:t> </a:t>
            </a:r>
            <a:r>
              <a:rPr lang="en-US" altLang="zh-CN" sz="2000" dirty="0">
                <a:ea typeface="Open Sans" panose="020B0606030504020204" pitchFamily="34" charset="0"/>
                <a:cs typeface="Open Sans" panose="020B0606030504020204" pitchFamily="34" charset="0"/>
              </a:rPr>
              <a:t>constraints that can lead to containerized</a:t>
            </a:r>
            <a:r>
              <a:rPr lang="zh-CN" altLang="en-US" sz="2000" dirty="0">
                <a:ea typeface="Open Sans" panose="020B0606030504020204" pitchFamily="34" charset="0"/>
                <a:cs typeface="Open Sans" panose="020B0606030504020204" pitchFamily="34" charset="0"/>
              </a:rPr>
              <a:t> </a:t>
            </a:r>
            <a:r>
              <a:rPr lang="en-US" altLang="zh-CN" sz="2000" dirty="0">
                <a:ea typeface="Open Sans" panose="020B0606030504020204" pitchFamily="34" charset="0"/>
                <a:cs typeface="Open Sans" panose="020B0606030504020204" pitchFamily="34" charset="0"/>
              </a:rPr>
              <a:t>applications</a:t>
            </a:r>
            <a:r>
              <a:rPr lang="zh-CN" altLang="en-US" sz="2000" dirty="0">
                <a:ea typeface="Open Sans" panose="020B0606030504020204" pitchFamily="34" charset="0"/>
                <a:cs typeface="Open Sans" panose="020B0606030504020204" pitchFamily="34" charset="0"/>
              </a:rPr>
              <a:t> </a:t>
            </a:r>
            <a:r>
              <a:rPr lang="en-US" altLang="zh-CN" sz="2000" dirty="0">
                <a:ea typeface="Open Sans" panose="020B0606030504020204" pitchFamily="34" charset="0"/>
                <a:cs typeface="Open Sans" panose="020B0606030504020204" pitchFamily="34" charset="0"/>
              </a:rPr>
              <a:t>performing inefficiently. </a:t>
            </a:r>
          </a:p>
          <a:p>
            <a:pPr marL="0" indent="0">
              <a:buFont typeface="Arial"/>
              <a:buNone/>
            </a:pPr>
            <a:r>
              <a:rPr lang="en-US" altLang="zh-CN" b="1" dirty="0">
                <a:solidFill>
                  <a:srgbClr val="00B050"/>
                </a:solidFill>
                <a:ea typeface="Open Sans" panose="020B0606030504020204" pitchFamily="34" charset="0"/>
                <a:cs typeface="Open Sans" panose="020B0606030504020204" pitchFamily="34" charset="0"/>
              </a:rPr>
              <a:t>Solution:</a:t>
            </a:r>
          </a:p>
          <a:p>
            <a:pPr marL="457200" lvl="1" indent="0">
              <a:buNone/>
            </a:pPr>
            <a:r>
              <a:rPr lang="en-US" altLang="zh-CN" sz="2000" dirty="0">
                <a:ea typeface="Open Sans" panose="020B0606030504020204" pitchFamily="34" charset="0"/>
                <a:cs typeface="Open Sans" panose="020B0606030504020204" pitchFamily="34" charset="0"/>
              </a:rPr>
              <a:t>We created new </a:t>
            </a:r>
            <a:r>
              <a:rPr lang="en-US" altLang="zh-CN" sz="2000" dirty="0" err="1">
                <a:ea typeface="Open Sans" panose="020B0606030504020204" pitchFamily="34" charset="0"/>
                <a:cs typeface="Open Sans" panose="020B0606030504020204" pitchFamily="34" charset="0"/>
              </a:rPr>
              <a:t>sys_namespace</a:t>
            </a:r>
            <a:r>
              <a:rPr lang="en-US" altLang="zh-CN" sz="2000" dirty="0">
                <a:ea typeface="Open Sans" panose="020B0606030504020204" pitchFamily="34" charset="0"/>
                <a:cs typeface="Open Sans" panose="020B0606030504020204" pitchFamily="34" charset="0"/>
              </a:rPr>
              <a:t> to propose  per-container view of resources and developed a virtual </a:t>
            </a:r>
            <a:r>
              <a:rPr lang="en-US" altLang="zh-CN" sz="2000" dirty="0" err="1">
                <a:ea typeface="Open Sans" panose="020B0606030504020204" pitchFamily="34" charset="0"/>
                <a:cs typeface="Open Sans" panose="020B0606030504020204" pitchFamily="34" charset="0"/>
              </a:rPr>
              <a:t>sysfs</a:t>
            </a:r>
            <a:r>
              <a:rPr lang="en-US" altLang="zh-CN" sz="2000" dirty="0">
                <a:ea typeface="Open Sans" panose="020B0606030504020204" pitchFamily="34" charset="0"/>
                <a:cs typeface="Open Sans" panose="020B0606030504020204" pitchFamily="34" charset="0"/>
              </a:rPr>
              <a:t> to expose resources view to user space application.</a:t>
            </a:r>
          </a:p>
          <a:p>
            <a:pPr marL="0" indent="0">
              <a:buFont typeface="Arial"/>
              <a:buNone/>
            </a:pPr>
            <a:r>
              <a:rPr lang="en-US" altLang="zh-CN" b="1" dirty="0">
                <a:solidFill>
                  <a:srgbClr val="C00000"/>
                </a:solidFill>
                <a:ea typeface="Open Sans" panose="020B0606030504020204" pitchFamily="34" charset="0"/>
                <a:cs typeface="Open Sans" panose="020B0606030504020204" pitchFamily="34" charset="0"/>
              </a:rPr>
              <a:t>Results:</a:t>
            </a:r>
          </a:p>
          <a:p>
            <a:pPr marL="457200" lvl="1" indent="0">
              <a:lnSpc>
                <a:spcPct val="100000"/>
              </a:lnSpc>
              <a:spcBef>
                <a:spcPts val="0"/>
              </a:spcBef>
              <a:buSzTx/>
              <a:buNone/>
            </a:pPr>
            <a:r>
              <a:rPr lang="en-US" altLang="zh-CN" sz="2000" dirty="0">
                <a:ea typeface="Open Sans" panose="020B0606030504020204" pitchFamily="34" charset="0"/>
                <a:cs typeface="Open Sans" panose="020B0606030504020204" pitchFamily="34" charset="0"/>
              </a:rPr>
              <a:t>Experiment results showed consistent performance improvement for Java and </a:t>
            </a:r>
            <a:r>
              <a:rPr lang="en-US" altLang="zh-CN" sz="2000" dirty="0" err="1">
                <a:ea typeface="Open Sans" panose="020B0606030504020204" pitchFamily="34" charset="0"/>
                <a:cs typeface="Open Sans" panose="020B0606030504020204" pitchFamily="34" charset="0"/>
              </a:rPr>
              <a:t>OpenMP</a:t>
            </a:r>
            <a:r>
              <a:rPr lang="en-US" altLang="zh-CN" sz="2000" dirty="0">
                <a:ea typeface="Open Sans" panose="020B0606030504020204" pitchFamily="34" charset="0"/>
                <a:cs typeface="Open Sans" panose="020B0606030504020204" pitchFamily="34" charset="0"/>
              </a:rPr>
              <a:t> applications.</a:t>
            </a:r>
          </a:p>
          <a:p>
            <a:pPr marL="0" indent="0">
              <a:buNone/>
            </a:pPr>
            <a:r>
              <a:rPr lang="en-US" altLang="zh-CN" b="1" dirty="0">
                <a:solidFill>
                  <a:schemeClr val="accent2">
                    <a:lumMod val="60000"/>
                    <a:lumOff val="40000"/>
                  </a:schemeClr>
                </a:solidFill>
                <a:ea typeface="Open Sans" panose="020B0606030504020204" pitchFamily="34" charset="0"/>
                <a:cs typeface="Open Sans" panose="020B0606030504020204" pitchFamily="34" charset="0"/>
              </a:rPr>
              <a:t>Limitations :</a:t>
            </a:r>
          </a:p>
          <a:p>
            <a:pPr marL="457200" lvl="1" indent="0">
              <a:lnSpc>
                <a:spcPct val="100000"/>
              </a:lnSpc>
              <a:spcBef>
                <a:spcPts val="0"/>
              </a:spcBef>
              <a:buSzTx/>
              <a:buNone/>
            </a:pPr>
            <a:r>
              <a:rPr lang="en-US" altLang="zh-CN" sz="2000" dirty="0">
                <a:ea typeface="Open Sans" panose="020B0606030504020204" pitchFamily="34" charset="0"/>
                <a:cs typeface="Open Sans" panose="020B0606030504020204" pitchFamily="34" charset="0"/>
              </a:rPr>
              <a:t>Our system is still inconvenient for applications or runtime systems without mechanisms to alter thread-level parallelism or memory allocation at runtime.</a:t>
            </a:r>
          </a:p>
        </p:txBody>
      </p:sp>
    </p:spTree>
    <p:extLst>
      <p:ext uri="{BB962C8B-B14F-4D97-AF65-F5344CB8AC3E}">
        <p14:creationId xmlns:p14="http://schemas.microsoft.com/office/powerpoint/2010/main" val="213129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89704" y="2241724"/>
            <a:ext cx="2180405" cy="1905971"/>
          </a:xfrm>
          <a:prstGeom prst="rect">
            <a:avLst/>
          </a:prstGeom>
        </p:spPr>
        <p:txBody>
          <a:bodyPr wrap="none">
            <a:spAutoFit/>
          </a:bodyPr>
          <a:lstStyle/>
          <a:p>
            <a:pPr algn="ctr">
              <a:lnSpc>
                <a:spcPct val="200000"/>
              </a:lnSpc>
            </a:pPr>
            <a:r>
              <a:rPr lang="en-US" altLang="zh-CN" sz="3200" dirty="0">
                <a:latin typeface="Helvetica Neue Light" panose="02000403000000020004" pitchFamily="2" charset="0"/>
                <a:ea typeface="Helvetica Neue Light" panose="02000403000000020004" pitchFamily="2" charset="0"/>
              </a:rPr>
              <a:t>Thanks!</a:t>
            </a:r>
          </a:p>
          <a:p>
            <a:pPr algn="ctr">
              <a:lnSpc>
                <a:spcPct val="200000"/>
              </a:lnSpc>
            </a:pPr>
            <a:r>
              <a:rPr lang="en-US" altLang="zh-CN" sz="3200" i="1" dirty="0">
                <a:solidFill>
                  <a:srgbClr val="0432FF"/>
                </a:solidFill>
                <a:latin typeface="Helvetica Neue Light" panose="02000403000000020004" pitchFamily="2" charset="0"/>
                <a:ea typeface="Helvetica Neue Light" panose="02000403000000020004" pitchFamily="2" charset="0"/>
              </a:rPr>
              <a:t>Questions?</a:t>
            </a:r>
            <a:endParaRPr lang="zh-CN" altLang="en-US" sz="3200" i="1" dirty="0">
              <a:solidFill>
                <a:srgbClr val="0432FF"/>
              </a:solidFill>
              <a:latin typeface="Helvetica Neue Light" panose="02000403000000020004" pitchFamily="2" charset="0"/>
            </a:endParaRPr>
          </a:p>
        </p:txBody>
      </p:sp>
    </p:spTree>
    <p:extLst>
      <p:ext uri="{BB962C8B-B14F-4D97-AF65-F5344CB8AC3E}">
        <p14:creationId xmlns:p14="http://schemas.microsoft.com/office/powerpoint/2010/main" val="472693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A059E0-423D-8F4B-B5C1-7B1CFE346B1B}"/>
              </a:ext>
            </a:extLst>
          </p:cNvPr>
          <p:cNvSpPr>
            <a:spLocks noGrp="1"/>
          </p:cNvSpPr>
          <p:nvPr>
            <p:ph type="sldNum" sz="quarter" idx="12"/>
          </p:nvPr>
        </p:nvSpPr>
        <p:spPr/>
        <p:txBody>
          <a:bodyPr/>
          <a:lstStyle/>
          <a:p>
            <a:fld id="{72E3C5E5-1620-704A-B1BC-D84381C5FEE1}" type="slidenum">
              <a:rPr lang="en-US" smtClean="0"/>
              <a:t>4</a:t>
            </a:fld>
            <a:endParaRPr lang="en-US"/>
          </a:p>
        </p:txBody>
      </p:sp>
      <p:pic>
        <p:nvPicPr>
          <p:cNvPr id="6" name="Picture 5">
            <a:extLst>
              <a:ext uri="{FF2B5EF4-FFF2-40B4-BE49-F238E27FC236}">
                <a16:creationId xmlns:a16="http://schemas.microsoft.com/office/drawing/2014/main" id="{70E506C9-6A1E-084F-A708-1AB6D05C6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800100"/>
            <a:ext cx="9042400" cy="5257800"/>
          </a:xfrm>
          <a:prstGeom prst="rect">
            <a:avLst/>
          </a:prstGeom>
        </p:spPr>
      </p:pic>
      <p:sp>
        <p:nvSpPr>
          <p:cNvPr id="7" name="TextBox 6">
            <a:extLst>
              <a:ext uri="{FF2B5EF4-FFF2-40B4-BE49-F238E27FC236}">
                <a16:creationId xmlns:a16="http://schemas.microsoft.com/office/drawing/2014/main" id="{DEC3303A-D38F-1D41-AE58-517305B92486}"/>
              </a:ext>
            </a:extLst>
          </p:cNvPr>
          <p:cNvSpPr txBox="1"/>
          <p:nvPr/>
        </p:nvSpPr>
        <p:spPr>
          <a:xfrm>
            <a:off x="3897085" y="6413699"/>
            <a:ext cx="4386778" cy="307777"/>
          </a:xfrm>
          <a:prstGeom prst="rect">
            <a:avLst/>
          </a:prstGeom>
          <a:noFill/>
        </p:spPr>
        <p:txBody>
          <a:bodyPr wrap="none" rtlCol="0">
            <a:spAutoFit/>
          </a:bodyPr>
          <a:lstStyle/>
          <a:p>
            <a:r>
              <a:rPr lang="en-US" sz="1400" dirty="0">
                <a:hlinkClick r:id="rId4"/>
              </a:rPr>
              <a:t>https://codefresh.io/docker-tutorial/migrating-to-docker/</a:t>
            </a:r>
            <a:endParaRPr lang="en-US" sz="1400" dirty="0"/>
          </a:p>
        </p:txBody>
      </p:sp>
    </p:spTree>
    <p:extLst>
      <p:ext uri="{BB962C8B-B14F-4D97-AF65-F5344CB8AC3E}">
        <p14:creationId xmlns:p14="http://schemas.microsoft.com/office/powerpoint/2010/main" val="3971443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ADF116-FAC9-B646-A7C8-8677A7E2C709}"/>
              </a:ext>
            </a:extLst>
          </p:cNvPr>
          <p:cNvSpPr>
            <a:spLocks noGrp="1"/>
          </p:cNvSpPr>
          <p:nvPr>
            <p:ph type="sldNum" sz="quarter" idx="12"/>
          </p:nvPr>
        </p:nvSpPr>
        <p:spPr/>
        <p:txBody>
          <a:bodyPr/>
          <a:lstStyle/>
          <a:p>
            <a:fld id="{72E3C5E5-1620-704A-B1BC-D84381C5FEE1}" type="slidenum">
              <a:rPr lang="en-US" smtClean="0"/>
              <a:t>5</a:t>
            </a:fld>
            <a:endParaRPr lang="en-US"/>
          </a:p>
        </p:txBody>
      </p:sp>
      <p:pic>
        <p:nvPicPr>
          <p:cNvPr id="7" name="Picture 6">
            <a:extLst>
              <a:ext uri="{FF2B5EF4-FFF2-40B4-BE49-F238E27FC236}">
                <a16:creationId xmlns:a16="http://schemas.microsoft.com/office/drawing/2014/main" id="{4D3020D1-1CE7-4D41-A9E0-1AB52D9E0EE4}"/>
              </a:ext>
            </a:extLst>
          </p:cNvPr>
          <p:cNvPicPr>
            <a:picLocks noChangeAspect="1"/>
          </p:cNvPicPr>
          <p:nvPr/>
        </p:nvPicPr>
        <p:blipFill>
          <a:blip r:embed="rId3"/>
          <a:stretch>
            <a:fillRect/>
          </a:stretch>
        </p:blipFill>
        <p:spPr>
          <a:xfrm>
            <a:off x="903030" y="769854"/>
            <a:ext cx="7238080" cy="4910593"/>
          </a:xfrm>
          <a:prstGeom prst="rect">
            <a:avLst/>
          </a:prstGeom>
        </p:spPr>
      </p:pic>
    </p:spTree>
    <p:extLst>
      <p:ext uri="{BB962C8B-B14F-4D97-AF65-F5344CB8AC3E}">
        <p14:creationId xmlns:p14="http://schemas.microsoft.com/office/powerpoint/2010/main" val="1474535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8E32D-4772-C240-9533-FFFC0B094DF3}"/>
              </a:ext>
            </a:extLst>
          </p:cNvPr>
          <p:cNvSpPr>
            <a:spLocks noGrp="1"/>
          </p:cNvSpPr>
          <p:nvPr>
            <p:ph type="title"/>
          </p:nvPr>
        </p:nvSpPr>
        <p:spPr>
          <a:xfrm>
            <a:off x="628650" y="365126"/>
            <a:ext cx="7886700" cy="1325563"/>
          </a:xfrm>
        </p:spPr>
        <p:txBody>
          <a:bodyPr/>
          <a:lstStyle/>
          <a:p>
            <a:r>
              <a:rPr lang="en-US" altLang="zh-CN" dirty="0"/>
              <a:t>Container</a:t>
            </a:r>
            <a:r>
              <a:rPr lang="zh-CN" altLang="en-US" dirty="0"/>
              <a:t> </a:t>
            </a:r>
            <a:r>
              <a:rPr lang="en-US" altLang="zh-CN" dirty="0"/>
              <a:t>vs.</a:t>
            </a:r>
            <a:r>
              <a:rPr lang="zh-CN" altLang="en-US" dirty="0"/>
              <a:t> </a:t>
            </a:r>
            <a:r>
              <a:rPr lang="en-US" altLang="zh-CN" dirty="0"/>
              <a:t>Virtual</a:t>
            </a:r>
            <a:r>
              <a:rPr lang="zh-CN" altLang="en-US" dirty="0"/>
              <a:t> </a:t>
            </a:r>
            <a:r>
              <a:rPr lang="en-US" altLang="zh-CN" dirty="0"/>
              <a:t>Machine</a:t>
            </a:r>
            <a:endParaRPr lang="en-US" dirty="0"/>
          </a:p>
        </p:txBody>
      </p:sp>
      <p:sp>
        <p:nvSpPr>
          <p:cNvPr id="4" name="Slide Number Placeholder 3">
            <a:extLst>
              <a:ext uri="{FF2B5EF4-FFF2-40B4-BE49-F238E27FC236}">
                <a16:creationId xmlns:a16="http://schemas.microsoft.com/office/drawing/2014/main" id="{6D68EBD1-FB23-1A42-B8FC-28AE4F7C5388}"/>
              </a:ext>
            </a:extLst>
          </p:cNvPr>
          <p:cNvSpPr>
            <a:spLocks noGrp="1"/>
          </p:cNvSpPr>
          <p:nvPr>
            <p:ph type="sldNum" sz="quarter" idx="12"/>
          </p:nvPr>
        </p:nvSpPr>
        <p:spPr/>
        <p:txBody>
          <a:bodyPr/>
          <a:lstStyle/>
          <a:p>
            <a:fld id="{72E3C5E5-1620-704A-B1BC-D84381C5FEE1}" type="slidenum">
              <a:rPr lang="en-US" smtClean="0"/>
              <a:t>6</a:t>
            </a:fld>
            <a:endParaRPr lang="en-US"/>
          </a:p>
        </p:txBody>
      </p:sp>
      <p:grpSp>
        <p:nvGrpSpPr>
          <p:cNvPr id="37" name="Group 36">
            <a:extLst>
              <a:ext uri="{FF2B5EF4-FFF2-40B4-BE49-F238E27FC236}">
                <a16:creationId xmlns:a16="http://schemas.microsoft.com/office/drawing/2014/main" id="{28373732-E8D4-104E-BD14-382C127F9991}"/>
              </a:ext>
            </a:extLst>
          </p:cNvPr>
          <p:cNvGrpSpPr/>
          <p:nvPr/>
        </p:nvGrpSpPr>
        <p:grpSpPr>
          <a:xfrm>
            <a:off x="889908" y="2709452"/>
            <a:ext cx="3246666" cy="2167510"/>
            <a:chOff x="4808765" y="2845825"/>
            <a:chExt cx="3246666" cy="2167510"/>
          </a:xfrm>
        </p:grpSpPr>
        <p:sp>
          <p:nvSpPr>
            <p:cNvPr id="22" name="Rectangle 21">
              <a:extLst>
                <a:ext uri="{FF2B5EF4-FFF2-40B4-BE49-F238E27FC236}">
                  <a16:creationId xmlns:a16="http://schemas.microsoft.com/office/drawing/2014/main" id="{8F26B428-EAA3-564F-89EB-D227E24AFE1C}"/>
                </a:ext>
              </a:extLst>
            </p:cNvPr>
            <p:cNvSpPr/>
            <p:nvPr/>
          </p:nvSpPr>
          <p:spPr>
            <a:xfrm>
              <a:off x="4808765" y="4626428"/>
              <a:ext cx="3246666" cy="386907"/>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Infrastructure</a:t>
              </a:r>
              <a:endParaRPr lang="en-US" dirty="0"/>
            </a:p>
          </p:txBody>
        </p:sp>
        <p:sp>
          <p:nvSpPr>
            <p:cNvPr id="23" name="Rectangle 22">
              <a:extLst>
                <a:ext uri="{FF2B5EF4-FFF2-40B4-BE49-F238E27FC236}">
                  <a16:creationId xmlns:a16="http://schemas.microsoft.com/office/drawing/2014/main" id="{B7D95795-148C-3F46-96DB-5233DF22DC03}"/>
                </a:ext>
              </a:extLst>
            </p:cNvPr>
            <p:cNvSpPr/>
            <p:nvPr/>
          </p:nvSpPr>
          <p:spPr>
            <a:xfrm>
              <a:off x="4808765" y="4180113"/>
              <a:ext cx="3246666" cy="34834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Host</a:t>
              </a:r>
              <a:r>
                <a:rPr lang="zh-CN" altLang="en-US" dirty="0"/>
                <a:t> </a:t>
              </a:r>
              <a:r>
                <a:rPr lang="en-US" altLang="zh-CN" dirty="0"/>
                <a:t>OS</a:t>
              </a:r>
              <a:endParaRPr lang="en-US" dirty="0"/>
            </a:p>
          </p:txBody>
        </p:sp>
        <p:sp>
          <p:nvSpPr>
            <p:cNvPr id="26" name="Rectangle 25">
              <a:extLst>
                <a:ext uri="{FF2B5EF4-FFF2-40B4-BE49-F238E27FC236}">
                  <a16:creationId xmlns:a16="http://schemas.microsoft.com/office/drawing/2014/main" id="{79ED1E83-B3F0-AB4C-9137-3DF3AC3020CF}"/>
                </a:ext>
              </a:extLst>
            </p:cNvPr>
            <p:cNvSpPr/>
            <p:nvPr/>
          </p:nvSpPr>
          <p:spPr>
            <a:xfrm>
              <a:off x="4808765" y="3292137"/>
              <a:ext cx="1025980" cy="366369"/>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Bins/Lib</a:t>
              </a:r>
              <a:endParaRPr lang="en-US" dirty="0"/>
            </a:p>
          </p:txBody>
        </p:sp>
        <p:sp>
          <p:nvSpPr>
            <p:cNvPr id="27" name="Rectangle 26">
              <a:extLst>
                <a:ext uri="{FF2B5EF4-FFF2-40B4-BE49-F238E27FC236}">
                  <a16:creationId xmlns:a16="http://schemas.microsoft.com/office/drawing/2014/main" id="{467A8098-D6E6-4D49-9585-40D7D2977185}"/>
                </a:ext>
              </a:extLst>
            </p:cNvPr>
            <p:cNvSpPr/>
            <p:nvPr/>
          </p:nvSpPr>
          <p:spPr>
            <a:xfrm>
              <a:off x="4808765" y="2845825"/>
              <a:ext cx="1025980" cy="366369"/>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App</a:t>
              </a:r>
              <a:endParaRPr lang="en-US" dirty="0"/>
            </a:p>
          </p:txBody>
        </p:sp>
        <p:sp>
          <p:nvSpPr>
            <p:cNvPr id="30" name="Rectangle 29">
              <a:extLst>
                <a:ext uri="{FF2B5EF4-FFF2-40B4-BE49-F238E27FC236}">
                  <a16:creationId xmlns:a16="http://schemas.microsoft.com/office/drawing/2014/main" id="{23BE7D2C-B9E5-A548-9E48-9E8E2B9F9E78}"/>
                </a:ext>
              </a:extLst>
            </p:cNvPr>
            <p:cNvSpPr/>
            <p:nvPr/>
          </p:nvSpPr>
          <p:spPr>
            <a:xfrm>
              <a:off x="5919108" y="3292137"/>
              <a:ext cx="1025980" cy="366369"/>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Bins/Lib</a:t>
              </a:r>
              <a:endParaRPr lang="en-US" dirty="0"/>
            </a:p>
          </p:txBody>
        </p:sp>
        <p:sp>
          <p:nvSpPr>
            <p:cNvPr id="31" name="Rectangle 30">
              <a:extLst>
                <a:ext uri="{FF2B5EF4-FFF2-40B4-BE49-F238E27FC236}">
                  <a16:creationId xmlns:a16="http://schemas.microsoft.com/office/drawing/2014/main" id="{57086197-C813-AD46-BB74-F49EDD385845}"/>
                </a:ext>
              </a:extLst>
            </p:cNvPr>
            <p:cNvSpPr/>
            <p:nvPr/>
          </p:nvSpPr>
          <p:spPr>
            <a:xfrm>
              <a:off x="5919108" y="2845825"/>
              <a:ext cx="1025980" cy="366369"/>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App</a:t>
              </a:r>
              <a:endParaRPr lang="en-US" dirty="0"/>
            </a:p>
          </p:txBody>
        </p:sp>
        <p:sp>
          <p:nvSpPr>
            <p:cNvPr id="34" name="Rectangle 33">
              <a:extLst>
                <a:ext uri="{FF2B5EF4-FFF2-40B4-BE49-F238E27FC236}">
                  <a16:creationId xmlns:a16="http://schemas.microsoft.com/office/drawing/2014/main" id="{9D3579D3-149C-9840-B4F9-2D451EEEB707}"/>
                </a:ext>
              </a:extLst>
            </p:cNvPr>
            <p:cNvSpPr/>
            <p:nvPr/>
          </p:nvSpPr>
          <p:spPr>
            <a:xfrm>
              <a:off x="7029451" y="3292137"/>
              <a:ext cx="1025980" cy="36636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Bins/Lib</a:t>
              </a:r>
              <a:endParaRPr lang="en-US" dirty="0"/>
            </a:p>
          </p:txBody>
        </p:sp>
        <p:sp>
          <p:nvSpPr>
            <p:cNvPr id="35" name="Rectangle 34">
              <a:extLst>
                <a:ext uri="{FF2B5EF4-FFF2-40B4-BE49-F238E27FC236}">
                  <a16:creationId xmlns:a16="http://schemas.microsoft.com/office/drawing/2014/main" id="{65274EA9-8A16-EE44-A009-78EE81DF1BCB}"/>
                </a:ext>
              </a:extLst>
            </p:cNvPr>
            <p:cNvSpPr/>
            <p:nvPr/>
          </p:nvSpPr>
          <p:spPr>
            <a:xfrm>
              <a:off x="7029451" y="2845825"/>
              <a:ext cx="1025980" cy="36636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App</a:t>
              </a:r>
              <a:endParaRPr lang="en-US" dirty="0"/>
            </a:p>
          </p:txBody>
        </p:sp>
        <p:sp>
          <p:nvSpPr>
            <p:cNvPr id="36" name="Rectangle 35">
              <a:extLst>
                <a:ext uri="{FF2B5EF4-FFF2-40B4-BE49-F238E27FC236}">
                  <a16:creationId xmlns:a16="http://schemas.microsoft.com/office/drawing/2014/main" id="{11781BA3-B9CC-3D4E-92A1-BD506296510E}"/>
                </a:ext>
              </a:extLst>
            </p:cNvPr>
            <p:cNvSpPr/>
            <p:nvPr/>
          </p:nvSpPr>
          <p:spPr>
            <a:xfrm>
              <a:off x="4808765" y="3744686"/>
              <a:ext cx="3246666" cy="348342"/>
            </a:xfrm>
            <a:prstGeom prst="rect">
              <a:avLst/>
            </a:prstGeom>
            <a:solidFill>
              <a:srgbClr val="043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Container</a:t>
              </a:r>
              <a:r>
                <a:rPr lang="zh-CN" altLang="en-US" dirty="0"/>
                <a:t> </a:t>
              </a:r>
              <a:r>
                <a:rPr lang="en-US" altLang="zh-CN" dirty="0"/>
                <a:t>Engine</a:t>
              </a:r>
              <a:endParaRPr lang="en-US" dirty="0"/>
            </a:p>
          </p:txBody>
        </p:sp>
      </p:grpSp>
      <p:sp>
        <p:nvSpPr>
          <p:cNvPr id="39" name="TextBox 38">
            <a:extLst>
              <a:ext uri="{FF2B5EF4-FFF2-40B4-BE49-F238E27FC236}">
                <a16:creationId xmlns:a16="http://schemas.microsoft.com/office/drawing/2014/main" id="{414B2C9B-ECA2-574F-81D1-D245D211B2C3}"/>
              </a:ext>
            </a:extLst>
          </p:cNvPr>
          <p:cNvSpPr txBox="1"/>
          <p:nvPr/>
        </p:nvSpPr>
        <p:spPr>
          <a:xfrm>
            <a:off x="1915888" y="5255091"/>
            <a:ext cx="1188146" cy="369332"/>
          </a:xfrm>
          <a:prstGeom prst="rect">
            <a:avLst/>
          </a:prstGeom>
          <a:solidFill>
            <a:schemeClr val="bg2"/>
          </a:solidFill>
        </p:spPr>
        <p:txBody>
          <a:bodyPr wrap="non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Con</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tainer</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 name="TextBox 39">
            <a:extLst>
              <a:ext uri="{FF2B5EF4-FFF2-40B4-BE49-F238E27FC236}">
                <a16:creationId xmlns:a16="http://schemas.microsoft.com/office/drawing/2014/main" id="{DC882D69-9F95-9A42-84BC-CFDDA84719B0}"/>
              </a:ext>
            </a:extLst>
          </p:cNvPr>
          <p:cNvSpPr txBox="1"/>
          <p:nvPr/>
        </p:nvSpPr>
        <p:spPr>
          <a:xfrm>
            <a:off x="5813942" y="5255091"/>
            <a:ext cx="1764266" cy="369332"/>
          </a:xfrm>
          <a:prstGeom prst="rect">
            <a:avLst/>
          </a:prstGeom>
          <a:solidFill>
            <a:schemeClr val="bg2"/>
          </a:solidFill>
        </p:spPr>
        <p:txBody>
          <a:bodyPr wrap="non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Virtual</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machine</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 name="TextBox 40">
            <a:extLst>
              <a:ext uri="{FF2B5EF4-FFF2-40B4-BE49-F238E27FC236}">
                <a16:creationId xmlns:a16="http://schemas.microsoft.com/office/drawing/2014/main" id="{AE0F6F40-8694-1844-9BDB-9A5DE33DD440}"/>
              </a:ext>
            </a:extLst>
          </p:cNvPr>
          <p:cNvSpPr txBox="1"/>
          <p:nvPr/>
        </p:nvSpPr>
        <p:spPr>
          <a:xfrm>
            <a:off x="871602" y="5689613"/>
            <a:ext cx="3526227" cy="923330"/>
          </a:xfrm>
          <a:prstGeom prst="rect">
            <a:avLst/>
          </a:prstGeom>
          <a:noFill/>
        </p:spPr>
        <p:txBody>
          <a:bodyPr wrap="square" rtlCol="0">
            <a:spAutoFit/>
          </a:bodyPr>
          <a:lstStyle/>
          <a:p>
            <a:pPr algn="ctr"/>
            <a:r>
              <a:rPr lang="en-US" altLang="zh-CN"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Shallower</a:t>
            </a:r>
            <a:r>
              <a:rPr lang="zh-CN" altLang="en-US" b="1" dirty="0">
                <a:solidFill>
                  <a:srgbClr val="C00000"/>
                </a:solidFill>
                <a:latin typeface="Helvetica Neue" panose="02000503000000020004" pitchFamily="2" charset="0"/>
                <a:cs typeface="Helvetica Neue" panose="02000503000000020004" pitchFamily="2" charset="0"/>
              </a:rPr>
              <a:t> </a:t>
            </a:r>
            <a:r>
              <a:rPr lang="en-US" altLang="zh-CN"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virtualization</a:t>
            </a:r>
            <a:r>
              <a:rPr lang="zh-CN" altLang="en-US" b="1" dirty="0">
                <a:solidFill>
                  <a:srgbClr val="C00000"/>
                </a:solidFill>
                <a:latin typeface="Helvetica Neue" panose="02000503000000020004" pitchFamily="2" charset="0"/>
                <a:cs typeface="Helvetica Neue" panose="02000503000000020004" pitchFamily="2" charset="0"/>
              </a:rPr>
              <a:t> </a:t>
            </a:r>
            <a:r>
              <a:rPr lang="en-US" altLang="zh-CN"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stack,</a:t>
            </a:r>
            <a:r>
              <a:rPr lang="zh-CN" altLang="en-US" b="1" dirty="0">
                <a:solidFill>
                  <a:srgbClr val="C00000"/>
                </a:solidFill>
                <a:latin typeface="Helvetica Neue" panose="02000503000000020004" pitchFamily="2" charset="0"/>
                <a:cs typeface="Helvetica Neue" panose="02000503000000020004" pitchFamily="2" charset="0"/>
              </a:rPr>
              <a:t> </a:t>
            </a:r>
            <a:r>
              <a:rPr lang="en-US" altLang="zh-CN"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less</a:t>
            </a:r>
            <a:r>
              <a:rPr lang="zh-CN" altLang="en-US" b="1" dirty="0">
                <a:solidFill>
                  <a:srgbClr val="C00000"/>
                </a:solidFill>
                <a:latin typeface="Helvetica Neue" panose="02000503000000020004" pitchFamily="2" charset="0"/>
                <a:cs typeface="Helvetica Neue" panose="02000503000000020004" pitchFamily="2" charset="0"/>
              </a:rPr>
              <a:t> </a:t>
            </a:r>
            <a:r>
              <a:rPr lang="en-US" altLang="zh-CN"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overhead</a:t>
            </a:r>
            <a:r>
              <a:rPr lang="zh-CN" altLang="en-US"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while</a:t>
            </a:r>
            <a:r>
              <a:rPr lang="zh-CN" altLang="en-US"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still</a:t>
            </a:r>
            <a:r>
              <a:rPr lang="zh-CN" altLang="en-US" b="1" dirty="0">
                <a:solidFill>
                  <a:srgbClr val="C00000"/>
                </a:solidFill>
                <a:latin typeface="Helvetica Neue" panose="02000503000000020004" pitchFamily="2" charset="0"/>
                <a:cs typeface="Helvetica Neue" panose="02000503000000020004" pitchFamily="2" charset="0"/>
              </a:rPr>
              <a:t> </a:t>
            </a:r>
            <a:r>
              <a:rPr lang="en-US" altLang="zh-CN"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providing</a:t>
            </a:r>
            <a:r>
              <a:rPr lang="zh-CN" altLang="en-US" b="1" dirty="0">
                <a:solidFill>
                  <a:srgbClr val="C00000"/>
                </a:solidFill>
                <a:latin typeface="Helvetica Neue" panose="02000503000000020004" pitchFamily="2" charset="0"/>
                <a:cs typeface="Helvetica Neue" panose="02000503000000020004" pitchFamily="2" charset="0"/>
              </a:rPr>
              <a:t> </a:t>
            </a:r>
            <a:r>
              <a:rPr lang="en-US" altLang="zh-CN"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application</a:t>
            </a:r>
            <a:r>
              <a:rPr lang="zh-CN" altLang="en-US" b="1" dirty="0">
                <a:solidFill>
                  <a:srgbClr val="C00000"/>
                </a:solidFill>
                <a:latin typeface="Helvetica Neue" panose="02000503000000020004" pitchFamily="2" charset="0"/>
                <a:cs typeface="Helvetica Neue" panose="02000503000000020004" pitchFamily="2" charset="0"/>
              </a:rPr>
              <a:t> </a:t>
            </a:r>
            <a:r>
              <a:rPr lang="en-US" altLang="zh-CN"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isolation</a:t>
            </a:r>
            <a:endParaRPr lang="en-US"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4" name="Group 43">
            <a:extLst>
              <a:ext uri="{FF2B5EF4-FFF2-40B4-BE49-F238E27FC236}">
                <a16:creationId xmlns:a16="http://schemas.microsoft.com/office/drawing/2014/main" id="{14772C06-0E2F-0641-BA2C-5A4562514DDA}"/>
              </a:ext>
            </a:extLst>
          </p:cNvPr>
          <p:cNvGrpSpPr/>
          <p:nvPr/>
        </p:nvGrpSpPr>
        <p:grpSpPr>
          <a:xfrm>
            <a:off x="5072742" y="1777682"/>
            <a:ext cx="3246666" cy="3099280"/>
            <a:chOff x="5072742" y="1777682"/>
            <a:chExt cx="3246666" cy="3099280"/>
          </a:xfrm>
        </p:grpSpPr>
        <p:sp>
          <p:nvSpPr>
            <p:cNvPr id="5" name="Rectangle 4">
              <a:extLst>
                <a:ext uri="{FF2B5EF4-FFF2-40B4-BE49-F238E27FC236}">
                  <a16:creationId xmlns:a16="http://schemas.microsoft.com/office/drawing/2014/main" id="{F11A78EB-D0C7-7D4A-99BA-691B4F3881F6}"/>
                </a:ext>
              </a:extLst>
            </p:cNvPr>
            <p:cNvSpPr/>
            <p:nvPr/>
          </p:nvSpPr>
          <p:spPr>
            <a:xfrm>
              <a:off x="5072742" y="4490055"/>
              <a:ext cx="3246666" cy="386907"/>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Infrastructure</a:t>
              </a:r>
              <a:endParaRPr lang="en-US" dirty="0"/>
            </a:p>
          </p:txBody>
        </p:sp>
        <p:sp>
          <p:nvSpPr>
            <p:cNvPr id="6" name="Rectangle 5">
              <a:extLst>
                <a:ext uri="{FF2B5EF4-FFF2-40B4-BE49-F238E27FC236}">
                  <a16:creationId xmlns:a16="http://schemas.microsoft.com/office/drawing/2014/main" id="{BBDC973C-F151-954A-8580-45595AE3B1E8}"/>
                </a:ext>
              </a:extLst>
            </p:cNvPr>
            <p:cNvSpPr/>
            <p:nvPr/>
          </p:nvSpPr>
          <p:spPr>
            <a:xfrm>
              <a:off x="5072742" y="4043740"/>
              <a:ext cx="3246666" cy="34834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Hypervisor</a:t>
              </a:r>
              <a:endParaRPr lang="en-US" dirty="0"/>
            </a:p>
          </p:txBody>
        </p:sp>
        <p:grpSp>
          <p:nvGrpSpPr>
            <p:cNvPr id="43" name="Group 42">
              <a:extLst>
                <a:ext uri="{FF2B5EF4-FFF2-40B4-BE49-F238E27FC236}">
                  <a16:creationId xmlns:a16="http://schemas.microsoft.com/office/drawing/2014/main" id="{8BE09D03-6E93-264D-BD31-28CCF77E1F41}"/>
                </a:ext>
              </a:extLst>
            </p:cNvPr>
            <p:cNvGrpSpPr/>
            <p:nvPr/>
          </p:nvGrpSpPr>
          <p:grpSpPr>
            <a:xfrm>
              <a:off x="5072742" y="1777682"/>
              <a:ext cx="3246666" cy="1698167"/>
              <a:chOff x="5072742" y="1670655"/>
              <a:chExt cx="3246666" cy="1698167"/>
            </a:xfrm>
          </p:grpSpPr>
          <p:grpSp>
            <p:nvGrpSpPr>
              <p:cNvPr id="13" name="Group 12">
                <a:extLst>
                  <a:ext uri="{FF2B5EF4-FFF2-40B4-BE49-F238E27FC236}">
                    <a16:creationId xmlns:a16="http://schemas.microsoft.com/office/drawing/2014/main" id="{F6653964-B5C3-3E40-A870-05EFB511E280}"/>
                  </a:ext>
                </a:extLst>
              </p:cNvPr>
              <p:cNvGrpSpPr/>
              <p:nvPr/>
            </p:nvGrpSpPr>
            <p:grpSpPr>
              <a:xfrm>
                <a:off x="5072742" y="1670655"/>
                <a:ext cx="1025980" cy="1698167"/>
                <a:chOff x="628650" y="2133602"/>
                <a:chExt cx="1025980" cy="1698167"/>
              </a:xfrm>
            </p:grpSpPr>
            <p:sp>
              <p:nvSpPr>
                <p:cNvPr id="7" name="Rectangle 6">
                  <a:extLst>
                    <a:ext uri="{FF2B5EF4-FFF2-40B4-BE49-F238E27FC236}">
                      <a16:creationId xmlns:a16="http://schemas.microsoft.com/office/drawing/2014/main" id="{0CE10590-BF17-C444-A362-9C220631FE3A}"/>
                    </a:ext>
                  </a:extLst>
                </p:cNvPr>
                <p:cNvSpPr/>
                <p:nvPr/>
              </p:nvSpPr>
              <p:spPr>
                <a:xfrm>
                  <a:off x="628650" y="3026226"/>
                  <a:ext cx="1025980" cy="80554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Guest</a:t>
                  </a:r>
                </a:p>
                <a:p>
                  <a:pPr algn="ctr"/>
                  <a:r>
                    <a:rPr lang="en-US" altLang="zh-CN" dirty="0"/>
                    <a:t>OS</a:t>
                  </a:r>
                  <a:endParaRPr lang="en-US" dirty="0"/>
                </a:p>
              </p:txBody>
            </p:sp>
            <p:sp>
              <p:nvSpPr>
                <p:cNvPr id="10" name="Rectangle 9">
                  <a:extLst>
                    <a:ext uri="{FF2B5EF4-FFF2-40B4-BE49-F238E27FC236}">
                      <a16:creationId xmlns:a16="http://schemas.microsoft.com/office/drawing/2014/main" id="{299C956B-4BC5-0A42-870F-DCF167CC2B3A}"/>
                    </a:ext>
                  </a:extLst>
                </p:cNvPr>
                <p:cNvSpPr/>
                <p:nvPr/>
              </p:nvSpPr>
              <p:spPr>
                <a:xfrm>
                  <a:off x="628650" y="2579914"/>
                  <a:ext cx="1025980" cy="366369"/>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Bins/Lib</a:t>
                  </a:r>
                  <a:endParaRPr lang="en-US" dirty="0"/>
                </a:p>
              </p:txBody>
            </p:sp>
            <p:sp>
              <p:nvSpPr>
                <p:cNvPr id="11" name="Rectangle 10">
                  <a:extLst>
                    <a:ext uri="{FF2B5EF4-FFF2-40B4-BE49-F238E27FC236}">
                      <a16:creationId xmlns:a16="http://schemas.microsoft.com/office/drawing/2014/main" id="{BC392E28-64B4-DC48-AAFF-047767D9004A}"/>
                    </a:ext>
                  </a:extLst>
                </p:cNvPr>
                <p:cNvSpPr/>
                <p:nvPr/>
              </p:nvSpPr>
              <p:spPr>
                <a:xfrm>
                  <a:off x="628650" y="2133602"/>
                  <a:ext cx="1025980" cy="366369"/>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App</a:t>
                  </a:r>
                  <a:endParaRPr lang="en-US" dirty="0"/>
                </a:p>
              </p:txBody>
            </p:sp>
          </p:grpSp>
          <p:grpSp>
            <p:nvGrpSpPr>
              <p:cNvPr id="14" name="Group 13">
                <a:extLst>
                  <a:ext uri="{FF2B5EF4-FFF2-40B4-BE49-F238E27FC236}">
                    <a16:creationId xmlns:a16="http://schemas.microsoft.com/office/drawing/2014/main" id="{61438B3E-40C2-B545-8859-0DA49FC6E2CB}"/>
                  </a:ext>
                </a:extLst>
              </p:cNvPr>
              <p:cNvGrpSpPr/>
              <p:nvPr/>
            </p:nvGrpSpPr>
            <p:grpSpPr>
              <a:xfrm>
                <a:off x="6183085" y="1670655"/>
                <a:ext cx="1025980" cy="1698167"/>
                <a:chOff x="628650" y="2133602"/>
                <a:chExt cx="1025980" cy="1698167"/>
              </a:xfrm>
              <a:solidFill>
                <a:schemeClr val="accent2"/>
              </a:solidFill>
            </p:grpSpPr>
            <p:sp>
              <p:nvSpPr>
                <p:cNvPr id="15" name="Rectangle 14">
                  <a:extLst>
                    <a:ext uri="{FF2B5EF4-FFF2-40B4-BE49-F238E27FC236}">
                      <a16:creationId xmlns:a16="http://schemas.microsoft.com/office/drawing/2014/main" id="{A32985BE-AFE8-9741-9BC5-F65E6175FE05}"/>
                    </a:ext>
                  </a:extLst>
                </p:cNvPr>
                <p:cNvSpPr/>
                <p:nvPr/>
              </p:nvSpPr>
              <p:spPr>
                <a:xfrm>
                  <a:off x="628650" y="3026226"/>
                  <a:ext cx="1025980" cy="8055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Guest</a:t>
                  </a:r>
                </a:p>
                <a:p>
                  <a:pPr algn="ctr"/>
                  <a:r>
                    <a:rPr lang="en-US" altLang="zh-CN" dirty="0"/>
                    <a:t>OS</a:t>
                  </a:r>
                  <a:endParaRPr lang="en-US" dirty="0"/>
                </a:p>
              </p:txBody>
            </p:sp>
            <p:sp>
              <p:nvSpPr>
                <p:cNvPr id="16" name="Rectangle 15">
                  <a:extLst>
                    <a:ext uri="{FF2B5EF4-FFF2-40B4-BE49-F238E27FC236}">
                      <a16:creationId xmlns:a16="http://schemas.microsoft.com/office/drawing/2014/main" id="{2448E6AB-7A53-9F45-B0DB-7753F00C605C}"/>
                    </a:ext>
                  </a:extLst>
                </p:cNvPr>
                <p:cNvSpPr/>
                <p:nvPr/>
              </p:nvSpPr>
              <p:spPr>
                <a:xfrm>
                  <a:off x="628650" y="2579914"/>
                  <a:ext cx="1025980" cy="36636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Bins/Lib</a:t>
                  </a:r>
                  <a:endParaRPr lang="en-US" dirty="0"/>
                </a:p>
              </p:txBody>
            </p:sp>
            <p:sp>
              <p:nvSpPr>
                <p:cNvPr id="17" name="Rectangle 16">
                  <a:extLst>
                    <a:ext uri="{FF2B5EF4-FFF2-40B4-BE49-F238E27FC236}">
                      <a16:creationId xmlns:a16="http://schemas.microsoft.com/office/drawing/2014/main" id="{D908AD27-A922-5F41-92F0-52B2E57248E7}"/>
                    </a:ext>
                  </a:extLst>
                </p:cNvPr>
                <p:cNvSpPr/>
                <p:nvPr/>
              </p:nvSpPr>
              <p:spPr>
                <a:xfrm>
                  <a:off x="628650" y="2133602"/>
                  <a:ext cx="1025980" cy="36636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App</a:t>
                  </a:r>
                  <a:endParaRPr lang="en-US" dirty="0"/>
                </a:p>
              </p:txBody>
            </p:sp>
          </p:grpSp>
          <p:grpSp>
            <p:nvGrpSpPr>
              <p:cNvPr id="18" name="Group 17">
                <a:extLst>
                  <a:ext uri="{FF2B5EF4-FFF2-40B4-BE49-F238E27FC236}">
                    <a16:creationId xmlns:a16="http://schemas.microsoft.com/office/drawing/2014/main" id="{2EB2D154-01AA-6E4B-A2CA-DF4FDAEF8F19}"/>
                  </a:ext>
                </a:extLst>
              </p:cNvPr>
              <p:cNvGrpSpPr/>
              <p:nvPr/>
            </p:nvGrpSpPr>
            <p:grpSpPr>
              <a:xfrm>
                <a:off x="7293428" y="1670655"/>
                <a:ext cx="1025980" cy="1698167"/>
                <a:chOff x="628650" y="2133602"/>
                <a:chExt cx="1025980" cy="1698167"/>
              </a:xfrm>
              <a:solidFill>
                <a:srgbClr val="C00000"/>
              </a:solidFill>
            </p:grpSpPr>
            <p:sp>
              <p:nvSpPr>
                <p:cNvPr id="19" name="Rectangle 18">
                  <a:extLst>
                    <a:ext uri="{FF2B5EF4-FFF2-40B4-BE49-F238E27FC236}">
                      <a16:creationId xmlns:a16="http://schemas.microsoft.com/office/drawing/2014/main" id="{266DE86D-B4D0-F047-B557-60D830D6741F}"/>
                    </a:ext>
                  </a:extLst>
                </p:cNvPr>
                <p:cNvSpPr/>
                <p:nvPr/>
              </p:nvSpPr>
              <p:spPr>
                <a:xfrm>
                  <a:off x="628650" y="3026226"/>
                  <a:ext cx="1025980" cy="8055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Guest</a:t>
                  </a:r>
                </a:p>
                <a:p>
                  <a:pPr algn="ctr"/>
                  <a:r>
                    <a:rPr lang="en-US" altLang="zh-CN" dirty="0"/>
                    <a:t>OS</a:t>
                  </a:r>
                  <a:endParaRPr lang="en-US" dirty="0"/>
                </a:p>
              </p:txBody>
            </p:sp>
            <p:sp>
              <p:nvSpPr>
                <p:cNvPr id="20" name="Rectangle 19">
                  <a:extLst>
                    <a:ext uri="{FF2B5EF4-FFF2-40B4-BE49-F238E27FC236}">
                      <a16:creationId xmlns:a16="http://schemas.microsoft.com/office/drawing/2014/main" id="{3CC4D211-1D98-2F4A-9D7E-26C8BF62068B}"/>
                    </a:ext>
                  </a:extLst>
                </p:cNvPr>
                <p:cNvSpPr/>
                <p:nvPr/>
              </p:nvSpPr>
              <p:spPr>
                <a:xfrm>
                  <a:off x="628650" y="2579914"/>
                  <a:ext cx="1025980" cy="36636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Bins/Lib</a:t>
                  </a:r>
                  <a:endParaRPr lang="en-US" dirty="0"/>
                </a:p>
              </p:txBody>
            </p:sp>
            <p:sp>
              <p:nvSpPr>
                <p:cNvPr id="21" name="Rectangle 20">
                  <a:extLst>
                    <a:ext uri="{FF2B5EF4-FFF2-40B4-BE49-F238E27FC236}">
                      <a16:creationId xmlns:a16="http://schemas.microsoft.com/office/drawing/2014/main" id="{F736B7DA-E2A3-FD43-8381-A68DA0FCC578}"/>
                    </a:ext>
                  </a:extLst>
                </p:cNvPr>
                <p:cNvSpPr/>
                <p:nvPr/>
              </p:nvSpPr>
              <p:spPr>
                <a:xfrm>
                  <a:off x="628650" y="2133602"/>
                  <a:ext cx="1025980" cy="36636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App</a:t>
                  </a:r>
                  <a:endParaRPr lang="en-US" dirty="0"/>
                </a:p>
              </p:txBody>
            </p:sp>
          </p:grpSp>
        </p:grpSp>
        <p:sp>
          <p:nvSpPr>
            <p:cNvPr id="42" name="Rectangle 41">
              <a:extLst>
                <a:ext uri="{FF2B5EF4-FFF2-40B4-BE49-F238E27FC236}">
                  <a16:creationId xmlns:a16="http://schemas.microsoft.com/office/drawing/2014/main" id="{3EBA52D6-54C0-9647-9EEE-2D5B9A59B127}"/>
                </a:ext>
              </a:extLst>
            </p:cNvPr>
            <p:cNvSpPr/>
            <p:nvPr/>
          </p:nvSpPr>
          <p:spPr>
            <a:xfrm>
              <a:off x="5072742" y="3576190"/>
              <a:ext cx="3246666" cy="348342"/>
            </a:xfrm>
            <a:prstGeom prst="rect">
              <a:avLst/>
            </a:prstGeom>
            <a:solidFill>
              <a:srgbClr val="043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Virtual</a:t>
              </a:r>
              <a:r>
                <a:rPr lang="zh-CN" altLang="en-US" dirty="0"/>
                <a:t> </a:t>
              </a:r>
              <a:r>
                <a:rPr lang="en-US" altLang="zh-CN" dirty="0"/>
                <a:t>Hardware</a:t>
              </a:r>
              <a:endParaRPr lang="en-US" dirty="0"/>
            </a:p>
          </p:txBody>
        </p:sp>
      </p:grpSp>
    </p:spTree>
    <p:extLst>
      <p:ext uri="{BB962C8B-B14F-4D97-AF65-F5344CB8AC3E}">
        <p14:creationId xmlns:p14="http://schemas.microsoft.com/office/powerpoint/2010/main" val="425867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71734-FAFB-1E45-901E-6AA506A7EDAD}"/>
              </a:ext>
            </a:extLst>
          </p:cNvPr>
          <p:cNvSpPr>
            <a:spLocks noGrp="1"/>
          </p:cNvSpPr>
          <p:nvPr>
            <p:ph type="title"/>
          </p:nvPr>
        </p:nvSpPr>
        <p:spPr/>
        <p:txBody>
          <a:bodyPr/>
          <a:lstStyle/>
          <a:p>
            <a:r>
              <a:rPr lang="en-US" altLang="zh-CN" dirty="0"/>
              <a:t>Docker</a:t>
            </a:r>
            <a:r>
              <a:rPr lang="zh-CN" altLang="en-US" dirty="0"/>
              <a:t> </a:t>
            </a:r>
            <a:r>
              <a:rPr lang="en-US" altLang="zh-CN" dirty="0"/>
              <a:t>Containers</a:t>
            </a:r>
            <a:endParaRPr lang="en-US" dirty="0"/>
          </a:p>
        </p:txBody>
      </p:sp>
      <p:sp>
        <p:nvSpPr>
          <p:cNvPr id="4" name="Slide Number Placeholder 3">
            <a:extLst>
              <a:ext uri="{FF2B5EF4-FFF2-40B4-BE49-F238E27FC236}">
                <a16:creationId xmlns:a16="http://schemas.microsoft.com/office/drawing/2014/main" id="{A87B8D9C-ACA8-6340-A71A-26E45AAC17DA}"/>
              </a:ext>
            </a:extLst>
          </p:cNvPr>
          <p:cNvSpPr>
            <a:spLocks noGrp="1"/>
          </p:cNvSpPr>
          <p:nvPr>
            <p:ph type="sldNum" sz="quarter" idx="12"/>
          </p:nvPr>
        </p:nvSpPr>
        <p:spPr/>
        <p:txBody>
          <a:bodyPr/>
          <a:lstStyle/>
          <a:p>
            <a:fld id="{72E3C5E5-1620-704A-B1BC-D84381C5FEE1}" type="slidenum">
              <a:rPr lang="en-US" smtClean="0"/>
              <a:t>7</a:t>
            </a:fld>
            <a:endParaRPr lang="en-US"/>
          </a:p>
        </p:txBody>
      </p:sp>
      <p:sp>
        <p:nvSpPr>
          <p:cNvPr id="5" name="圆角矩形 102">
            <a:extLst>
              <a:ext uri="{FF2B5EF4-FFF2-40B4-BE49-F238E27FC236}">
                <a16:creationId xmlns:a16="http://schemas.microsoft.com/office/drawing/2014/main" id="{76A4D424-28C0-EB49-AA84-DB3D5F2C0882}"/>
              </a:ext>
            </a:extLst>
          </p:cNvPr>
          <p:cNvSpPr/>
          <p:nvPr/>
        </p:nvSpPr>
        <p:spPr>
          <a:xfrm>
            <a:off x="1781318" y="2318124"/>
            <a:ext cx="5702067" cy="1924012"/>
          </a:xfrm>
          <a:prstGeom prst="roundRect">
            <a:avLst>
              <a:gd name="adj" fmla="val 8746"/>
            </a:avLst>
          </a:prstGeom>
          <a:solidFill>
            <a:schemeClr val="accent5">
              <a:lumMod val="20000"/>
              <a:lumOff val="80000"/>
            </a:schemeClr>
          </a:solidFill>
          <a:ln w="19050">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121">
            <a:extLst>
              <a:ext uri="{FF2B5EF4-FFF2-40B4-BE49-F238E27FC236}">
                <a16:creationId xmlns:a16="http://schemas.microsoft.com/office/drawing/2014/main" id="{99B70A9B-40DE-1C4D-BD63-6B9CCB18D63B}"/>
              </a:ext>
            </a:extLst>
          </p:cNvPr>
          <p:cNvSpPr/>
          <p:nvPr/>
        </p:nvSpPr>
        <p:spPr>
          <a:xfrm>
            <a:off x="6155307" y="2400806"/>
            <a:ext cx="1228274" cy="774848"/>
          </a:xfrm>
          <a:prstGeom prst="roundRect">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sz="1400" dirty="0">
                <a:solidFill>
                  <a:schemeClr val="tx1"/>
                </a:solidFill>
              </a:rPr>
              <a:t>VFS</a:t>
            </a:r>
            <a:endParaRPr lang="zh-CN" altLang="en-US" sz="1400" dirty="0">
              <a:solidFill>
                <a:schemeClr val="tx1"/>
              </a:solidFill>
            </a:endParaRPr>
          </a:p>
        </p:txBody>
      </p:sp>
      <p:sp>
        <p:nvSpPr>
          <p:cNvPr id="7" name="圆角矩形 105">
            <a:extLst>
              <a:ext uri="{FF2B5EF4-FFF2-40B4-BE49-F238E27FC236}">
                <a16:creationId xmlns:a16="http://schemas.microsoft.com/office/drawing/2014/main" id="{5B7FD135-830A-4748-ABD7-B92F1A9E77E5}"/>
              </a:ext>
            </a:extLst>
          </p:cNvPr>
          <p:cNvSpPr/>
          <p:nvPr/>
        </p:nvSpPr>
        <p:spPr>
          <a:xfrm>
            <a:off x="5040673" y="2400795"/>
            <a:ext cx="1001675" cy="1369442"/>
          </a:xfrm>
          <a:prstGeom prst="roundRect">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sz="1400" dirty="0">
                <a:solidFill>
                  <a:schemeClr val="tx1"/>
                </a:solidFill>
              </a:rPr>
              <a:t>Cgroups</a:t>
            </a:r>
            <a:endParaRPr lang="zh-CN" altLang="en-US" sz="1400" dirty="0">
              <a:solidFill>
                <a:schemeClr val="tx1"/>
              </a:solidFill>
            </a:endParaRPr>
          </a:p>
        </p:txBody>
      </p:sp>
      <p:sp>
        <p:nvSpPr>
          <p:cNvPr id="8" name="圆角矩形 117">
            <a:extLst>
              <a:ext uri="{FF2B5EF4-FFF2-40B4-BE49-F238E27FC236}">
                <a16:creationId xmlns:a16="http://schemas.microsoft.com/office/drawing/2014/main" id="{2CD03ED5-AA83-2647-A310-A06C4000FDEA}"/>
              </a:ext>
            </a:extLst>
          </p:cNvPr>
          <p:cNvSpPr/>
          <p:nvPr/>
        </p:nvSpPr>
        <p:spPr>
          <a:xfrm>
            <a:off x="3730100" y="2398799"/>
            <a:ext cx="1202399" cy="1353682"/>
          </a:xfrm>
          <a:prstGeom prst="roundRect">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sz="1400" dirty="0">
                <a:solidFill>
                  <a:schemeClr val="tx1"/>
                </a:solidFill>
              </a:rPr>
              <a:t>Namespace</a:t>
            </a:r>
            <a:endParaRPr lang="zh-CN" altLang="en-US" sz="1400" dirty="0">
              <a:solidFill>
                <a:schemeClr val="tx1"/>
              </a:solidFill>
            </a:endParaRPr>
          </a:p>
        </p:txBody>
      </p:sp>
      <p:sp>
        <p:nvSpPr>
          <p:cNvPr id="9" name="圆角矩形 118">
            <a:extLst>
              <a:ext uri="{FF2B5EF4-FFF2-40B4-BE49-F238E27FC236}">
                <a16:creationId xmlns:a16="http://schemas.microsoft.com/office/drawing/2014/main" id="{CFF4618F-4EB8-0744-92E3-81EB69A3540A}"/>
              </a:ext>
            </a:extLst>
          </p:cNvPr>
          <p:cNvSpPr/>
          <p:nvPr/>
        </p:nvSpPr>
        <p:spPr>
          <a:xfrm>
            <a:off x="2630963" y="2399811"/>
            <a:ext cx="1015105" cy="1412045"/>
          </a:xfrm>
          <a:prstGeom prst="roundRect">
            <a:avLst/>
          </a:prstGeom>
          <a:solidFill>
            <a:schemeClr val="bg2">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defRPr/>
            </a:pPr>
            <a:r>
              <a:rPr lang="en-US" altLang="zh-CN" sz="1400" dirty="0">
                <a:solidFill>
                  <a:prstClr val="black"/>
                </a:solidFill>
                <a:latin typeface="Calibri"/>
                <a:ea typeface="等线"/>
              </a:rPr>
              <a:t>Capability</a:t>
            </a:r>
            <a:endParaRPr lang="zh-CN" altLang="en-US" sz="1400" dirty="0">
              <a:solidFill>
                <a:prstClr val="black"/>
              </a:solidFill>
              <a:latin typeface="Calibri"/>
              <a:ea typeface="等线"/>
            </a:endParaRPr>
          </a:p>
        </p:txBody>
      </p:sp>
      <p:cxnSp>
        <p:nvCxnSpPr>
          <p:cNvPr id="10" name="直接连接符 16">
            <a:extLst>
              <a:ext uri="{FF2B5EF4-FFF2-40B4-BE49-F238E27FC236}">
                <a16:creationId xmlns:a16="http://schemas.microsoft.com/office/drawing/2014/main" id="{EA81B12E-8B4A-724F-AFDB-7C80F958B2EC}"/>
              </a:ext>
            </a:extLst>
          </p:cNvPr>
          <p:cNvCxnSpPr>
            <a:cxnSpLocks/>
          </p:cNvCxnSpPr>
          <p:nvPr/>
        </p:nvCxnSpPr>
        <p:spPr>
          <a:xfrm>
            <a:off x="1781318" y="3924850"/>
            <a:ext cx="5702067" cy="11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矩形 49">
            <a:extLst>
              <a:ext uri="{FF2B5EF4-FFF2-40B4-BE49-F238E27FC236}">
                <a16:creationId xmlns:a16="http://schemas.microsoft.com/office/drawing/2014/main" id="{500BDE56-E712-B846-8CAD-34F5712FDABC}"/>
              </a:ext>
            </a:extLst>
          </p:cNvPr>
          <p:cNvSpPr/>
          <p:nvPr/>
        </p:nvSpPr>
        <p:spPr>
          <a:xfrm>
            <a:off x="6113949" y="3950304"/>
            <a:ext cx="698735" cy="299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zh-CN" sz="1600" dirty="0">
                <a:solidFill>
                  <a:prstClr val="black"/>
                </a:solidFill>
                <a:latin typeface="Calibri"/>
                <a:ea typeface="等线"/>
              </a:rPr>
              <a:t>RAM</a:t>
            </a:r>
            <a:endParaRPr lang="zh-CN" altLang="en-US" sz="1600" dirty="0">
              <a:solidFill>
                <a:prstClr val="black"/>
              </a:solidFill>
              <a:latin typeface="Calibri"/>
              <a:ea typeface="等线"/>
            </a:endParaRPr>
          </a:p>
        </p:txBody>
      </p:sp>
      <p:sp>
        <p:nvSpPr>
          <p:cNvPr id="12" name="矩形 50">
            <a:extLst>
              <a:ext uri="{FF2B5EF4-FFF2-40B4-BE49-F238E27FC236}">
                <a16:creationId xmlns:a16="http://schemas.microsoft.com/office/drawing/2014/main" id="{2DCB07DA-177F-FC43-95DF-6038A272C5CB}"/>
              </a:ext>
            </a:extLst>
          </p:cNvPr>
          <p:cNvSpPr/>
          <p:nvPr/>
        </p:nvSpPr>
        <p:spPr>
          <a:xfrm>
            <a:off x="5120470" y="3961928"/>
            <a:ext cx="586761" cy="294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zh-CN" sz="1600" dirty="0">
                <a:solidFill>
                  <a:prstClr val="black"/>
                </a:solidFill>
                <a:latin typeface="Calibri"/>
                <a:ea typeface="等线"/>
              </a:rPr>
              <a:t>CPU</a:t>
            </a:r>
            <a:endParaRPr lang="zh-CN" altLang="en-US" sz="1600" dirty="0">
              <a:solidFill>
                <a:prstClr val="black"/>
              </a:solidFill>
              <a:latin typeface="Calibri"/>
              <a:ea typeface="等线"/>
            </a:endParaRPr>
          </a:p>
        </p:txBody>
      </p:sp>
      <p:sp>
        <p:nvSpPr>
          <p:cNvPr id="13" name="文本框 62">
            <a:extLst>
              <a:ext uri="{FF2B5EF4-FFF2-40B4-BE49-F238E27FC236}">
                <a16:creationId xmlns:a16="http://schemas.microsoft.com/office/drawing/2014/main" id="{E72DC50A-672E-AD4E-8813-9A6331313A04}"/>
              </a:ext>
            </a:extLst>
          </p:cNvPr>
          <p:cNvSpPr txBox="1"/>
          <p:nvPr/>
        </p:nvSpPr>
        <p:spPr>
          <a:xfrm>
            <a:off x="1800894" y="2326537"/>
            <a:ext cx="900868" cy="400111"/>
          </a:xfrm>
          <a:prstGeom prst="rect">
            <a:avLst/>
          </a:prstGeom>
          <a:noFill/>
        </p:spPr>
        <p:txBody>
          <a:bodyPr wrap="square" rtlCol="0">
            <a:spAutoFit/>
          </a:bodyPr>
          <a:lstStyle/>
          <a:p>
            <a:r>
              <a:rPr lang="en-US" altLang="zh-CN" sz="2000" b="1" dirty="0">
                <a:solidFill>
                  <a:prstClr val="black"/>
                </a:solidFill>
                <a:latin typeface="Calibri"/>
                <a:ea typeface="等线"/>
              </a:rPr>
              <a:t>kernel</a:t>
            </a:r>
            <a:endParaRPr lang="zh-CN" altLang="en-US" sz="2000" b="1" dirty="0">
              <a:solidFill>
                <a:prstClr val="black"/>
              </a:solidFill>
              <a:latin typeface="Calibri"/>
              <a:ea typeface="等线"/>
            </a:endParaRPr>
          </a:p>
        </p:txBody>
      </p:sp>
      <p:sp>
        <p:nvSpPr>
          <p:cNvPr id="14" name="矩形: 圆角 74">
            <a:extLst>
              <a:ext uri="{FF2B5EF4-FFF2-40B4-BE49-F238E27FC236}">
                <a16:creationId xmlns:a16="http://schemas.microsoft.com/office/drawing/2014/main" id="{8520AF69-D680-8C4D-86CE-90E3305B45A6}"/>
              </a:ext>
            </a:extLst>
          </p:cNvPr>
          <p:cNvSpPr/>
          <p:nvPr/>
        </p:nvSpPr>
        <p:spPr>
          <a:xfrm>
            <a:off x="2715309" y="2730914"/>
            <a:ext cx="813825" cy="193419"/>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prstClr val="black"/>
                </a:solidFill>
                <a:latin typeface="Calibri"/>
                <a:ea typeface="等线"/>
              </a:rPr>
              <a:t>sys_nice</a:t>
            </a:r>
            <a:endParaRPr lang="zh-CN" altLang="en-US" sz="1100" dirty="0">
              <a:solidFill>
                <a:prstClr val="black"/>
              </a:solidFill>
              <a:latin typeface="Calibri"/>
              <a:ea typeface="等线"/>
            </a:endParaRPr>
          </a:p>
        </p:txBody>
      </p:sp>
      <p:sp>
        <p:nvSpPr>
          <p:cNvPr id="15" name="矩形: 圆角 75">
            <a:extLst>
              <a:ext uri="{FF2B5EF4-FFF2-40B4-BE49-F238E27FC236}">
                <a16:creationId xmlns:a16="http://schemas.microsoft.com/office/drawing/2014/main" id="{47E99323-6F9B-FC41-8E53-39E225A61977}"/>
              </a:ext>
            </a:extLst>
          </p:cNvPr>
          <p:cNvSpPr/>
          <p:nvPr/>
        </p:nvSpPr>
        <p:spPr>
          <a:xfrm>
            <a:off x="2712956" y="2969759"/>
            <a:ext cx="816178" cy="163092"/>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prstClr val="black"/>
                </a:solidFill>
                <a:latin typeface="Calibri"/>
                <a:ea typeface="等线"/>
              </a:rPr>
              <a:t>chown</a:t>
            </a:r>
            <a:endParaRPr lang="zh-CN" altLang="en-US" sz="1100" dirty="0">
              <a:solidFill>
                <a:prstClr val="black"/>
              </a:solidFill>
              <a:latin typeface="Calibri"/>
              <a:ea typeface="等线"/>
            </a:endParaRPr>
          </a:p>
        </p:txBody>
      </p:sp>
      <p:sp>
        <p:nvSpPr>
          <p:cNvPr id="16" name="矩形: 圆角 76">
            <a:extLst>
              <a:ext uri="{FF2B5EF4-FFF2-40B4-BE49-F238E27FC236}">
                <a16:creationId xmlns:a16="http://schemas.microsoft.com/office/drawing/2014/main" id="{D5A2BAC9-0EB2-7649-B1D3-3EE2D0963AF2}"/>
              </a:ext>
            </a:extLst>
          </p:cNvPr>
          <p:cNvSpPr/>
          <p:nvPr/>
        </p:nvSpPr>
        <p:spPr>
          <a:xfrm>
            <a:off x="2748841" y="3379005"/>
            <a:ext cx="780293" cy="179357"/>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err="1">
                <a:solidFill>
                  <a:prstClr val="black"/>
                </a:solidFill>
                <a:latin typeface="Calibri"/>
                <a:ea typeface="等线"/>
              </a:rPr>
              <a:t>setgid</a:t>
            </a:r>
            <a:endParaRPr lang="zh-CN" altLang="en-US" sz="1050" dirty="0">
              <a:solidFill>
                <a:prstClr val="black"/>
              </a:solidFill>
              <a:latin typeface="Calibri"/>
              <a:ea typeface="等线"/>
            </a:endParaRPr>
          </a:p>
        </p:txBody>
      </p:sp>
      <p:sp>
        <p:nvSpPr>
          <p:cNvPr id="17" name="矩形: 圆角 77">
            <a:extLst>
              <a:ext uri="{FF2B5EF4-FFF2-40B4-BE49-F238E27FC236}">
                <a16:creationId xmlns:a16="http://schemas.microsoft.com/office/drawing/2014/main" id="{561D207E-090D-4141-B01C-733AC0BEF3E2}"/>
              </a:ext>
            </a:extLst>
          </p:cNvPr>
          <p:cNvSpPr/>
          <p:nvPr/>
        </p:nvSpPr>
        <p:spPr>
          <a:xfrm>
            <a:off x="2757048" y="3632209"/>
            <a:ext cx="772086" cy="140035"/>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err="1">
                <a:solidFill>
                  <a:prstClr val="black"/>
                </a:solidFill>
                <a:latin typeface="Calibri"/>
                <a:ea typeface="等线"/>
              </a:rPr>
              <a:t>setuid</a:t>
            </a:r>
            <a:endParaRPr lang="zh-CN" altLang="en-US" sz="600" dirty="0">
              <a:solidFill>
                <a:prstClr val="black"/>
              </a:solidFill>
              <a:latin typeface="Calibri"/>
              <a:ea typeface="等线"/>
            </a:endParaRPr>
          </a:p>
        </p:txBody>
      </p:sp>
      <p:sp>
        <p:nvSpPr>
          <p:cNvPr id="18" name="文本框 67">
            <a:extLst>
              <a:ext uri="{FF2B5EF4-FFF2-40B4-BE49-F238E27FC236}">
                <a16:creationId xmlns:a16="http://schemas.microsoft.com/office/drawing/2014/main" id="{707D33AC-C17F-3A42-BABB-1FF8A105AB00}"/>
              </a:ext>
            </a:extLst>
          </p:cNvPr>
          <p:cNvSpPr txBox="1"/>
          <p:nvPr/>
        </p:nvSpPr>
        <p:spPr>
          <a:xfrm>
            <a:off x="2939044" y="3126652"/>
            <a:ext cx="492443" cy="374891"/>
          </a:xfrm>
          <a:prstGeom prst="rect">
            <a:avLst/>
          </a:prstGeom>
          <a:noFill/>
          <a:ln>
            <a:noFill/>
          </a:ln>
        </p:spPr>
        <p:txBody>
          <a:bodyPr vert="eaVert" wrap="square" rtlCol="0">
            <a:spAutoFit/>
          </a:bodyPr>
          <a:lstStyle/>
          <a:p>
            <a:r>
              <a:rPr lang="en-US" altLang="zh-CN" sz="2000" dirty="0">
                <a:solidFill>
                  <a:prstClr val="black"/>
                </a:solidFill>
                <a:latin typeface="Calibri"/>
                <a:ea typeface="等线"/>
              </a:rPr>
              <a:t>…</a:t>
            </a:r>
            <a:endParaRPr lang="zh-CN" altLang="en-US" sz="2000" dirty="0">
              <a:solidFill>
                <a:prstClr val="black"/>
              </a:solidFill>
              <a:latin typeface="Calibri"/>
              <a:ea typeface="等线"/>
            </a:endParaRPr>
          </a:p>
        </p:txBody>
      </p:sp>
      <p:sp>
        <p:nvSpPr>
          <p:cNvPr id="19" name="文本框 69">
            <a:extLst>
              <a:ext uri="{FF2B5EF4-FFF2-40B4-BE49-F238E27FC236}">
                <a16:creationId xmlns:a16="http://schemas.microsoft.com/office/drawing/2014/main" id="{27A605AE-E038-8345-A4BF-C049493F139A}"/>
              </a:ext>
            </a:extLst>
          </p:cNvPr>
          <p:cNvSpPr txBox="1"/>
          <p:nvPr/>
        </p:nvSpPr>
        <p:spPr>
          <a:xfrm>
            <a:off x="1798730" y="3893397"/>
            <a:ext cx="1457882" cy="400111"/>
          </a:xfrm>
          <a:prstGeom prst="rect">
            <a:avLst/>
          </a:prstGeom>
          <a:noFill/>
        </p:spPr>
        <p:txBody>
          <a:bodyPr wrap="square" rtlCol="0">
            <a:spAutoFit/>
          </a:bodyPr>
          <a:lstStyle/>
          <a:p>
            <a:r>
              <a:rPr lang="en-US" altLang="zh-CN" sz="2000" b="1" dirty="0">
                <a:solidFill>
                  <a:prstClr val="black"/>
                </a:solidFill>
                <a:latin typeface="Calibri"/>
                <a:ea typeface="等线"/>
              </a:rPr>
              <a:t>Hardware</a:t>
            </a:r>
            <a:endParaRPr lang="zh-CN" altLang="en-US" sz="2000" b="1" dirty="0">
              <a:solidFill>
                <a:prstClr val="black"/>
              </a:solidFill>
              <a:latin typeface="Calibri"/>
              <a:ea typeface="等线"/>
            </a:endParaRPr>
          </a:p>
        </p:txBody>
      </p:sp>
      <p:sp>
        <p:nvSpPr>
          <p:cNvPr id="20" name="矩形: 圆角 50">
            <a:extLst>
              <a:ext uri="{FF2B5EF4-FFF2-40B4-BE49-F238E27FC236}">
                <a16:creationId xmlns:a16="http://schemas.microsoft.com/office/drawing/2014/main" id="{B1057C85-48C8-EF47-B88D-EDF1B0117A98}"/>
              </a:ext>
            </a:extLst>
          </p:cNvPr>
          <p:cNvSpPr/>
          <p:nvPr/>
        </p:nvSpPr>
        <p:spPr>
          <a:xfrm>
            <a:off x="3786416" y="2743467"/>
            <a:ext cx="464504" cy="273066"/>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prstClr val="black"/>
                </a:solidFill>
                <a:latin typeface="Calibri"/>
                <a:ea typeface="等线"/>
              </a:rPr>
              <a:t>uts</a:t>
            </a:r>
            <a:endParaRPr lang="zh-CN" altLang="en-US" sz="1400" dirty="0">
              <a:solidFill>
                <a:prstClr val="black"/>
              </a:solidFill>
              <a:latin typeface="Calibri"/>
              <a:ea typeface="等线"/>
            </a:endParaRPr>
          </a:p>
        </p:txBody>
      </p:sp>
      <p:sp>
        <p:nvSpPr>
          <p:cNvPr id="21" name="矩形: 圆角 51">
            <a:extLst>
              <a:ext uri="{FF2B5EF4-FFF2-40B4-BE49-F238E27FC236}">
                <a16:creationId xmlns:a16="http://schemas.microsoft.com/office/drawing/2014/main" id="{3607EB35-0552-A144-9ED3-902785746B5F}"/>
              </a:ext>
            </a:extLst>
          </p:cNvPr>
          <p:cNvSpPr/>
          <p:nvPr/>
        </p:nvSpPr>
        <p:spPr>
          <a:xfrm>
            <a:off x="4357343" y="2753959"/>
            <a:ext cx="451206" cy="251452"/>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prstClr val="black"/>
                </a:solidFill>
                <a:latin typeface="Calibri"/>
                <a:ea typeface="等线"/>
              </a:rPr>
              <a:t>ipc</a:t>
            </a:r>
            <a:endParaRPr lang="zh-CN" altLang="en-US" sz="1400" dirty="0">
              <a:solidFill>
                <a:prstClr val="black"/>
              </a:solidFill>
              <a:latin typeface="Calibri"/>
              <a:ea typeface="等线"/>
            </a:endParaRPr>
          </a:p>
        </p:txBody>
      </p:sp>
      <p:sp>
        <p:nvSpPr>
          <p:cNvPr id="22" name="矩形: 圆角 52">
            <a:extLst>
              <a:ext uri="{FF2B5EF4-FFF2-40B4-BE49-F238E27FC236}">
                <a16:creationId xmlns:a16="http://schemas.microsoft.com/office/drawing/2014/main" id="{E79E0E59-41AD-B84F-AF43-EA54A1F10CBD}"/>
              </a:ext>
            </a:extLst>
          </p:cNvPr>
          <p:cNvSpPr/>
          <p:nvPr/>
        </p:nvSpPr>
        <p:spPr>
          <a:xfrm>
            <a:off x="3783050" y="3073339"/>
            <a:ext cx="467870" cy="273066"/>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prstClr val="black"/>
                </a:solidFill>
                <a:latin typeface="Calibri"/>
                <a:ea typeface="等线"/>
              </a:rPr>
              <a:t>pid</a:t>
            </a:r>
            <a:endParaRPr lang="zh-CN" altLang="en-US" sz="1400" dirty="0">
              <a:solidFill>
                <a:prstClr val="black"/>
              </a:solidFill>
              <a:latin typeface="Calibri"/>
              <a:ea typeface="等线"/>
            </a:endParaRPr>
          </a:p>
        </p:txBody>
      </p:sp>
      <p:sp>
        <p:nvSpPr>
          <p:cNvPr id="23" name="矩形: 圆角 53">
            <a:extLst>
              <a:ext uri="{FF2B5EF4-FFF2-40B4-BE49-F238E27FC236}">
                <a16:creationId xmlns:a16="http://schemas.microsoft.com/office/drawing/2014/main" id="{07A6F005-D6AC-8A46-9B8F-C6C0C18E48FF}"/>
              </a:ext>
            </a:extLst>
          </p:cNvPr>
          <p:cNvSpPr/>
          <p:nvPr/>
        </p:nvSpPr>
        <p:spPr>
          <a:xfrm>
            <a:off x="4320500" y="3064513"/>
            <a:ext cx="538517" cy="277181"/>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prstClr val="black"/>
                </a:solidFill>
                <a:latin typeface="Calibri"/>
                <a:ea typeface="等线"/>
              </a:rPr>
              <a:t>mnt</a:t>
            </a:r>
            <a:endParaRPr lang="zh-CN" altLang="en-US" sz="1400" dirty="0">
              <a:solidFill>
                <a:prstClr val="black"/>
              </a:solidFill>
              <a:latin typeface="Calibri"/>
              <a:ea typeface="等线"/>
            </a:endParaRPr>
          </a:p>
        </p:txBody>
      </p:sp>
      <p:sp>
        <p:nvSpPr>
          <p:cNvPr id="24" name="矩形: 圆角 54">
            <a:extLst>
              <a:ext uri="{FF2B5EF4-FFF2-40B4-BE49-F238E27FC236}">
                <a16:creationId xmlns:a16="http://schemas.microsoft.com/office/drawing/2014/main" id="{57222615-7277-AC48-A2D4-902972278369}"/>
              </a:ext>
            </a:extLst>
          </p:cNvPr>
          <p:cNvSpPr/>
          <p:nvPr/>
        </p:nvSpPr>
        <p:spPr>
          <a:xfrm>
            <a:off x="3775150" y="3398428"/>
            <a:ext cx="531087" cy="289073"/>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prstClr val="black"/>
                </a:solidFill>
                <a:latin typeface="Calibri"/>
                <a:ea typeface="等线"/>
              </a:rPr>
              <a:t>user</a:t>
            </a:r>
            <a:endParaRPr lang="zh-CN" altLang="en-US" sz="1400" dirty="0">
              <a:solidFill>
                <a:prstClr val="black"/>
              </a:solidFill>
              <a:latin typeface="Calibri"/>
              <a:ea typeface="等线"/>
            </a:endParaRPr>
          </a:p>
        </p:txBody>
      </p:sp>
      <p:sp>
        <p:nvSpPr>
          <p:cNvPr id="25" name="矩形: 圆角 86">
            <a:extLst>
              <a:ext uri="{FF2B5EF4-FFF2-40B4-BE49-F238E27FC236}">
                <a16:creationId xmlns:a16="http://schemas.microsoft.com/office/drawing/2014/main" id="{6FDCCF94-C7C8-5842-81F9-771F6117BCB4}"/>
              </a:ext>
            </a:extLst>
          </p:cNvPr>
          <p:cNvSpPr/>
          <p:nvPr/>
        </p:nvSpPr>
        <p:spPr>
          <a:xfrm>
            <a:off x="4383467" y="3396585"/>
            <a:ext cx="452853" cy="276614"/>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prstClr val="black"/>
                </a:solidFill>
                <a:latin typeface="Calibri"/>
                <a:ea typeface="等线"/>
              </a:rPr>
              <a:t>net</a:t>
            </a:r>
            <a:endParaRPr lang="zh-CN" altLang="en-US" sz="1400" dirty="0">
              <a:solidFill>
                <a:prstClr val="black"/>
              </a:solidFill>
              <a:latin typeface="Calibri"/>
              <a:ea typeface="等线"/>
            </a:endParaRPr>
          </a:p>
        </p:txBody>
      </p:sp>
      <p:sp>
        <p:nvSpPr>
          <p:cNvPr id="26" name="矩形 104">
            <a:extLst>
              <a:ext uri="{FF2B5EF4-FFF2-40B4-BE49-F238E27FC236}">
                <a16:creationId xmlns:a16="http://schemas.microsoft.com/office/drawing/2014/main" id="{1A3D875C-4B92-394B-BEFF-4131F1E539CF}"/>
              </a:ext>
            </a:extLst>
          </p:cNvPr>
          <p:cNvSpPr/>
          <p:nvPr/>
        </p:nvSpPr>
        <p:spPr>
          <a:xfrm>
            <a:off x="3916283" y="3935898"/>
            <a:ext cx="862832" cy="294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zh-CN" sz="1600" dirty="0">
                <a:solidFill>
                  <a:prstClr val="black"/>
                </a:solidFill>
                <a:latin typeface="Calibri"/>
                <a:ea typeface="等线"/>
              </a:rPr>
              <a:t>Storage</a:t>
            </a:r>
            <a:endParaRPr lang="zh-CN" altLang="en-US" sz="1600" dirty="0">
              <a:solidFill>
                <a:prstClr val="black"/>
              </a:solidFill>
              <a:latin typeface="Calibri"/>
              <a:ea typeface="等线"/>
            </a:endParaRPr>
          </a:p>
        </p:txBody>
      </p:sp>
      <p:sp>
        <p:nvSpPr>
          <p:cNvPr id="27" name="矩形: 圆角 50">
            <a:extLst>
              <a:ext uri="{FF2B5EF4-FFF2-40B4-BE49-F238E27FC236}">
                <a16:creationId xmlns:a16="http://schemas.microsoft.com/office/drawing/2014/main" id="{7971165E-C1F4-BF4E-992F-5BDBBD520022}"/>
              </a:ext>
            </a:extLst>
          </p:cNvPr>
          <p:cNvSpPr/>
          <p:nvPr/>
        </p:nvSpPr>
        <p:spPr>
          <a:xfrm>
            <a:off x="5294729" y="2736367"/>
            <a:ext cx="501361" cy="208959"/>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prstClr val="black"/>
                </a:solidFill>
                <a:latin typeface="Calibri"/>
                <a:ea typeface="等线"/>
              </a:rPr>
              <a:t>cpu</a:t>
            </a:r>
            <a:endParaRPr lang="zh-CN" altLang="en-US" sz="1400" dirty="0">
              <a:solidFill>
                <a:prstClr val="black"/>
              </a:solidFill>
              <a:latin typeface="Calibri"/>
              <a:ea typeface="等线"/>
            </a:endParaRPr>
          </a:p>
        </p:txBody>
      </p:sp>
      <p:sp>
        <p:nvSpPr>
          <p:cNvPr id="28" name="矩形: 圆角 50">
            <a:extLst>
              <a:ext uri="{FF2B5EF4-FFF2-40B4-BE49-F238E27FC236}">
                <a16:creationId xmlns:a16="http://schemas.microsoft.com/office/drawing/2014/main" id="{4B9BA271-7F91-0B45-B0C7-BB59EA70382E}"/>
              </a:ext>
            </a:extLst>
          </p:cNvPr>
          <p:cNvSpPr/>
          <p:nvPr/>
        </p:nvSpPr>
        <p:spPr>
          <a:xfrm>
            <a:off x="5187977" y="3002425"/>
            <a:ext cx="688015" cy="217619"/>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prstClr val="black"/>
                </a:solidFill>
                <a:latin typeface="Calibri"/>
                <a:ea typeface="等线"/>
              </a:rPr>
              <a:t>cpuset</a:t>
            </a:r>
            <a:endParaRPr lang="zh-CN" altLang="en-US" sz="1400" dirty="0">
              <a:solidFill>
                <a:prstClr val="black"/>
              </a:solidFill>
              <a:latin typeface="Calibri"/>
              <a:ea typeface="等线"/>
            </a:endParaRPr>
          </a:p>
        </p:txBody>
      </p:sp>
      <p:sp>
        <p:nvSpPr>
          <p:cNvPr id="29" name="矩形: 圆角 50">
            <a:extLst>
              <a:ext uri="{FF2B5EF4-FFF2-40B4-BE49-F238E27FC236}">
                <a16:creationId xmlns:a16="http://schemas.microsoft.com/office/drawing/2014/main" id="{CCC517DC-58DF-DB4D-8C64-252DE78683D4}"/>
              </a:ext>
            </a:extLst>
          </p:cNvPr>
          <p:cNvSpPr/>
          <p:nvPr/>
        </p:nvSpPr>
        <p:spPr>
          <a:xfrm>
            <a:off x="5130271" y="3472637"/>
            <a:ext cx="834501" cy="217619"/>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prstClr val="black"/>
                </a:solidFill>
                <a:latin typeface="Calibri"/>
                <a:ea typeface="等线"/>
              </a:rPr>
              <a:t>memory</a:t>
            </a:r>
            <a:endParaRPr lang="zh-CN" altLang="en-US" sz="1400" dirty="0">
              <a:solidFill>
                <a:prstClr val="black"/>
              </a:solidFill>
              <a:latin typeface="Calibri"/>
              <a:ea typeface="等线"/>
            </a:endParaRPr>
          </a:p>
        </p:txBody>
      </p:sp>
      <p:sp>
        <p:nvSpPr>
          <p:cNvPr id="30" name="文本框 109">
            <a:extLst>
              <a:ext uri="{FF2B5EF4-FFF2-40B4-BE49-F238E27FC236}">
                <a16:creationId xmlns:a16="http://schemas.microsoft.com/office/drawing/2014/main" id="{F8A68F79-E5BC-A74D-A8A1-816818984F76}"/>
              </a:ext>
            </a:extLst>
          </p:cNvPr>
          <p:cNvSpPr txBox="1"/>
          <p:nvPr/>
        </p:nvSpPr>
        <p:spPr>
          <a:xfrm>
            <a:off x="5363086" y="3251497"/>
            <a:ext cx="492443" cy="374891"/>
          </a:xfrm>
          <a:prstGeom prst="rect">
            <a:avLst/>
          </a:prstGeom>
          <a:noFill/>
          <a:ln>
            <a:noFill/>
          </a:ln>
        </p:spPr>
        <p:txBody>
          <a:bodyPr vert="eaVert" wrap="square" rtlCol="0">
            <a:spAutoFit/>
          </a:bodyPr>
          <a:lstStyle/>
          <a:p>
            <a:r>
              <a:rPr lang="en-US" altLang="zh-CN" sz="2000" dirty="0">
                <a:solidFill>
                  <a:prstClr val="black"/>
                </a:solidFill>
                <a:latin typeface="Calibri"/>
                <a:ea typeface="等线"/>
              </a:rPr>
              <a:t>…</a:t>
            </a:r>
            <a:endParaRPr lang="zh-CN" altLang="en-US" sz="2000" dirty="0">
              <a:solidFill>
                <a:prstClr val="black"/>
              </a:solidFill>
              <a:latin typeface="Calibri"/>
              <a:ea typeface="等线"/>
            </a:endParaRPr>
          </a:p>
        </p:txBody>
      </p:sp>
      <p:sp>
        <p:nvSpPr>
          <p:cNvPr id="31" name="圆角矩形 110">
            <a:extLst>
              <a:ext uri="{FF2B5EF4-FFF2-40B4-BE49-F238E27FC236}">
                <a16:creationId xmlns:a16="http://schemas.microsoft.com/office/drawing/2014/main" id="{4BFFF1F7-F8F7-454C-8C37-9DCD5EAFD7FA}"/>
              </a:ext>
            </a:extLst>
          </p:cNvPr>
          <p:cNvSpPr/>
          <p:nvPr/>
        </p:nvSpPr>
        <p:spPr>
          <a:xfrm>
            <a:off x="6220930" y="2801929"/>
            <a:ext cx="484774" cy="270192"/>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Calibri" panose="020F0502020204030204" pitchFamily="34" charset="0"/>
                <a:cs typeface="Calibri" panose="020F0502020204030204" pitchFamily="34" charset="0"/>
              </a:rPr>
              <a:t>sys</a:t>
            </a:r>
            <a:endParaRPr lang="zh-CN" altLang="en-US" sz="1400" b="1" dirty="0">
              <a:solidFill>
                <a:schemeClr val="tx1"/>
              </a:solidFill>
              <a:latin typeface="Calibri" panose="020F0502020204030204" pitchFamily="34" charset="0"/>
              <a:cs typeface="Calibri" panose="020F0502020204030204" pitchFamily="34" charset="0"/>
            </a:endParaRPr>
          </a:p>
        </p:txBody>
      </p:sp>
      <p:sp>
        <p:nvSpPr>
          <p:cNvPr id="32" name="圆角矩形 111">
            <a:extLst>
              <a:ext uri="{FF2B5EF4-FFF2-40B4-BE49-F238E27FC236}">
                <a16:creationId xmlns:a16="http://schemas.microsoft.com/office/drawing/2014/main" id="{1A1F94A8-90F6-EE4C-B6CE-684E2194AC61}"/>
              </a:ext>
            </a:extLst>
          </p:cNvPr>
          <p:cNvSpPr/>
          <p:nvPr/>
        </p:nvSpPr>
        <p:spPr>
          <a:xfrm>
            <a:off x="6763603" y="2810807"/>
            <a:ext cx="583625" cy="270192"/>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solidFill>
                  <a:schemeClr val="tx1"/>
                </a:solidFill>
                <a:latin typeface="Calibri" panose="020F0502020204030204" pitchFamily="34" charset="0"/>
                <a:cs typeface="Calibri" panose="020F0502020204030204" pitchFamily="34" charset="0"/>
              </a:rPr>
              <a:t>proc</a:t>
            </a:r>
            <a:endParaRPr lang="zh-CN" altLang="en-US" sz="1400" b="1" dirty="0">
              <a:solidFill>
                <a:schemeClr val="tx1"/>
              </a:solidFill>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CFF52F6F-B5B8-8449-88AE-7F0CC5AEB539}"/>
              </a:ext>
            </a:extLst>
          </p:cNvPr>
          <p:cNvSpPr txBox="1"/>
          <p:nvPr/>
        </p:nvSpPr>
        <p:spPr>
          <a:xfrm>
            <a:off x="2071619" y="4822959"/>
            <a:ext cx="5121464" cy="923330"/>
          </a:xfrm>
          <a:prstGeom prst="rect">
            <a:avLst/>
          </a:prstGeom>
          <a:noFill/>
        </p:spPr>
        <p:txBody>
          <a:bodyPr wrap="square" rtlCol="0">
            <a:spAutoFit/>
          </a:bodyPr>
          <a:lstStyle/>
          <a:p>
            <a:pPr algn="ctr"/>
            <a:r>
              <a:rPr lang="en-US"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Docker containers share the same OS kernel and are isolated through namespaces and control groups (</a:t>
            </a:r>
            <a:r>
              <a:rPr lang="en-US" b="1" dirty="0" err="1">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cgroups</a:t>
            </a:r>
            <a:r>
              <a:rPr lang="en-US"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a:t>
            </a:r>
          </a:p>
        </p:txBody>
      </p:sp>
    </p:spTree>
    <p:extLst>
      <p:ext uri="{BB962C8B-B14F-4D97-AF65-F5344CB8AC3E}">
        <p14:creationId xmlns:p14="http://schemas.microsoft.com/office/powerpoint/2010/main" val="1090632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DA1F-4BBB-9743-8D7E-1D5C8F5ECEE1}"/>
              </a:ext>
            </a:extLst>
          </p:cNvPr>
          <p:cNvSpPr>
            <a:spLocks noGrp="1"/>
          </p:cNvSpPr>
          <p:nvPr>
            <p:ph type="title"/>
          </p:nvPr>
        </p:nvSpPr>
        <p:spPr/>
        <p:txBody>
          <a:bodyPr/>
          <a:lstStyle/>
          <a:p>
            <a:r>
              <a:rPr lang="en-US" dirty="0"/>
              <a:t>Preliminaries - </a:t>
            </a:r>
            <a:r>
              <a:rPr lang="en-US" dirty="0" err="1">
                <a:latin typeface="Courier New" panose="02070309020205020404" pitchFamily="49" charset="0"/>
                <a:cs typeface="Courier New" panose="02070309020205020404" pitchFamily="49" charset="0"/>
              </a:rPr>
              <a:t>cgroups</a:t>
            </a:r>
            <a:endParaRPr lang="en-US"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EC019524-8109-AC48-85DB-200A22303A16}"/>
              </a:ext>
            </a:extLst>
          </p:cNvPr>
          <p:cNvSpPr>
            <a:spLocks noGrp="1"/>
          </p:cNvSpPr>
          <p:nvPr>
            <p:ph idx="1"/>
          </p:nvPr>
        </p:nvSpPr>
        <p:spPr/>
        <p:txBody>
          <a:bodyPr>
            <a:normAutofit fontScale="92500" lnSpcReduction="20000"/>
          </a:bodyPr>
          <a:lstStyle/>
          <a:p>
            <a:r>
              <a:rPr lang="en-US" altLang="zh-CN" dirty="0"/>
              <a:t>CPU</a:t>
            </a:r>
            <a:r>
              <a:rPr lang="zh-CN" altLang="en-US" dirty="0"/>
              <a:t> </a:t>
            </a:r>
            <a:r>
              <a:rPr lang="en-US" altLang="zh-CN" dirty="0"/>
              <a:t>isolation</a:t>
            </a:r>
          </a:p>
          <a:p>
            <a:pPr lvl="1"/>
            <a:r>
              <a:rPr lang="en-US" altLang="zh-CN" b="1" dirty="0">
                <a:solidFill>
                  <a:srgbClr val="0432FF"/>
                </a:solidFill>
              </a:rPr>
              <a:t>Mask</a:t>
            </a:r>
            <a:r>
              <a:rPr lang="zh-CN" altLang="en-US" dirty="0"/>
              <a:t> </a:t>
            </a:r>
            <a:r>
              <a:rPr lang="en-US" altLang="zh-CN" dirty="0"/>
              <a:t>–</a:t>
            </a:r>
            <a:r>
              <a:rPr lang="zh-CN" altLang="en-US" dirty="0"/>
              <a:t> </a:t>
            </a:r>
            <a:r>
              <a:rPr lang="en-US" altLang="zh-CN" dirty="0"/>
              <a:t>specify</a:t>
            </a:r>
            <a:r>
              <a:rPr lang="zh-CN" altLang="en-US" dirty="0"/>
              <a:t> </a:t>
            </a:r>
            <a:r>
              <a:rPr lang="en-US" altLang="zh-CN" dirty="0"/>
              <a:t>on</a:t>
            </a:r>
            <a:r>
              <a:rPr lang="zh-CN" altLang="en-US" dirty="0"/>
              <a:t> </a:t>
            </a:r>
            <a:r>
              <a:rPr lang="en-US" altLang="zh-CN" dirty="0"/>
              <a:t>which</a:t>
            </a:r>
            <a:r>
              <a:rPr lang="zh-CN" altLang="en-US" dirty="0"/>
              <a:t> </a:t>
            </a:r>
            <a:r>
              <a:rPr lang="en-US" altLang="zh-CN" dirty="0"/>
              <a:t>CPUs</a:t>
            </a:r>
            <a:r>
              <a:rPr lang="zh-CN" altLang="en-US" dirty="0"/>
              <a:t> </a:t>
            </a:r>
            <a:r>
              <a:rPr lang="en-US" altLang="zh-CN" dirty="0"/>
              <a:t>a</a:t>
            </a:r>
            <a:r>
              <a:rPr lang="zh-CN" altLang="en-US" dirty="0"/>
              <a:t> </a:t>
            </a:r>
            <a:r>
              <a:rPr lang="en-US" altLang="zh-CN" dirty="0"/>
              <a:t>container</a:t>
            </a:r>
            <a:r>
              <a:rPr lang="zh-CN" altLang="en-US" dirty="0"/>
              <a:t> </a:t>
            </a:r>
            <a:r>
              <a:rPr lang="en-US" altLang="zh-CN" dirty="0"/>
              <a:t>can</a:t>
            </a:r>
            <a:r>
              <a:rPr lang="zh-CN" altLang="en-US" dirty="0"/>
              <a:t> </a:t>
            </a:r>
            <a:r>
              <a:rPr lang="en-US" altLang="zh-CN" dirty="0"/>
              <a:t>run</a:t>
            </a:r>
          </a:p>
          <a:p>
            <a:pPr lvl="1"/>
            <a:r>
              <a:rPr lang="en-US" altLang="zh-CN" b="1" dirty="0">
                <a:solidFill>
                  <a:srgbClr val="0432FF"/>
                </a:solidFill>
              </a:rPr>
              <a:t>Limit</a:t>
            </a:r>
            <a:r>
              <a:rPr lang="zh-CN" altLang="en-US" b="1" dirty="0">
                <a:solidFill>
                  <a:srgbClr val="0432FF"/>
                </a:solidFill>
              </a:rPr>
              <a:t> </a:t>
            </a:r>
            <a:r>
              <a:rPr lang="en-US" altLang="zh-CN" dirty="0"/>
              <a:t>–</a:t>
            </a:r>
            <a:r>
              <a:rPr lang="zh-CN" altLang="en-US" dirty="0"/>
              <a:t> </a:t>
            </a:r>
            <a:r>
              <a:rPr lang="en-US" altLang="zh-CN" dirty="0"/>
              <a:t>the</a:t>
            </a:r>
            <a:r>
              <a:rPr lang="zh-CN" altLang="en-US" dirty="0"/>
              <a:t> </a:t>
            </a:r>
            <a:r>
              <a:rPr lang="en-US" altLang="zh-CN" dirty="0"/>
              <a:t>maximum</a:t>
            </a:r>
            <a:r>
              <a:rPr lang="zh-CN" altLang="en-US" dirty="0"/>
              <a:t> </a:t>
            </a:r>
            <a:r>
              <a:rPr lang="en-US" altLang="zh-CN" dirty="0"/>
              <a:t>amount</a:t>
            </a:r>
            <a:r>
              <a:rPr lang="zh-CN" altLang="en-US" dirty="0"/>
              <a:t> </a:t>
            </a:r>
            <a:r>
              <a:rPr lang="en-US" altLang="zh-CN" dirty="0"/>
              <a:t>of</a:t>
            </a:r>
            <a:r>
              <a:rPr lang="zh-CN" altLang="en-US" dirty="0"/>
              <a:t> </a:t>
            </a:r>
            <a:r>
              <a:rPr lang="en-US" altLang="zh-CN" dirty="0"/>
              <a:t>CPU</a:t>
            </a:r>
            <a:r>
              <a:rPr lang="zh-CN" altLang="en-US" dirty="0"/>
              <a:t> </a:t>
            </a:r>
            <a:r>
              <a:rPr lang="en-US" altLang="zh-CN" dirty="0"/>
              <a:t>allocation</a:t>
            </a:r>
          </a:p>
          <a:p>
            <a:pPr lvl="1"/>
            <a:r>
              <a:rPr lang="en-US" altLang="zh-CN" b="1" dirty="0">
                <a:solidFill>
                  <a:srgbClr val="0432FF"/>
                </a:solidFill>
              </a:rPr>
              <a:t>Share</a:t>
            </a:r>
            <a:r>
              <a:rPr lang="zh-CN" altLang="en-US" dirty="0"/>
              <a:t> </a:t>
            </a:r>
            <a:r>
              <a:rPr lang="en-US" altLang="zh-CN" dirty="0"/>
              <a:t>–</a:t>
            </a:r>
            <a:r>
              <a:rPr lang="zh-CN" altLang="en-US" dirty="0"/>
              <a:t> </a:t>
            </a:r>
            <a:r>
              <a:rPr lang="en-US" altLang="zh-CN" dirty="0"/>
              <a:t>the</a:t>
            </a:r>
            <a:r>
              <a:rPr lang="zh-CN" altLang="en-US" dirty="0"/>
              <a:t> </a:t>
            </a:r>
            <a:r>
              <a:rPr lang="en-US" altLang="zh-CN" dirty="0"/>
              <a:t>relative</a:t>
            </a:r>
            <a:r>
              <a:rPr lang="zh-CN" altLang="en-US" dirty="0"/>
              <a:t> </a:t>
            </a:r>
            <a:r>
              <a:rPr lang="en-US" altLang="zh-CN" dirty="0"/>
              <a:t>weight</a:t>
            </a:r>
            <a:r>
              <a:rPr lang="zh-CN" altLang="en-US" dirty="0"/>
              <a:t> </a:t>
            </a:r>
            <a:r>
              <a:rPr lang="en-US" altLang="zh-CN" dirty="0"/>
              <a:t>in</a:t>
            </a:r>
            <a:r>
              <a:rPr lang="zh-CN" altLang="en-US" dirty="0"/>
              <a:t> </a:t>
            </a:r>
            <a:r>
              <a:rPr lang="en-US" altLang="zh-CN" dirty="0"/>
              <a:t>CPU</a:t>
            </a:r>
            <a:r>
              <a:rPr lang="zh-CN" altLang="en-US" dirty="0"/>
              <a:t> </a:t>
            </a:r>
            <a:r>
              <a:rPr lang="en-US" altLang="zh-CN" dirty="0"/>
              <a:t>allocation</a:t>
            </a:r>
          </a:p>
          <a:p>
            <a:r>
              <a:rPr lang="en-US" altLang="zh-CN" dirty="0"/>
              <a:t>Memory</a:t>
            </a:r>
            <a:r>
              <a:rPr lang="zh-CN" altLang="en-US" dirty="0"/>
              <a:t> </a:t>
            </a:r>
            <a:r>
              <a:rPr lang="en-US" altLang="zh-CN" dirty="0"/>
              <a:t>isolation</a:t>
            </a:r>
          </a:p>
          <a:p>
            <a:pPr lvl="1"/>
            <a:r>
              <a:rPr lang="en-US" altLang="zh-CN" b="1" dirty="0">
                <a:solidFill>
                  <a:srgbClr val="0432FF"/>
                </a:solidFill>
              </a:rPr>
              <a:t>Hard</a:t>
            </a:r>
            <a:r>
              <a:rPr lang="zh-CN" altLang="en-US" b="1" dirty="0">
                <a:solidFill>
                  <a:srgbClr val="0432FF"/>
                </a:solidFill>
              </a:rPr>
              <a:t> </a:t>
            </a:r>
            <a:r>
              <a:rPr lang="en-US" altLang="zh-CN" b="1" dirty="0">
                <a:solidFill>
                  <a:srgbClr val="0432FF"/>
                </a:solidFill>
              </a:rPr>
              <a:t>limit</a:t>
            </a:r>
            <a:r>
              <a:rPr lang="zh-CN" altLang="en-US" b="1" dirty="0">
                <a:solidFill>
                  <a:srgbClr val="0432FF"/>
                </a:solidFill>
              </a:rPr>
              <a:t> </a:t>
            </a:r>
            <a:r>
              <a:rPr lang="en-US" altLang="zh-CN" dirty="0"/>
              <a:t>–</a:t>
            </a:r>
            <a:r>
              <a:rPr lang="zh-CN" altLang="en-US" dirty="0"/>
              <a:t> </a:t>
            </a:r>
            <a:r>
              <a:rPr lang="en-US" altLang="zh-CN" dirty="0"/>
              <a:t>the</a:t>
            </a:r>
            <a:r>
              <a:rPr lang="zh-CN" altLang="en-US" dirty="0"/>
              <a:t> </a:t>
            </a:r>
            <a:r>
              <a:rPr lang="en-US" altLang="zh-CN" dirty="0"/>
              <a:t>upper</a:t>
            </a:r>
            <a:r>
              <a:rPr lang="zh-CN" altLang="en-US" dirty="0"/>
              <a:t> </a:t>
            </a:r>
            <a:r>
              <a:rPr lang="en-US" altLang="zh-CN" dirty="0"/>
              <a:t>bound</a:t>
            </a:r>
            <a:r>
              <a:rPr lang="zh-CN" altLang="en-US" dirty="0"/>
              <a:t> </a:t>
            </a:r>
            <a:r>
              <a:rPr lang="en-US" altLang="zh-CN" dirty="0"/>
              <a:t>on</a:t>
            </a:r>
            <a:r>
              <a:rPr lang="zh-CN" altLang="en-US" dirty="0"/>
              <a:t> </a:t>
            </a:r>
            <a:r>
              <a:rPr lang="en-US" altLang="zh-CN" dirty="0"/>
              <a:t>memory</a:t>
            </a:r>
            <a:r>
              <a:rPr lang="zh-CN" altLang="en-US" dirty="0"/>
              <a:t> </a:t>
            </a:r>
            <a:r>
              <a:rPr lang="en-US" altLang="zh-CN" dirty="0"/>
              <a:t>allocation,</a:t>
            </a:r>
            <a:r>
              <a:rPr lang="zh-CN" altLang="en-US" dirty="0"/>
              <a:t> </a:t>
            </a:r>
            <a:r>
              <a:rPr lang="en-US" altLang="zh-CN" dirty="0"/>
              <a:t>beyond</a:t>
            </a:r>
            <a:r>
              <a:rPr lang="zh-CN" altLang="en-US" dirty="0"/>
              <a:t> </a:t>
            </a:r>
            <a:r>
              <a:rPr lang="en-US" altLang="zh-CN" dirty="0"/>
              <a:t>which</a:t>
            </a:r>
            <a:r>
              <a:rPr lang="zh-CN" altLang="en-US" dirty="0"/>
              <a:t> </a:t>
            </a:r>
            <a:r>
              <a:rPr lang="en-US" altLang="zh-CN" dirty="0"/>
              <a:t>swapping</a:t>
            </a:r>
            <a:r>
              <a:rPr lang="zh-CN" altLang="en-US" dirty="0"/>
              <a:t> </a:t>
            </a:r>
            <a:r>
              <a:rPr lang="en-US" altLang="zh-CN" dirty="0"/>
              <a:t>is</a:t>
            </a:r>
            <a:r>
              <a:rPr lang="zh-CN" altLang="en-US" dirty="0"/>
              <a:t> </a:t>
            </a:r>
            <a:r>
              <a:rPr lang="en-US" altLang="zh-CN" dirty="0"/>
              <a:t>triggered</a:t>
            </a:r>
          </a:p>
          <a:p>
            <a:pPr lvl="1"/>
            <a:r>
              <a:rPr lang="en-US" altLang="zh-CN" b="1" dirty="0">
                <a:solidFill>
                  <a:srgbClr val="0432FF"/>
                </a:solidFill>
              </a:rPr>
              <a:t>Soft</a:t>
            </a:r>
            <a:r>
              <a:rPr lang="zh-CN" altLang="en-US" b="1" dirty="0">
                <a:solidFill>
                  <a:srgbClr val="0432FF"/>
                </a:solidFill>
              </a:rPr>
              <a:t> </a:t>
            </a:r>
            <a:r>
              <a:rPr lang="en-US" altLang="zh-CN" b="1" dirty="0">
                <a:solidFill>
                  <a:srgbClr val="0432FF"/>
                </a:solidFill>
              </a:rPr>
              <a:t>limit</a:t>
            </a:r>
            <a:r>
              <a:rPr lang="zh-CN" altLang="en-US" b="1" dirty="0">
                <a:solidFill>
                  <a:srgbClr val="0432FF"/>
                </a:solidFill>
              </a:rPr>
              <a:t> </a:t>
            </a:r>
            <a:r>
              <a:rPr lang="en-US" altLang="zh-CN" dirty="0"/>
              <a:t>–</a:t>
            </a:r>
            <a:r>
              <a:rPr lang="zh-CN" altLang="en-US" dirty="0"/>
              <a:t> </a:t>
            </a:r>
            <a:r>
              <a:rPr lang="en-US" altLang="zh-CN" dirty="0"/>
              <a:t>If</a:t>
            </a:r>
            <a:r>
              <a:rPr lang="zh-CN" altLang="en-US" dirty="0"/>
              <a:t> </a:t>
            </a:r>
            <a:r>
              <a:rPr lang="en-US" altLang="zh-CN" dirty="0"/>
              <a:t>system</a:t>
            </a:r>
            <a:r>
              <a:rPr lang="zh-CN" altLang="en-US" dirty="0"/>
              <a:t> </a:t>
            </a:r>
            <a:r>
              <a:rPr lang="en-US" altLang="zh-CN" dirty="0"/>
              <a:t>has</a:t>
            </a:r>
            <a:r>
              <a:rPr lang="zh-CN" altLang="en-US" dirty="0"/>
              <a:t> </a:t>
            </a:r>
            <a:r>
              <a:rPr lang="en-US" altLang="zh-CN" dirty="0"/>
              <a:t>free</a:t>
            </a:r>
            <a:r>
              <a:rPr lang="zh-CN" altLang="en-US" dirty="0"/>
              <a:t> </a:t>
            </a:r>
            <a:r>
              <a:rPr lang="en-US" altLang="zh-CN" dirty="0"/>
              <a:t>memory,</a:t>
            </a:r>
            <a:r>
              <a:rPr lang="zh-CN" altLang="en-US" dirty="0"/>
              <a:t> </a:t>
            </a:r>
            <a:r>
              <a:rPr lang="en-US" altLang="zh-CN" dirty="0"/>
              <a:t>containers</a:t>
            </a:r>
            <a:r>
              <a:rPr lang="zh-CN" altLang="en-US" dirty="0"/>
              <a:t> </a:t>
            </a:r>
            <a:r>
              <a:rPr lang="en-US" altLang="zh-CN" dirty="0"/>
              <a:t>can</a:t>
            </a:r>
            <a:r>
              <a:rPr lang="zh-CN" altLang="en-US" dirty="0"/>
              <a:t> </a:t>
            </a:r>
            <a:r>
              <a:rPr lang="en-US" altLang="zh-CN" dirty="0"/>
              <a:t>use</a:t>
            </a:r>
            <a:r>
              <a:rPr lang="zh-CN" altLang="en-US" dirty="0"/>
              <a:t> </a:t>
            </a:r>
            <a:r>
              <a:rPr lang="en-US" altLang="zh-CN" dirty="0"/>
              <a:t>more</a:t>
            </a:r>
            <a:r>
              <a:rPr lang="zh-CN" altLang="en-US" dirty="0"/>
              <a:t> </a:t>
            </a:r>
            <a:r>
              <a:rPr lang="en-US" altLang="zh-CN" dirty="0"/>
              <a:t>memory</a:t>
            </a:r>
            <a:r>
              <a:rPr lang="zh-CN" altLang="en-US" dirty="0"/>
              <a:t> </a:t>
            </a:r>
            <a:r>
              <a:rPr lang="en-US" altLang="zh-CN" dirty="0"/>
              <a:t>than</a:t>
            </a:r>
            <a:r>
              <a:rPr lang="zh-CN" altLang="en-US" dirty="0"/>
              <a:t> </a:t>
            </a:r>
            <a:r>
              <a:rPr lang="en-US" altLang="zh-CN" dirty="0"/>
              <a:t>soft</a:t>
            </a:r>
            <a:r>
              <a:rPr lang="zh-CN" altLang="en-US" dirty="0"/>
              <a:t> </a:t>
            </a:r>
            <a:r>
              <a:rPr lang="en-US" altLang="zh-CN" dirty="0"/>
              <a:t>limit.</a:t>
            </a:r>
            <a:r>
              <a:rPr lang="zh-CN" altLang="en-US" dirty="0"/>
              <a:t> </a:t>
            </a:r>
            <a:r>
              <a:rPr lang="en-US" altLang="zh-CN" dirty="0"/>
              <a:t>But</a:t>
            </a:r>
            <a:r>
              <a:rPr lang="zh-CN" altLang="en-US" dirty="0"/>
              <a:t> </a:t>
            </a:r>
            <a:r>
              <a:rPr lang="en-US" altLang="zh-CN" dirty="0"/>
              <a:t>if</a:t>
            </a:r>
            <a:r>
              <a:rPr lang="zh-CN" altLang="en-US" dirty="0"/>
              <a:t> </a:t>
            </a:r>
            <a:r>
              <a:rPr lang="en-US" altLang="zh-CN" dirty="0"/>
              <a:t>there</a:t>
            </a:r>
            <a:r>
              <a:rPr lang="zh-CN" altLang="en-US" dirty="0"/>
              <a:t> </a:t>
            </a:r>
            <a:r>
              <a:rPr lang="en-US" altLang="zh-CN" dirty="0"/>
              <a:t>is</a:t>
            </a:r>
            <a:r>
              <a:rPr lang="zh-CN" altLang="en-US" dirty="0"/>
              <a:t> </a:t>
            </a:r>
            <a:r>
              <a:rPr lang="en-US" altLang="zh-CN" dirty="0"/>
              <a:t>memory</a:t>
            </a:r>
            <a:r>
              <a:rPr lang="zh-CN" altLang="en-US" dirty="0"/>
              <a:t> </a:t>
            </a:r>
            <a:r>
              <a:rPr lang="en-US" altLang="zh-CN" dirty="0"/>
              <a:t>shortage,</a:t>
            </a:r>
            <a:r>
              <a:rPr lang="zh-CN" altLang="en-US" dirty="0"/>
              <a:t> </a:t>
            </a:r>
            <a:r>
              <a:rPr lang="en-US" altLang="zh-CN" dirty="0"/>
              <a:t>containers</a:t>
            </a:r>
            <a:r>
              <a:rPr lang="zh-CN" altLang="en-US" dirty="0"/>
              <a:t> </a:t>
            </a:r>
            <a:r>
              <a:rPr lang="en-US" altLang="zh-CN" dirty="0"/>
              <a:t>that</a:t>
            </a:r>
            <a:r>
              <a:rPr lang="zh-CN" altLang="en-US" dirty="0"/>
              <a:t> </a:t>
            </a:r>
            <a:r>
              <a:rPr lang="en-US" altLang="zh-CN" dirty="0"/>
              <a:t>are</a:t>
            </a:r>
            <a:r>
              <a:rPr lang="zh-CN" altLang="en-US" dirty="0"/>
              <a:t> </a:t>
            </a:r>
            <a:r>
              <a:rPr lang="en-US" altLang="zh-CN" dirty="0"/>
              <a:t>beyond</a:t>
            </a:r>
            <a:r>
              <a:rPr lang="zh-CN" altLang="en-US" dirty="0"/>
              <a:t> </a:t>
            </a:r>
            <a:r>
              <a:rPr lang="en-US" altLang="zh-CN" dirty="0"/>
              <a:t>their</a:t>
            </a:r>
            <a:r>
              <a:rPr lang="zh-CN" altLang="en-US" dirty="0"/>
              <a:t> </a:t>
            </a:r>
            <a:r>
              <a:rPr lang="en-US" altLang="zh-CN" dirty="0"/>
              <a:t>soft</a:t>
            </a:r>
            <a:r>
              <a:rPr lang="zh-CN" altLang="en-US" dirty="0"/>
              <a:t> </a:t>
            </a:r>
            <a:r>
              <a:rPr lang="en-US" altLang="zh-CN" dirty="0"/>
              <a:t>limit</a:t>
            </a:r>
            <a:r>
              <a:rPr lang="zh-CN" altLang="en-US" dirty="0"/>
              <a:t> </a:t>
            </a:r>
            <a:r>
              <a:rPr lang="en-US" altLang="zh-CN" dirty="0"/>
              <a:t>first</a:t>
            </a:r>
            <a:r>
              <a:rPr lang="zh-CN" altLang="en-US" dirty="0"/>
              <a:t> </a:t>
            </a:r>
            <a:r>
              <a:rPr lang="en-US" altLang="zh-CN" dirty="0"/>
              <a:t>reclaim</a:t>
            </a:r>
            <a:r>
              <a:rPr lang="zh-CN" altLang="en-US" dirty="0"/>
              <a:t> </a:t>
            </a:r>
            <a:r>
              <a:rPr lang="en-US" altLang="zh-CN" dirty="0"/>
              <a:t>memory</a:t>
            </a:r>
            <a:endParaRPr lang="en-US" dirty="0"/>
          </a:p>
        </p:txBody>
      </p:sp>
      <p:sp>
        <p:nvSpPr>
          <p:cNvPr id="4" name="Slide Number Placeholder 3">
            <a:extLst>
              <a:ext uri="{FF2B5EF4-FFF2-40B4-BE49-F238E27FC236}">
                <a16:creationId xmlns:a16="http://schemas.microsoft.com/office/drawing/2014/main" id="{DC916CB4-DE54-F842-B6E0-51BDEFC01506}"/>
              </a:ext>
            </a:extLst>
          </p:cNvPr>
          <p:cNvSpPr>
            <a:spLocks noGrp="1"/>
          </p:cNvSpPr>
          <p:nvPr>
            <p:ph type="sldNum" sz="quarter" idx="12"/>
          </p:nvPr>
        </p:nvSpPr>
        <p:spPr/>
        <p:txBody>
          <a:bodyPr/>
          <a:lstStyle/>
          <a:p>
            <a:fld id="{72E3C5E5-1620-704A-B1BC-D84381C5FEE1}" type="slidenum">
              <a:rPr lang="en-US" smtClean="0"/>
              <a:t>8</a:t>
            </a:fld>
            <a:endParaRPr lang="en-US"/>
          </a:p>
        </p:txBody>
      </p:sp>
    </p:spTree>
    <p:extLst>
      <p:ext uri="{BB962C8B-B14F-4D97-AF65-F5344CB8AC3E}">
        <p14:creationId xmlns:p14="http://schemas.microsoft.com/office/powerpoint/2010/main" val="733539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0827F2-6BD4-8F4F-B46B-6B0A62FC3564}"/>
              </a:ext>
            </a:extLst>
          </p:cNvPr>
          <p:cNvSpPr>
            <a:spLocks noGrp="1"/>
          </p:cNvSpPr>
          <p:nvPr>
            <p:ph type="sldNum" sz="quarter" idx="12"/>
          </p:nvPr>
        </p:nvSpPr>
        <p:spPr/>
        <p:txBody>
          <a:bodyPr/>
          <a:lstStyle/>
          <a:p>
            <a:fld id="{72E3C5E5-1620-704A-B1BC-D84381C5FEE1}" type="slidenum">
              <a:rPr lang="en-US" smtClean="0"/>
              <a:t>9</a:t>
            </a:fld>
            <a:endParaRPr lang="en-US"/>
          </a:p>
        </p:txBody>
      </p:sp>
      <p:sp>
        <p:nvSpPr>
          <p:cNvPr id="5" name="TextBox 4">
            <a:extLst>
              <a:ext uri="{FF2B5EF4-FFF2-40B4-BE49-F238E27FC236}">
                <a16:creationId xmlns:a16="http://schemas.microsoft.com/office/drawing/2014/main" id="{3084C840-76DD-B847-863A-23F934DFD166}"/>
              </a:ext>
            </a:extLst>
          </p:cNvPr>
          <p:cNvSpPr txBox="1"/>
          <p:nvPr/>
        </p:nvSpPr>
        <p:spPr>
          <a:xfrm>
            <a:off x="1960040" y="2547845"/>
            <a:ext cx="5526610" cy="1815882"/>
          </a:xfrm>
          <a:prstGeom prst="rect">
            <a:avLst/>
          </a:prstGeom>
          <a:noFill/>
        </p:spPr>
        <p:txBody>
          <a:bodyPr wrap="square" rtlCol="0">
            <a:spAutoFit/>
          </a:bodyPr>
          <a:lstStyle/>
          <a:p>
            <a:pPr algn="ctr"/>
            <a:r>
              <a:rPr lang="en-US" altLang="zh-CN" sz="2800" dirty="0">
                <a:latin typeface="Helvetica Neue Light" panose="02000403000000020004" pitchFamily="2" charset="0"/>
                <a:ea typeface="Helvetica Neue Light" panose="02000403000000020004" pitchFamily="2" charset="0"/>
                <a:cs typeface="Helvetica Neue" panose="02000503000000020004" pitchFamily="2" charset="0"/>
              </a:rPr>
              <a:t>While</a:t>
            </a:r>
            <a:r>
              <a:rPr lang="zh-CN" altLang="en-US" sz="2800" dirty="0">
                <a:latin typeface="Helvetica Neue Light" panose="02000403000000020004" pitchFamily="2" charset="0"/>
                <a:ea typeface="Helvetica Neue" panose="02000503000000020004" pitchFamily="2" charset="0"/>
                <a:cs typeface="Helvetica Neue" panose="02000503000000020004" pitchFamily="2" charset="0"/>
              </a:rPr>
              <a:t> </a:t>
            </a:r>
            <a:r>
              <a:rPr lang="en-US" altLang="zh-CN" sz="2800" dirty="0">
                <a:latin typeface="Helvetica Neue Light" panose="02000403000000020004" pitchFamily="2" charset="0"/>
                <a:ea typeface="Helvetica Neue Light" panose="02000403000000020004" pitchFamily="2" charset="0"/>
                <a:cs typeface="Helvetica Neue" panose="02000503000000020004" pitchFamily="2" charset="0"/>
              </a:rPr>
              <a:t>weaker</a:t>
            </a:r>
            <a:r>
              <a:rPr lang="zh-CN" altLang="en-US" sz="2800" dirty="0">
                <a:latin typeface="Helvetica Neue Light" panose="02000403000000020004" pitchFamily="2" charset="0"/>
                <a:ea typeface="Helvetica Neue" panose="02000503000000020004" pitchFamily="2" charset="0"/>
                <a:cs typeface="Helvetica Neue" panose="02000503000000020004" pitchFamily="2" charset="0"/>
              </a:rPr>
              <a:t> </a:t>
            </a:r>
            <a:r>
              <a:rPr lang="en-US" altLang="zh-CN" sz="2800" dirty="0">
                <a:latin typeface="Helvetica Neue Light" panose="02000403000000020004" pitchFamily="2" charset="0"/>
                <a:ea typeface="Helvetica Neue Light" panose="02000403000000020004" pitchFamily="2" charset="0"/>
                <a:cs typeface="Helvetica Neue" panose="02000503000000020004" pitchFamily="2" charset="0"/>
              </a:rPr>
              <a:t>isolation</a:t>
            </a:r>
            <a:r>
              <a:rPr lang="zh-CN" altLang="en-US" sz="2800" dirty="0">
                <a:latin typeface="Helvetica Neue Light" panose="02000403000000020004" pitchFamily="2" charset="0"/>
                <a:ea typeface="Helvetica Neue" panose="02000503000000020004" pitchFamily="2" charset="0"/>
                <a:cs typeface="Helvetica Neue" panose="02000503000000020004" pitchFamily="2" charset="0"/>
              </a:rPr>
              <a:t> </a:t>
            </a:r>
            <a:r>
              <a:rPr lang="en-US" altLang="zh-CN" sz="2800" dirty="0">
                <a:latin typeface="Helvetica Neue Light" panose="02000403000000020004" pitchFamily="2" charset="0"/>
                <a:ea typeface="Helvetica Neue Light" panose="02000403000000020004" pitchFamily="2" charset="0"/>
                <a:cs typeface="Helvetica Neue" panose="02000503000000020004" pitchFamily="2" charset="0"/>
              </a:rPr>
              <a:t>between</a:t>
            </a:r>
            <a:r>
              <a:rPr lang="zh-CN" altLang="en-US" sz="2800" dirty="0">
                <a:latin typeface="Helvetica Neue Light" panose="02000403000000020004" pitchFamily="2" charset="0"/>
                <a:ea typeface="Helvetica Neue" panose="02000503000000020004" pitchFamily="2" charset="0"/>
                <a:cs typeface="Helvetica Neue" panose="02000503000000020004" pitchFamily="2" charset="0"/>
              </a:rPr>
              <a:t> </a:t>
            </a:r>
            <a:r>
              <a:rPr lang="en-US" altLang="zh-CN" sz="2800" dirty="0">
                <a:latin typeface="Helvetica Neue Light" panose="02000403000000020004" pitchFamily="2" charset="0"/>
                <a:ea typeface="Helvetica Neue Light" panose="02000403000000020004" pitchFamily="2" charset="0"/>
                <a:cs typeface="Helvetica Neue" panose="02000503000000020004" pitchFamily="2" charset="0"/>
              </a:rPr>
              <a:t>containers</a:t>
            </a:r>
            <a:r>
              <a:rPr lang="zh-CN" altLang="en-US" sz="2800" dirty="0">
                <a:latin typeface="Helvetica Neue Light" panose="02000403000000020004" pitchFamily="2" charset="0"/>
                <a:ea typeface="Helvetica Neue" panose="02000503000000020004" pitchFamily="2" charset="0"/>
                <a:cs typeface="Helvetica Neue" panose="02000503000000020004" pitchFamily="2" charset="0"/>
              </a:rPr>
              <a:t> </a:t>
            </a:r>
            <a:r>
              <a:rPr lang="en-US" altLang="zh-CN" sz="2800" dirty="0">
                <a:latin typeface="Helvetica Neue Light" panose="02000403000000020004" pitchFamily="2" charset="0"/>
                <a:ea typeface="Helvetica Neue Light" panose="02000403000000020004" pitchFamily="2" charset="0"/>
                <a:cs typeface="Helvetica Neue" panose="02000503000000020004" pitchFamily="2" charset="0"/>
              </a:rPr>
              <a:t>helps</a:t>
            </a:r>
            <a:r>
              <a:rPr lang="zh-CN" altLang="en-US" sz="2800" dirty="0">
                <a:latin typeface="Helvetica Neue Light" panose="02000403000000020004" pitchFamily="2" charset="0"/>
                <a:ea typeface="Helvetica Neue" panose="02000503000000020004" pitchFamily="2" charset="0"/>
                <a:cs typeface="Helvetica Neue" panose="02000503000000020004" pitchFamily="2" charset="0"/>
              </a:rPr>
              <a:t> </a:t>
            </a:r>
            <a:r>
              <a:rPr lang="en-US" altLang="zh-CN" sz="2800" dirty="0">
                <a:latin typeface="Helvetica Neue Light" panose="02000403000000020004" pitchFamily="2" charset="0"/>
                <a:ea typeface="Helvetica Neue Light" panose="02000403000000020004" pitchFamily="2" charset="0"/>
                <a:cs typeface="Helvetica Neue" panose="02000503000000020004" pitchFamily="2" charset="0"/>
              </a:rPr>
              <a:t>attain</a:t>
            </a:r>
            <a:r>
              <a:rPr lang="zh-CN" altLang="en-US" sz="2800" dirty="0">
                <a:latin typeface="Helvetica Neue Light" panose="02000403000000020004" pitchFamily="2" charset="0"/>
                <a:ea typeface="Helvetica Neue" panose="02000503000000020004" pitchFamily="2" charset="0"/>
                <a:cs typeface="Helvetica Neue" panose="02000503000000020004" pitchFamily="2" charset="0"/>
              </a:rPr>
              <a:t> </a:t>
            </a:r>
            <a:r>
              <a:rPr lang="en-US" altLang="zh-CN" sz="2800" dirty="0">
                <a:latin typeface="Helvetica Neue Light" panose="02000403000000020004" pitchFamily="2" charset="0"/>
                <a:ea typeface="Helvetica Neue Light" panose="02000403000000020004" pitchFamily="2" charset="0"/>
                <a:cs typeface="Helvetica Neue" panose="02000503000000020004" pitchFamily="2" charset="0"/>
              </a:rPr>
              <a:t>near-native</a:t>
            </a:r>
            <a:r>
              <a:rPr lang="zh-CN" altLang="en-US" sz="2800" dirty="0">
                <a:latin typeface="Helvetica Neue Light" panose="02000403000000020004" pitchFamily="2" charset="0"/>
                <a:ea typeface="Helvetica Neue" panose="02000503000000020004" pitchFamily="2" charset="0"/>
                <a:cs typeface="Helvetica Neue" panose="02000503000000020004" pitchFamily="2" charset="0"/>
              </a:rPr>
              <a:t> </a:t>
            </a:r>
            <a:r>
              <a:rPr lang="en-US" altLang="zh-CN" sz="2800" dirty="0">
                <a:latin typeface="Helvetica Neue Light" panose="02000403000000020004" pitchFamily="2" charset="0"/>
                <a:ea typeface="Helvetica Neue Light" panose="02000403000000020004" pitchFamily="2" charset="0"/>
                <a:cs typeface="Helvetica Neue" panose="02000503000000020004" pitchFamily="2" charset="0"/>
              </a:rPr>
              <a:t>performance,</a:t>
            </a:r>
            <a:r>
              <a:rPr lang="zh-CN" altLang="en-US" sz="2800" dirty="0">
                <a:latin typeface="Helvetica Neue Light" panose="02000403000000020004" pitchFamily="2" charset="0"/>
                <a:ea typeface="Helvetica Neue" panose="02000503000000020004" pitchFamily="2" charset="0"/>
                <a:cs typeface="Helvetica Neue" panose="02000503000000020004" pitchFamily="2" charset="0"/>
              </a:rPr>
              <a:t> </a:t>
            </a:r>
            <a:r>
              <a:rPr lang="en-US" altLang="zh-CN" sz="2800" dirty="0">
                <a:latin typeface="Helvetica Neue Light" panose="02000403000000020004" pitchFamily="2" charset="0"/>
                <a:ea typeface="Helvetica Neue Light" panose="02000403000000020004" pitchFamily="2" charset="0"/>
                <a:cs typeface="Helvetica Neue" panose="02000503000000020004" pitchFamily="2" charset="0"/>
              </a:rPr>
              <a:t>it</a:t>
            </a:r>
            <a:r>
              <a:rPr lang="zh-CN" altLang="en-US" sz="2800" dirty="0">
                <a:latin typeface="Helvetica Neue Light" panose="02000403000000020004" pitchFamily="2" charset="0"/>
                <a:ea typeface="Helvetica Neue" panose="02000503000000020004" pitchFamily="2" charset="0"/>
                <a:cs typeface="Helvetica Neue" panose="02000503000000020004" pitchFamily="2" charset="0"/>
              </a:rPr>
              <a:t> </a:t>
            </a:r>
            <a:r>
              <a:rPr lang="en-US" altLang="zh-CN" sz="2800" dirty="0">
                <a:latin typeface="Helvetica Neue Light" panose="02000403000000020004" pitchFamily="2" charset="0"/>
                <a:ea typeface="Helvetica Neue Light" panose="02000403000000020004" pitchFamily="2" charset="0"/>
                <a:cs typeface="Helvetica Neue" panose="02000503000000020004" pitchFamily="2" charset="0"/>
              </a:rPr>
              <a:t>creates</a:t>
            </a:r>
            <a:r>
              <a:rPr lang="zh-CN" altLang="en-US" sz="2800" dirty="0">
                <a:latin typeface="Helvetica Neue Light" panose="02000403000000020004" pitchFamily="2" charset="0"/>
                <a:ea typeface="Helvetica Neue" panose="02000503000000020004" pitchFamily="2" charset="0"/>
                <a:cs typeface="Helvetica Neue" panose="02000503000000020004" pitchFamily="2" charset="0"/>
              </a:rPr>
              <a:t> </a:t>
            </a:r>
            <a:r>
              <a:rPr lang="en-US" altLang="zh-CN" sz="2800" dirty="0">
                <a:latin typeface="Helvetica Neue Light" panose="02000403000000020004" pitchFamily="2" charset="0"/>
                <a:ea typeface="Helvetica Neue Light" panose="02000403000000020004" pitchFamily="2" charset="0"/>
                <a:cs typeface="Helvetica Neue" panose="02000503000000020004" pitchFamily="2" charset="0"/>
              </a:rPr>
              <a:t>an</a:t>
            </a:r>
            <a:r>
              <a:rPr lang="zh-CN" altLang="en-US" sz="2800" dirty="0">
                <a:latin typeface="Helvetica Neue Light" panose="02000403000000020004" pitchFamily="2" charset="0"/>
                <a:ea typeface="Helvetica Neue" panose="02000503000000020004" pitchFamily="2" charset="0"/>
                <a:cs typeface="Helvetica Neue" panose="02000503000000020004" pitchFamily="2" charset="0"/>
              </a:rPr>
              <a:t> </a:t>
            </a:r>
            <a:r>
              <a:rPr lang="en-US" altLang="zh-CN" sz="2800" dirty="0">
                <a:latin typeface="Helvetica Neue Light" panose="02000403000000020004" pitchFamily="2" charset="0"/>
                <a:ea typeface="Helvetica Neue Light" panose="02000403000000020004" pitchFamily="2" charset="0"/>
                <a:cs typeface="Helvetica Neue" panose="02000503000000020004" pitchFamily="2" charset="0"/>
              </a:rPr>
              <a:t>important</a:t>
            </a:r>
            <a:r>
              <a:rPr lang="zh-CN" altLang="en-US" sz="2800" dirty="0">
                <a:latin typeface="Helvetica Neue Light" panose="02000403000000020004" pitchFamily="2" charset="0"/>
                <a:ea typeface="Helvetica Neue" panose="02000503000000020004" pitchFamily="2" charset="0"/>
                <a:cs typeface="Helvetica Neue" panose="02000503000000020004" pitchFamily="2" charset="0"/>
              </a:rPr>
              <a:t> </a:t>
            </a:r>
            <a:r>
              <a:rPr lang="en-US" altLang="zh-CN" sz="2800" b="1" i="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semantic</a:t>
            </a:r>
            <a:r>
              <a:rPr lang="zh-CN" altLang="en-US" sz="2800" b="1" i="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i="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gap</a:t>
            </a:r>
            <a:endParaRPr lang="en-US" sz="2800" b="1" i="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782857199"/>
      </p:ext>
    </p:extLst>
  </p:cSld>
  <p:clrMapOvr>
    <a:masterClrMapping/>
  </p:clrMapOvr>
</p:sld>
</file>

<file path=ppt/theme/theme1.xml><?xml version="1.0" encoding="utf-8"?>
<a:theme xmlns:a="http://schemas.openxmlformats.org/drawingml/2006/main" name="Tal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alk" id="{E5CF5A19-C2F2-8E4D-93C4-DB9849008E1F}" vid="{2AE6E2EB-C212-0044-A76C-3D4484E097A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Talk</Template>
  <TotalTime>12198</TotalTime>
  <Words>4926</Words>
  <Application>Microsoft Macintosh PowerPoint</Application>
  <PresentationFormat>全屏显示(4:3)</PresentationFormat>
  <Paragraphs>422</Paragraphs>
  <Slides>37</Slides>
  <Notes>36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37</vt:i4>
      </vt:variant>
    </vt:vector>
  </HeadingPairs>
  <TitlesOfParts>
    <vt:vector size="49" baseType="lpstr">
      <vt:lpstr>等线</vt:lpstr>
      <vt:lpstr>NYTCheltenham</vt:lpstr>
      <vt:lpstr>Arial</vt:lpstr>
      <vt:lpstr>Calibri</vt:lpstr>
      <vt:lpstr>Cambria Math</vt:lpstr>
      <vt:lpstr>Courier New</vt:lpstr>
      <vt:lpstr>Helvetica</vt:lpstr>
      <vt:lpstr>Helvetica Neue</vt:lpstr>
      <vt:lpstr>Helvetica Neue Light</vt:lpstr>
      <vt:lpstr>Helvetica Neue Thin</vt:lpstr>
      <vt:lpstr>Wingdings</vt:lpstr>
      <vt:lpstr>Talk</vt:lpstr>
      <vt:lpstr>PowerPoint 演示文稿</vt:lpstr>
      <vt:lpstr>Containers</vt:lpstr>
      <vt:lpstr>The Rise of Containers</vt:lpstr>
      <vt:lpstr>PowerPoint 演示文稿</vt:lpstr>
      <vt:lpstr>PowerPoint 演示文稿</vt:lpstr>
      <vt:lpstr>Container vs. Virtual Machine</vt:lpstr>
      <vt:lpstr>Docker Containers</vt:lpstr>
      <vt:lpstr>Preliminaries - cgroups</vt:lpstr>
      <vt:lpstr>PowerPoint 演示文稿</vt:lpstr>
      <vt:lpstr>PowerPoint 演示文稿</vt:lpstr>
      <vt:lpstr>PowerPoint 演示文稿</vt:lpstr>
      <vt:lpstr>PowerPoint 演示文稿</vt:lpstr>
      <vt:lpstr>PowerPoint 演示文稿</vt:lpstr>
      <vt:lpstr>Resource Discovery in Native Linux</vt:lpstr>
      <vt:lpstr>The Prevalence of the Issue</vt:lpstr>
      <vt:lpstr>PowerPoint 演示文稿</vt:lpstr>
      <vt:lpstr>PowerPoint 演示文稿</vt:lpstr>
      <vt:lpstr>Problem Statement</vt:lpstr>
      <vt:lpstr>PowerPoint 演示文稿</vt:lpstr>
      <vt:lpstr>Effective CPU– Static Bounds</vt:lpstr>
      <vt:lpstr>Effective CPU - Dynamic CPU Adjustment</vt:lpstr>
      <vt:lpstr>Effective Memory</vt:lpstr>
      <vt:lpstr>Building Elastic Applications</vt:lpstr>
      <vt:lpstr>Dynamic Parallelism – HotSpot JVM</vt:lpstr>
      <vt:lpstr>Dynamic Parallelism – OpenMP</vt:lpstr>
      <vt:lpstr>Elastic Memory – HotSpot Heap Management</vt:lpstr>
      <vt:lpstr>Elastic Memory – cont’d</vt:lpstr>
      <vt:lpstr>PowerPoint 演示文稿</vt:lpstr>
      <vt:lpstr>Methodology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黄 航</dc:creator>
  <cp:lastModifiedBy>Microsoft Office User</cp:lastModifiedBy>
  <cp:revision>926</cp:revision>
  <dcterms:created xsi:type="dcterms:W3CDTF">2019-04-22T19:34:45Z</dcterms:created>
  <dcterms:modified xsi:type="dcterms:W3CDTF">2023-09-05T01:31:11Z</dcterms:modified>
</cp:coreProperties>
</file>